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72"/>
  </p:notesMasterIdLst>
  <p:handoutMasterIdLst>
    <p:handoutMasterId r:id="rId73"/>
  </p:handoutMasterIdLst>
  <p:sldIdLst>
    <p:sldId id="256" r:id="rId2"/>
    <p:sldId id="302" r:id="rId3"/>
    <p:sldId id="590" r:id="rId4"/>
    <p:sldId id="527" r:id="rId5"/>
    <p:sldId id="536" r:id="rId6"/>
    <p:sldId id="537" r:id="rId7"/>
    <p:sldId id="528" r:id="rId8"/>
    <p:sldId id="419" r:id="rId9"/>
    <p:sldId id="526" r:id="rId10"/>
    <p:sldId id="538" r:id="rId11"/>
    <p:sldId id="542" r:id="rId12"/>
    <p:sldId id="541" r:id="rId13"/>
    <p:sldId id="540" r:id="rId14"/>
    <p:sldId id="543" r:id="rId15"/>
    <p:sldId id="539" r:id="rId16"/>
    <p:sldId id="501" r:id="rId17"/>
    <p:sldId id="544" r:id="rId18"/>
    <p:sldId id="525" r:id="rId19"/>
    <p:sldId id="546" r:id="rId20"/>
    <p:sldId id="545" r:id="rId21"/>
    <p:sldId id="547" r:id="rId22"/>
    <p:sldId id="550" r:id="rId23"/>
    <p:sldId id="548" r:id="rId24"/>
    <p:sldId id="549" r:id="rId25"/>
    <p:sldId id="551" r:id="rId26"/>
    <p:sldId id="553" r:id="rId27"/>
    <p:sldId id="554" r:id="rId28"/>
    <p:sldId id="552" r:id="rId29"/>
    <p:sldId id="559" r:id="rId30"/>
    <p:sldId id="319" r:id="rId31"/>
    <p:sldId id="558" r:id="rId32"/>
    <p:sldId id="563" r:id="rId33"/>
    <p:sldId id="564" r:id="rId34"/>
    <p:sldId id="562" r:id="rId35"/>
    <p:sldId id="557" r:id="rId36"/>
    <p:sldId id="556" r:id="rId37"/>
    <p:sldId id="565" r:id="rId38"/>
    <p:sldId id="555" r:id="rId39"/>
    <p:sldId id="566" r:id="rId40"/>
    <p:sldId id="567" r:id="rId41"/>
    <p:sldId id="568" r:id="rId42"/>
    <p:sldId id="569" r:id="rId43"/>
    <p:sldId id="570" r:id="rId44"/>
    <p:sldId id="571" r:id="rId45"/>
    <p:sldId id="572" r:id="rId46"/>
    <p:sldId id="573" r:id="rId47"/>
    <p:sldId id="574" r:id="rId48"/>
    <p:sldId id="591" r:id="rId49"/>
    <p:sldId id="560" r:id="rId50"/>
    <p:sldId id="576" r:id="rId51"/>
    <p:sldId id="577" r:id="rId52"/>
    <p:sldId id="579" r:id="rId53"/>
    <p:sldId id="580" r:id="rId54"/>
    <p:sldId id="578" r:id="rId55"/>
    <p:sldId id="581" r:id="rId56"/>
    <p:sldId id="582" r:id="rId57"/>
    <p:sldId id="583" r:id="rId58"/>
    <p:sldId id="584" r:id="rId59"/>
    <p:sldId id="585" r:id="rId60"/>
    <p:sldId id="586" r:id="rId61"/>
    <p:sldId id="561" r:id="rId62"/>
    <p:sldId id="587" r:id="rId63"/>
    <p:sldId id="423" r:id="rId64"/>
    <p:sldId id="534" r:id="rId65"/>
    <p:sldId id="535" r:id="rId66"/>
    <p:sldId id="533" r:id="rId67"/>
    <p:sldId id="343" r:id="rId68"/>
    <p:sldId id="426" r:id="rId69"/>
    <p:sldId id="589" r:id="rId70"/>
    <p:sldId id="588" r:id="rId71"/>
  </p:sldIdLst>
  <p:sldSz cx="14630400" cy="8229600"/>
  <p:notesSz cx="6858000" cy="9144000"/>
  <p:defaultTextStyle>
    <a:defPPr>
      <a:defRPr lang="en-US"/>
    </a:defPPr>
    <a:lvl1pPr algn="l" defTabSz="1304925" rtl="0" fontAlgn="base">
      <a:spcBef>
        <a:spcPct val="0"/>
      </a:spcBef>
      <a:spcAft>
        <a:spcPct val="0"/>
      </a:spcAft>
      <a:defRPr sz="2600" kern="1200">
        <a:solidFill>
          <a:schemeClr val="tx1"/>
        </a:solidFill>
        <a:latin typeface="Gill Sans MT" charset="0"/>
        <a:ea typeface="ＭＳ Ｐゴシック" charset="0"/>
        <a:cs typeface="ＭＳ Ｐゴシック" charset="0"/>
      </a:defRPr>
    </a:lvl1pPr>
    <a:lvl2pPr marL="652463" indent="-195263" algn="l" defTabSz="1304925" rtl="0" fontAlgn="base">
      <a:spcBef>
        <a:spcPct val="0"/>
      </a:spcBef>
      <a:spcAft>
        <a:spcPct val="0"/>
      </a:spcAft>
      <a:defRPr sz="2600" kern="1200">
        <a:solidFill>
          <a:schemeClr val="tx1"/>
        </a:solidFill>
        <a:latin typeface="Gill Sans MT" charset="0"/>
        <a:ea typeface="ＭＳ Ｐゴシック" charset="0"/>
        <a:cs typeface="ＭＳ Ｐゴシック" charset="0"/>
      </a:defRPr>
    </a:lvl2pPr>
    <a:lvl3pPr marL="1304925" indent="-390525" algn="l" defTabSz="1304925" rtl="0" fontAlgn="base">
      <a:spcBef>
        <a:spcPct val="0"/>
      </a:spcBef>
      <a:spcAft>
        <a:spcPct val="0"/>
      </a:spcAft>
      <a:defRPr sz="2600" kern="1200">
        <a:solidFill>
          <a:schemeClr val="tx1"/>
        </a:solidFill>
        <a:latin typeface="Gill Sans MT" charset="0"/>
        <a:ea typeface="ＭＳ Ｐゴシック" charset="0"/>
        <a:cs typeface="ＭＳ Ｐゴシック" charset="0"/>
      </a:defRPr>
    </a:lvl3pPr>
    <a:lvl4pPr marL="1958975" indent="-587375" algn="l" defTabSz="1304925" rtl="0" fontAlgn="base">
      <a:spcBef>
        <a:spcPct val="0"/>
      </a:spcBef>
      <a:spcAft>
        <a:spcPct val="0"/>
      </a:spcAft>
      <a:defRPr sz="2600" kern="1200">
        <a:solidFill>
          <a:schemeClr val="tx1"/>
        </a:solidFill>
        <a:latin typeface="Gill Sans MT" charset="0"/>
        <a:ea typeface="ＭＳ Ｐゴシック" charset="0"/>
        <a:cs typeface="ＭＳ Ｐゴシック" charset="0"/>
      </a:defRPr>
    </a:lvl4pPr>
    <a:lvl5pPr marL="2611438" indent="-782638" algn="l" defTabSz="1304925" rtl="0" fontAlgn="base">
      <a:spcBef>
        <a:spcPct val="0"/>
      </a:spcBef>
      <a:spcAft>
        <a:spcPct val="0"/>
      </a:spcAft>
      <a:defRPr sz="2600" kern="1200">
        <a:solidFill>
          <a:schemeClr val="tx1"/>
        </a:solidFill>
        <a:latin typeface="Gill Sans MT" charset="0"/>
        <a:ea typeface="ＭＳ Ｐゴシック" charset="0"/>
        <a:cs typeface="ＭＳ Ｐゴシック" charset="0"/>
      </a:defRPr>
    </a:lvl5pPr>
    <a:lvl6pPr marL="2286000" algn="l" defTabSz="457200" rtl="0" eaLnBrk="1" latinLnBrk="0" hangingPunct="1">
      <a:defRPr sz="2600" kern="1200">
        <a:solidFill>
          <a:schemeClr val="tx1"/>
        </a:solidFill>
        <a:latin typeface="Gill Sans MT" charset="0"/>
        <a:ea typeface="ＭＳ Ｐゴシック" charset="0"/>
        <a:cs typeface="ＭＳ Ｐゴシック" charset="0"/>
      </a:defRPr>
    </a:lvl6pPr>
    <a:lvl7pPr marL="2743200" algn="l" defTabSz="457200" rtl="0" eaLnBrk="1" latinLnBrk="0" hangingPunct="1">
      <a:defRPr sz="2600" kern="1200">
        <a:solidFill>
          <a:schemeClr val="tx1"/>
        </a:solidFill>
        <a:latin typeface="Gill Sans MT" charset="0"/>
        <a:ea typeface="ＭＳ Ｐゴシック" charset="0"/>
        <a:cs typeface="ＭＳ Ｐゴシック" charset="0"/>
      </a:defRPr>
    </a:lvl7pPr>
    <a:lvl8pPr marL="3200400" algn="l" defTabSz="457200" rtl="0" eaLnBrk="1" latinLnBrk="0" hangingPunct="1">
      <a:defRPr sz="2600" kern="1200">
        <a:solidFill>
          <a:schemeClr val="tx1"/>
        </a:solidFill>
        <a:latin typeface="Gill Sans MT" charset="0"/>
        <a:ea typeface="ＭＳ Ｐゴシック" charset="0"/>
        <a:cs typeface="ＭＳ Ｐゴシック" charset="0"/>
      </a:defRPr>
    </a:lvl8pPr>
    <a:lvl9pPr marL="3657600" algn="l" defTabSz="457200" rtl="0" eaLnBrk="1" latinLnBrk="0" hangingPunct="1">
      <a:defRPr sz="2600" kern="1200">
        <a:solidFill>
          <a:schemeClr val="tx1"/>
        </a:solidFill>
        <a:latin typeface="Gill Sans MT"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181">
          <p15:clr>
            <a:srgbClr val="A4A3A4"/>
          </p15:clr>
        </p15:guide>
        <p15:guide id="2" orient="horz" pos="369">
          <p15:clr>
            <a:srgbClr val="A4A3A4"/>
          </p15:clr>
        </p15:guide>
        <p15:guide id="3" pos="4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FFFFFF"/>
    <a:srgbClr val="000000"/>
    <a:srgbClr val="B2E4D7"/>
    <a:srgbClr val="59879B"/>
    <a:srgbClr val="1F447D"/>
    <a:srgbClr val="6666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130" autoAdjust="0"/>
  </p:normalViewPr>
  <p:slideViewPr>
    <p:cSldViewPr snapToGrid="0" showGuides="1">
      <p:cViewPr varScale="1">
        <p:scale>
          <a:sx n="70" d="100"/>
          <a:sy n="70" d="100"/>
        </p:scale>
        <p:origin x="1614" y="78"/>
      </p:cViewPr>
      <p:guideLst>
        <p:guide orient="horz" pos="1181"/>
        <p:guide orient="horz" pos="369"/>
        <p:guide pos="432"/>
      </p:guideLst>
    </p:cSldViewPr>
  </p:slideViewPr>
  <p:notesTextViewPr>
    <p:cViewPr>
      <p:scale>
        <a:sx n="100" d="100"/>
        <a:sy n="100" d="100"/>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306221" fontAlgn="auto">
              <a:spcBef>
                <a:spcPts val="0"/>
              </a:spcBef>
              <a:spcAft>
                <a:spcPts val="0"/>
              </a:spcAft>
              <a:defRPr sz="1200" dirty="0">
                <a:latin typeface="BentonSans Book"/>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1306221" fontAlgn="auto">
              <a:spcBef>
                <a:spcPts val="0"/>
              </a:spcBef>
              <a:spcAft>
                <a:spcPts val="0"/>
              </a:spcAft>
              <a:defRPr sz="1200" smtClean="0">
                <a:latin typeface="BentonSans Book"/>
                <a:ea typeface="+mn-ea"/>
                <a:cs typeface="+mn-cs"/>
              </a:defRPr>
            </a:lvl1pPr>
          </a:lstStyle>
          <a:p>
            <a:pPr>
              <a:defRPr/>
            </a:pPr>
            <a:fld id="{85591767-110F-A243-83F9-36645DAA76CB}" type="datetime1">
              <a:rPr lang="en-US"/>
              <a:pPr>
                <a:defRPr/>
              </a:pPr>
              <a:t>3/3/2020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306221" fontAlgn="auto">
              <a:spcBef>
                <a:spcPts val="0"/>
              </a:spcBef>
              <a:spcAft>
                <a:spcPts val="0"/>
              </a:spcAft>
              <a:defRPr sz="1200" dirty="0">
                <a:latin typeface="BentonSans Book"/>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1306221" fontAlgn="auto">
              <a:spcBef>
                <a:spcPts val="0"/>
              </a:spcBef>
              <a:spcAft>
                <a:spcPts val="0"/>
              </a:spcAft>
              <a:defRPr sz="1200" smtClean="0">
                <a:latin typeface="BentonSans Book"/>
                <a:ea typeface="+mn-ea"/>
                <a:cs typeface="+mn-cs"/>
              </a:defRPr>
            </a:lvl1pPr>
          </a:lstStyle>
          <a:p>
            <a:pPr>
              <a:defRPr/>
            </a:pPr>
            <a:fld id="{183AF4F7-31B0-B643-9B95-E1F087EE11A4}" type="slidenum">
              <a:rPr lang="en-US"/>
              <a:pPr>
                <a:defRPr/>
              </a:pPr>
              <a:t>‹#›</a:t>
            </a:fld>
            <a:endParaRPr lang="en-US" dirty="0"/>
          </a:p>
        </p:txBody>
      </p:sp>
    </p:spTree>
    <p:extLst>
      <p:ext uri="{BB962C8B-B14F-4D97-AF65-F5344CB8AC3E}">
        <p14:creationId xmlns:p14="http://schemas.microsoft.com/office/powerpoint/2010/main" val="35355410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306221" fontAlgn="auto">
              <a:spcBef>
                <a:spcPts val="0"/>
              </a:spcBef>
              <a:spcAft>
                <a:spcPts val="0"/>
              </a:spcAft>
              <a:defRPr sz="1200" dirty="0">
                <a:latin typeface="BentonSans Book"/>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306221" fontAlgn="auto">
              <a:spcBef>
                <a:spcPts val="0"/>
              </a:spcBef>
              <a:spcAft>
                <a:spcPts val="0"/>
              </a:spcAft>
              <a:defRPr sz="1200" smtClean="0">
                <a:latin typeface="BentonSans Book"/>
                <a:ea typeface="+mn-ea"/>
                <a:cs typeface="+mn-cs"/>
              </a:defRPr>
            </a:lvl1pPr>
          </a:lstStyle>
          <a:p>
            <a:pPr>
              <a:defRPr/>
            </a:pPr>
            <a:fld id="{7850FBDF-363D-BA4E-BF53-7E974FE76827}" type="datetime1">
              <a:rPr lang="en-US"/>
              <a:pPr>
                <a:defRPr/>
              </a:pPr>
              <a:t>3/3/2020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306221" fontAlgn="auto">
              <a:spcBef>
                <a:spcPts val="0"/>
              </a:spcBef>
              <a:spcAft>
                <a:spcPts val="0"/>
              </a:spcAft>
              <a:defRPr sz="1200" dirty="0">
                <a:latin typeface="BentonSans Book"/>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306221" fontAlgn="auto">
              <a:spcBef>
                <a:spcPts val="0"/>
              </a:spcBef>
              <a:spcAft>
                <a:spcPts val="0"/>
              </a:spcAft>
              <a:defRPr sz="1200" smtClean="0">
                <a:latin typeface="BentonSans Book"/>
                <a:ea typeface="+mn-ea"/>
                <a:cs typeface="+mn-cs"/>
              </a:defRPr>
            </a:lvl1pPr>
          </a:lstStyle>
          <a:p>
            <a:pPr>
              <a:defRPr/>
            </a:pPr>
            <a:fld id="{BE318CCB-9EB4-A04E-B82B-4EF927884A69}" type="slidenum">
              <a:rPr lang="en-US"/>
              <a:pPr>
                <a:defRPr/>
              </a:pPr>
              <a:t>‹#›</a:t>
            </a:fld>
            <a:endParaRPr lang="en-US" dirty="0"/>
          </a:p>
        </p:txBody>
      </p:sp>
    </p:spTree>
    <p:extLst>
      <p:ext uri="{BB962C8B-B14F-4D97-AF65-F5344CB8AC3E}">
        <p14:creationId xmlns:p14="http://schemas.microsoft.com/office/powerpoint/2010/main" val="1518684071"/>
      </p:ext>
    </p:extLst>
  </p:cSld>
  <p:clrMap bg1="lt1" tx1="dk1" bg2="lt2" tx2="dk2" accent1="accent1" accent2="accent2" accent3="accent3" accent4="accent4" accent5="accent5" accent6="accent6" hlink="hlink" folHlink="folHlink"/>
  <p:hf sldNum="0" hdr="0" ftr="0" dt="0"/>
  <p:notesStyle>
    <a:lvl1pPr algn="l" defTabSz="1304925" rtl="0" fontAlgn="base">
      <a:spcBef>
        <a:spcPct val="30000"/>
      </a:spcBef>
      <a:spcAft>
        <a:spcPct val="0"/>
      </a:spcAft>
      <a:defRPr kern="1200">
        <a:solidFill>
          <a:schemeClr val="tx1"/>
        </a:solidFill>
        <a:latin typeface="BentonSans Book"/>
        <a:ea typeface="ＭＳ Ｐゴシック" charset="0"/>
        <a:cs typeface="ＭＳ Ｐゴシック" charset="0"/>
      </a:defRPr>
    </a:lvl1pPr>
    <a:lvl2pPr marL="652463" algn="l" defTabSz="1304925" rtl="0" fontAlgn="base">
      <a:spcBef>
        <a:spcPct val="30000"/>
      </a:spcBef>
      <a:spcAft>
        <a:spcPct val="0"/>
      </a:spcAft>
      <a:defRPr kern="1200">
        <a:solidFill>
          <a:schemeClr val="tx1"/>
        </a:solidFill>
        <a:latin typeface="BentonSans Book"/>
        <a:ea typeface="ＭＳ Ｐゴシック" charset="0"/>
        <a:cs typeface="+mn-cs"/>
      </a:defRPr>
    </a:lvl2pPr>
    <a:lvl3pPr marL="1304925" algn="l" defTabSz="1304925" rtl="0" fontAlgn="base">
      <a:spcBef>
        <a:spcPct val="30000"/>
      </a:spcBef>
      <a:spcAft>
        <a:spcPct val="0"/>
      </a:spcAft>
      <a:defRPr kern="1200">
        <a:solidFill>
          <a:schemeClr val="tx1"/>
        </a:solidFill>
        <a:latin typeface="BentonSans Book"/>
        <a:ea typeface="ＭＳ Ｐゴシック" charset="0"/>
        <a:cs typeface="+mn-cs"/>
      </a:defRPr>
    </a:lvl3pPr>
    <a:lvl4pPr marL="1958975" algn="l" defTabSz="1304925" rtl="0" fontAlgn="base">
      <a:spcBef>
        <a:spcPct val="30000"/>
      </a:spcBef>
      <a:spcAft>
        <a:spcPct val="0"/>
      </a:spcAft>
      <a:defRPr kern="1200">
        <a:solidFill>
          <a:schemeClr val="tx1"/>
        </a:solidFill>
        <a:latin typeface="BentonSans Book"/>
        <a:ea typeface="ＭＳ Ｐゴシック" charset="0"/>
        <a:cs typeface="+mn-cs"/>
      </a:defRPr>
    </a:lvl4pPr>
    <a:lvl5pPr marL="2611438" algn="l" defTabSz="1304925" rtl="0" fontAlgn="base">
      <a:spcBef>
        <a:spcPct val="30000"/>
      </a:spcBef>
      <a:spcAft>
        <a:spcPct val="0"/>
      </a:spcAft>
      <a:defRPr kern="1200">
        <a:solidFill>
          <a:schemeClr val="tx1"/>
        </a:solidFill>
        <a:latin typeface="BentonSans Book"/>
        <a:ea typeface="ＭＳ Ｐゴシック" charset="0"/>
        <a:cs typeface="+mn-cs"/>
      </a:defRPr>
    </a:lvl5pPr>
    <a:lvl6pPr marL="3265550" algn="l" defTabSz="1306221" rtl="0" eaLnBrk="1" latinLnBrk="0" hangingPunct="1">
      <a:defRPr sz="1800" kern="1200">
        <a:solidFill>
          <a:schemeClr val="tx1"/>
        </a:solidFill>
        <a:latin typeface="+mn-lt"/>
        <a:ea typeface="+mn-ea"/>
        <a:cs typeface="+mn-cs"/>
      </a:defRPr>
    </a:lvl6pPr>
    <a:lvl7pPr marL="3918661" algn="l" defTabSz="1306221" rtl="0" eaLnBrk="1" latinLnBrk="0" hangingPunct="1">
      <a:defRPr sz="1800" kern="1200">
        <a:solidFill>
          <a:schemeClr val="tx1"/>
        </a:solidFill>
        <a:latin typeface="+mn-lt"/>
        <a:ea typeface="+mn-ea"/>
        <a:cs typeface="+mn-cs"/>
      </a:defRPr>
    </a:lvl7pPr>
    <a:lvl8pPr marL="4571771" algn="l" defTabSz="1306221" rtl="0" eaLnBrk="1" latinLnBrk="0" hangingPunct="1">
      <a:defRPr sz="1800" kern="1200">
        <a:solidFill>
          <a:schemeClr val="tx1"/>
        </a:solidFill>
        <a:latin typeface="+mn-lt"/>
        <a:ea typeface="+mn-ea"/>
        <a:cs typeface="+mn-cs"/>
      </a:defRPr>
    </a:lvl8pPr>
    <a:lvl9pPr marL="5224882" algn="l" defTabSz="1306221"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nterworks.com/blog/rcurtis/2018/01/19/friends-dont-let-friends-make-pie-char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ableau.com/about/blog/2017/6/eye-tracking-study-5-key-learnings-data-designers-everywhere-72395"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tableau.com/learn/webinars/eye-tracking-what-it-teaches-us-about-dashboard-desig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ublic.tableau.com/profile/josh.weyburne#!/vizhome/CookBook/VizCookbook"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public.tableau.com/profile/bbc.audiences#!/vizhome/BBCAudiencesTableauStyleGuide/MoreInfo2" TargetMode="External"/><Relationship Id="rId5" Type="http://schemas.openxmlformats.org/officeDocument/2006/relationships/hyperlink" Target="https://public.tableau.com/views/TheTableauChartCatalog/TableauChartExamples?:embed=y&amp;:display_count=yes&amp;:origin=viz_share_link&amp;:showVizHome=no#1" TargetMode="External"/><Relationship Id="rId4" Type="http://schemas.openxmlformats.org/officeDocument/2006/relationships/hyperlink" Target="https://public.tableau.com/en-us/gallery/visual-vocabular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BentonSans Book"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800" b="0" i="0" kern="1200" dirty="0">
                <a:solidFill>
                  <a:schemeClr val="tx1"/>
                </a:solidFill>
                <a:effectLst/>
                <a:latin typeface="BentonSans"/>
                <a:ea typeface="ＭＳ Ｐゴシック" charset="0"/>
                <a:cs typeface="ＭＳ Ｐゴシック" charset="0"/>
              </a:rPr>
              <a:t>Comparison charts are designed to set one variable apart from another</a:t>
            </a:r>
          </a:p>
          <a:p>
            <a:r>
              <a:rPr lang="en-US" sz="1800" b="0" i="0" kern="1200" dirty="0">
                <a:solidFill>
                  <a:schemeClr val="tx1"/>
                </a:solidFill>
                <a:effectLst/>
                <a:latin typeface="BentonSans"/>
                <a:ea typeface="ＭＳ Ｐゴシック" charset="0"/>
                <a:cs typeface="ＭＳ Ｐゴシック" charset="0"/>
              </a:rPr>
              <a:t>These charts also display how the two variables interact with each other. </a:t>
            </a:r>
          </a:p>
          <a:p>
            <a:r>
              <a:rPr lang="en-US" sz="1800" b="0" i="0" kern="1200" dirty="0">
                <a:solidFill>
                  <a:schemeClr val="tx1"/>
                </a:solidFill>
                <a:effectLst/>
                <a:latin typeface="BentonSans"/>
                <a:ea typeface="ＭＳ Ｐゴシック" charset="0"/>
                <a:cs typeface="ＭＳ Ｐゴシック" charset="0"/>
              </a:rPr>
              <a:t>They can compare items or one another or show differences over time.</a:t>
            </a:r>
            <a:endParaRPr lang="en-US" dirty="0"/>
          </a:p>
        </p:txBody>
      </p:sp>
    </p:spTree>
    <p:extLst>
      <p:ext uri="{BB962C8B-B14F-4D97-AF65-F5344CB8AC3E}">
        <p14:creationId xmlns:p14="http://schemas.microsoft.com/office/powerpoint/2010/main" val="2264351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800" b="0" i="0" kern="1200" dirty="0">
                <a:solidFill>
                  <a:schemeClr val="tx1"/>
                </a:solidFill>
                <a:effectLst/>
                <a:latin typeface="BentonSans"/>
                <a:ea typeface="ＭＳ Ｐゴシック" charset="0"/>
                <a:cs typeface="ＭＳ Ｐゴシック" charset="0"/>
              </a:rPr>
              <a:t>Composition charts are used to display parts of a whole and change over time.</a:t>
            </a:r>
          </a:p>
          <a:p>
            <a:endParaRPr lang="en-US" sz="1800" b="0" i="0" kern="1200" dirty="0">
              <a:solidFill>
                <a:schemeClr val="tx1"/>
              </a:solidFill>
              <a:effectLst/>
              <a:latin typeface="BentonSans"/>
              <a:ea typeface="ＭＳ Ｐゴシック" charset="0"/>
              <a:cs typeface="ＭＳ Ｐゴシック" charset="0"/>
            </a:endParaRPr>
          </a:p>
          <a:p>
            <a:r>
              <a:rPr lang="en-US" sz="1800" b="0" i="0" kern="1200" dirty="0">
                <a:solidFill>
                  <a:schemeClr val="tx1"/>
                </a:solidFill>
                <a:effectLst/>
                <a:latin typeface="BentonSans"/>
                <a:ea typeface="ＭＳ Ｐゴシック" charset="0"/>
                <a:cs typeface="ＭＳ Ｐゴシック" charset="0"/>
              </a:rPr>
              <a:t>Pie charts callout: friends don’t let friends use pie charts (or 3D charts)… but if you must, use when comparing no more than 3 variables at a time.</a:t>
            </a:r>
          </a:p>
          <a:p>
            <a:endParaRPr lang="en-US" sz="1800" b="0" i="0" kern="1200" dirty="0">
              <a:solidFill>
                <a:schemeClr val="tx1"/>
              </a:solidFill>
              <a:effectLst/>
              <a:latin typeface="BentonSans"/>
              <a:ea typeface="ＭＳ Ｐゴシック" charset="0"/>
            </a:endParaRPr>
          </a:p>
          <a:p>
            <a:r>
              <a:rPr lang="en-US" sz="1800" b="1" i="0" kern="1200" dirty="0">
                <a:solidFill>
                  <a:schemeClr val="tx1"/>
                </a:solidFill>
                <a:effectLst/>
                <a:latin typeface="BentonSans"/>
                <a:ea typeface="ＭＳ Ｐゴシック" charset="0"/>
              </a:rPr>
              <a:t>Audience participation opportunity: </a:t>
            </a:r>
            <a:r>
              <a:rPr lang="en-US" sz="1800" b="0" i="0" kern="1200" dirty="0">
                <a:solidFill>
                  <a:schemeClr val="tx1"/>
                </a:solidFill>
                <a:effectLst/>
                <a:latin typeface="BentonSans"/>
                <a:ea typeface="ＭＳ Ｐゴシック" charset="0"/>
              </a:rPr>
              <a:t>why don’t we love pie or 3D charts when performing visual analysis?</a:t>
            </a:r>
          </a:p>
          <a:p>
            <a:r>
              <a:rPr lang="en-US" sz="1800" b="0" i="0" kern="1200" dirty="0">
                <a:solidFill>
                  <a:schemeClr val="tx1"/>
                </a:solidFill>
                <a:effectLst/>
                <a:latin typeface="BentonSans"/>
                <a:ea typeface="ＭＳ Ｐゴシック" charset="0"/>
              </a:rPr>
              <a:t>Answer: </a:t>
            </a:r>
            <a:r>
              <a:rPr lang="en-US" b="0" i="0" kern="1200" dirty="0">
                <a:solidFill>
                  <a:schemeClr val="tx1"/>
                </a:solidFill>
                <a:effectLst/>
                <a:latin typeface="BentonSans Book"/>
                <a:ea typeface="ＭＳ Ｐゴシック" charset="0"/>
                <a:cs typeface="ＭＳ Ｐゴシック" charset="0"/>
              </a:rPr>
              <a:t>We are not as good at noticing area and angle, and those just so happen to be the two main aspects of a pie chart. </a:t>
            </a:r>
            <a:r>
              <a:rPr lang="en-US" b="1" dirty="0"/>
              <a:t>(swag opportunity for participant) </a:t>
            </a:r>
            <a:endParaRPr lang="en-US" sz="1800" b="0" i="0" kern="1200" dirty="0">
              <a:solidFill>
                <a:schemeClr val="tx1"/>
              </a:solidFill>
              <a:effectLst/>
              <a:latin typeface="BentonSans"/>
              <a:ea typeface="ＭＳ Ｐゴシック" charset="0"/>
            </a:endParaRPr>
          </a:p>
          <a:p>
            <a:endParaRPr lang="en-US" sz="1800" b="0" i="0" kern="1200" dirty="0">
              <a:solidFill>
                <a:schemeClr val="tx1"/>
              </a:solidFill>
              <a:effectLst/>
              <a:latin typeface="BentonSans"/>
              <a:ea typeface="ＭＳ Ｐゴシック" charset="0"/>
            </a:endParaRPr>
          </a:p>
          <a:p>
            <a:r>
              <a:rPr lang="en-US" dirty="0">
                <a:hlinkClick r:id="rId3"/>
              </a:rPr>
              <a:t>https://interworks.com/blog/rcurtis/2018/01/19/friends-dont-let-friends-make-pie-charts/</a:t>
            </a:r>
            <a:endParaRPr lang="en-US" dirty="0"/>
          </a:p>
        </p:txBody>
      </p:sp>
    </p:spTree>
    <p:extLst>
      <p:ext uri="{BB962C8B-B14F-4D97-AF65-F5344CB8AC3E}">
        <p14:creationId xmlns:p14="http://schemas.microsoft.com/office/powerpoint/2010/main" val="1808264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800" b="0" i="0" kern="1200" dirty="0">
                <a:solidFill>
                  <a:schemeClr val="tx1"/>
                </a:solidFill>
                <a:effectLst/>
                <a:latin typeface="BentonSans"/>
                <a:ea typeface="ＭＳ Ｐゴシック" charset="0"/>
                <a:cs typeface="ＭＳ Ｐゴシック" charset="0"/>
              </a:rPr>
              <a:t>Distribution charts are used to show how variables are distributed over time, helping identify outliers and trends.</a:t>
            </a:r>
            <a:endParaRPr lang="en-US" dirty="0"/>
          </a:p>
        </p:txBody>
      </p:sp>
    </p:spTree>
    <p:extLst>
      <p:ext uri="{BB962C8B-B14F-4D97-AF65-F5344CB8AC3E}">
        <p14:creationId xmlns:p14="http://schemas.microsoft.com/office/powerpoint/2010/main" val="4211794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800" b="0" i="0" kern="1200" dirty="0">
                <a:solidFill>
                  <a:schemeClr val="tx1"/>
                </a:solidFill>
                <a:effectLst/>
                <a:latin typeface="BentonSans"/>
                <a:ea typeface="ＭＳ Ｐゴシック" charset="0"/>
                <a:cs typeface="ＭＳ Ｐゴシック" charset="0"/>
              </a:rPr>
              <a:t>Relationship charts are used to show a connection or correlation between two or more variables.</a:t>
            </a:r>
          </a:p>
          <a:p>
            <a:endParaRPr lang="en-US" sz="1800" b="0" i="0" kern="1200" dirty="0">
              <a:solidFill>
                <a:schemeClr val="tx1"/>
              </a:solidFill>
              <a:effectLst/>
              <a:latin typeface="BentonSans"/>
              <a:ea typeface="ＭＳ Ｐゴシック" charset="0"/>
              <a:cs typeface="ＭＳ Ｐゴシック" charset="0"/>
            </a:endParaRPr>
          </a:p>
          <a:p>
            <a:r>
              <a:rPr lang="en-US" sz="1800" b="0" i="0" kern="1200" dirty="0">
                <a:solidFill>
                  <a:schemeClr val="tx1"/>
                </a:solidFill>
                <a:effectLst/>
                <a:latin typeface="BentonSans"/>
                <a:ea typeface="ＭＳ Ｐゴシック" charset="0"/>
                <a:cs typeface="ＭＳ Ｐゴシック" charset="0"/>
              </a:rPr>
              <a:t>When thinking about the right chart type for the question your dashboard is trying to answer, consider these additional resources:</a:t>
            </a:r>
          </a:p>
          <a:p>
            <a:endParaRPr lang="en-US" sz="1800" b="0" i="0" kern="1200" dirty="0">
              <a:solidFill>
                <a:schemeClr val="tx1"/>
              </a:solidFill>
              <a:effectLst/>
              <a:latin typeface="BentonSans"/>
              <a:ea typeface="ＭＳ Ｐゴシック" charset="0"/>
              <a:cs typeface="ＭＳ Ｐゴシック" charset="0"/>
            </a:endParaRPr>
          </a:p>
          <a:p>
            <a:r>
              <a:rPr lang="en-US" b="1" u="sng" dirty="0"/>
              <a:t>Additional resources from Public:</a:t>
            </a:r>
          </a:p>
          <a:p>
            <a:r>
              <a:rPr lang="en-US" b="1" dirty="0"/>
              <a:t>Tableau Cookbook – navigate to a line chart, ask if anyone knows who the creator named is? (swag opportunity for participant) </a:t>
            </a:r>
          </a:p>
          <a:p>
            <a:r>
              <a:rPr lang="en-US" dirty="0"/>
              <a:t>BBC Style Guide </a:t>
            </a:r>
          </a:p>
          <a:p>
            <a:r>
              <a:rPr lang="en-US" dirty="0"/>
              <a:t>100 chart types</a:t>
            </a:r>
          </a:p>
          <a:p>
            <a:endParaRPr lang="en-US" dirty="0"/>
          </a:p>
          <a:p>
            <a:r>
              <a:rPr lang="en-US" b="1" dirty="0"/>
              <a:t>Call to action</a:t>
            </a:r>
            <a:r>
              <a:rPr lang="en-US" dirty="0"/>
              <a:t>: ensure every participant has their own Tableau Public site and is subscribed to the viz of the day</a:t>
            </a:r>
          </a:p>
          <a:p>
            <a:endParaRPr lang="en-US" dirty="0"/>
          </a:p>
        </p:txBody>
      </p:sp>
    </p:spTree>
    <p:extLst>
      <p:ext uri="{BB962C8B-B14F-4D97-AF65-F5344CB8AC3E}">
        <p14:creationId xmlns:p14="http://schemas.microsoft.com/office/powerpoint/2010/main" val="3295967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3218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Plenty of definitions.</a:t>
            </a:r>
            <a:r>
              <a:rPr lang="en-US" baseline="0" dirty="0">
                <a:latin typeface="Calibri" charset="0"/>
              </a:rPr>
              <a:t> Here’s one from Stephen Few. And if you haven’t read his Info Dash Design book – you must! </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Right info to the right audience in the right medium so they can digest the information in the shortest time possible.</a:t>
            </a:r>
          </a:p>
        </p:txBody>
      </p:sp>
    </p:spTree>
    <p:extLst>
      <p:ext uri="{BB962C8B-B14F-4D97-AF65-F5344CB8AC3E}">
        <p14:creationId xmlns:p14="http://schemas.microsoft.com/office/powerpoint/2010/main" val="355892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Exploratory:</a:t>
            </a:r>
          </a:p>
          <a:p>
            <a:pPr marL="285750" indent="-285750">
              <a:buFontTx/>
              <a:buChar char="-"/>
            </a:pPr>
            <a:endParaRPr lang="en-US" sz="1800" b="0" i="0" kern="1200" dirty="0">
              <a:solidFill>
                <a:schemeClr val="tx1"/>
              </a:solidFill>
              <a:effectLst/>
              <a:latin typeface="BentonSans Book"/>
              <a:ea typeface="ＭＳ Ｐゴシック" charset="0"/>
              <a:cs typeface="ＭＳ Ｐゴシック" charset="0"/>
            </a:endParaRPr>
          </a:p>
          <a:p>
            <a:pPr marL="0" marR="0" lvl="0" indent="0" algn="l" defTabSz="1304925" rtl="0" eaLnBrk="1" fontAlgn="base" latinLnBrk="0" hangingPunct="1">
              <a:lnSpc>
                <a:spcPct val="100000"/>
              </a:lnSpc>
              <a:spcBef>
                <a:spcPct val="30000"/>
              </a:spcBef>
              <a:spcAft>
                <a:spcPct val="0"/>
              </a:spcAft>
              <a:buClrTx/>
              <a:buSzTx/>
              <a:buFontTx/>
              <a:buNone/>
              <a:tabLst/>
              <a:defRPr/>
            </a:pPr>
            <a:r>
              <a:rPr lang="en-US" b="0" i="0" kern="1200" dirty="0">
                <a:solidFill>
                  <a:schemeClr val="tx1"/>
                </a:solidFill>
                <a:effectLst/>
                <a:latin typeface="BentonSans Book"/>
                <a:ea typeface="ＭＳ Ｐゴシック" charset="0"/>
                <a:cs typeface="ＭＳ Ｐゴシック" charset="0"/>
              </a:rPr>
              <a:t>Good exploratory visualizations </a:t>
            </a:r>
            <a:r>
              <a:rPr lang="en-US" b="0" i="1" kern="1200" dirty="0">
                <a:solidFill>
                  <a:schemeClr val="tx1"/>
                </a:solidFill>
                <a:effectLst/>
                <a:latin typeface="BentonSans Book"/>
                <a:ea typeface="ＭＳ Ｐゴシック" charset="0"/>
                <a:cs typeface="ＭＳ Ｐゴシック" charset="0"/>
              </a:rPr>
              <a:t>explain</a:t>
            </a:r>
            <a:r>
              <a:rPr lang="en-US" b="0" i="0" kern="1200" dirty="0">
                <a:solidFill>
                  <a:schemeClr val="tx1"/>
                </a:solidFill>
                <a:effectLst/>
                <a:latin typeface="BentonSans Book"/>
                <a:ea typeface="ＭＳ Ｐゴシック" charset="0"/>
                <a:cs typeface="ＭＳ Ｐゴシック" charset="0"/>
              </a:rPr>
              <a:t> what is going on.</a:t>
            </a:r>
          </a:p>
          <a:p>
            <a:pPr marL="0" marR="0" lvl="0" indent="0" algn="l" defTabSz="1304925" rtl="0" eaLnBrk="1" fontAlgn="base" latinLnBrk="0" hangingPunct="1">
              <a:lnSpc>
                <a:spcPct val="100000"/>
              </a:lnSpc>
              <a:spcBef>
                <a:spcPct val="30000"/>
              </a:spcBef>
              <a:spcAft>
                <a:spcPct val="0"/>
              </a:spcAft>
              <a:buClrTx/>
              <a:buSzTx/>
              <a:buFontTx/>
              <a:buNone/>
              <a:tabLst/>
              <a:defRPr/>
            </a:pPr>
            <a:endParaRPr lang="en-US" b="0" i="0" kern="1200" dirty="0">
              <a:solidFill>
                <a:schemeClr val="tx1"/>
              </a:solidFill>
              <a:effectLst/>
              <a:latin typeface="BentonSans Book"/>
              <a:ea typeface="ＭＳ Ｐゴシック" charset="0"/>
            </a:endParaRPr>
          </a:p>
          <a:p>
            <a:pPr marL="0" marR="0" lvl="0" indent="0" algn="l" defTabSz="1304925" rtl="0" eaLnBrk="1" fontAlgn="base" latinLnBrk="0" hangingPunct="1">
              <a:lnSpc>
                <a:spcPct val="100000"/>
              </a:lnSpc>
              <a:spcBef>
                <a:spcPct val="30000"/>
              </a:spcBef>
              <a:spcAft>
                <a:spcPct val="0"/>
              </a:spcAft>
              <a:buClrTx/>
              <a:buSzTx/>
              <a:buFontTx/>
              <a:buNone/>
              <a:tabLst/>
              <a:defRPr/>
            </a:pPr>
            <a:r>
              <a:rPr lang="en-US" b="0" i="0" kern="1200" dirty="0">
                <a:solidFill>
                  <a:schemeClr val="tx1"/>
                </a:solidFill>
                <a:effectLst/>
                <a:latin typeface="BentonSans Book"/>
                <a:ea typeface="ＭＳ Ｐゴシック" charset="0"/>
              </a:rPr>
              <a:t>Just the facts.  Allows the end user to complete their own analysis based on the data.</a:t>
            </a:r>
            <a:endParaRPr lang="en-GB" dirty="0"/>
          </a:p>
          <a:p>
            <a:pPr marL="0" indent="0">
              <a:buFontTx/>
              <a:buNone/>
            </a:pPr>
            <a:endParaRPr lang="en-US" sz="1800" b="0" i="0" kern="1200" dirty="0">
              <a:solidFill>
                <a:schemeClr val="tx1"/>
              </a:solidFill>
              <a:effectLst/>
              <a:latin typeface="BentonSans Book"/>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Explanatory:</a:t>
            </a:r>
          </a:p>
          <a:p>
            <a:r>
              <a:rPr lang="en-US" sz="1800" kern="1200" dirty="0">
                <a:solidFill>
                  <a:schemeClr val="tx1"/>
                </a:solidFill>
                <a:effectLst/>
                <a:latin typeface="BentonSans Book"/>
                <a:ea typeface="ＭＳ Ｐゴシック" charset="0"/>
                <a:cs typeface="ＭＳ Ｐゴシック" charset="0"/>
              </a:rPr>
              <a:t>- Answers Direct Questions</a:t>
            </a:r>
            <a:endParaRPr lang="en-US" dirty="0">
              <a:effectLst/>
            </a:endParaRPr>
          </a:p>
          <a:p>
            <a:r>
              <a:rPr lang="en-US" sz="1800" kern="1200" dirty="0">
                <a:solidFill>
                  <a:schemeClr val="tx1"/>
                </a:solidFill>
                <a:effectLst/>
                <a:latin typeface="BentonSans Book"/>
                <a:ea typeface="ＭＳ Ｐゴシック" charset="0"/>
                <a:cs typeface="ＭＳ Ｐゴシック" charset="0"/>
              </a:rPr>
              <a:t>- Delivers Information</a:t>
            </a:r>
            <a:endParaRPr lang="en-US" dirty="0">
              <a:effectLst/>
            </a:endParaRPr>
          </a:p>
          <a:p>
            <a:r>
              <a:rPr lang="en-US" sz="1800" kern="1200" dirty="0">
                <a:solidFill>
                  <a:schemeClr val="tx1"/>
                </a:solidFill>
                <a:effectLst/>
                <a:latin typeface="BentonSans Book"/>
                <a:ea typeface="ＭＳ Ｐゴシック" charset="0"/>
                <a:cs typeface="ＭＳ Ｐゴシック" charset="0"/>
              </a:rPr>
              <a:t>- Often Static</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sz="2800" b="0" i="0" kern="1200" dirty="0">
                <a:solidFill>
                  <a:schemeClr val="tx1"/>
                </a:solidFill>
                <a:effectLst/>
                <a:latin typeface="BentonSans Book"/>
                <a:ea typeface="ＭＳ Ｐゴシック" charset="0"/>
                <a:cs typeface="ＭＳ Ｐゴシック" charset="0"/>
              </a:rPr>
              <a:t>good explanatory visualizations let people </a:t>
            </a:r>
            <a:r>
              <a:rPr lang="en-US" sz="2800" b="0" i="1" kern="1200" dirty="0">
                <a:solidFill>
                  <a:schemeClr val="tx1"/>
                </a:solidFill>
                <a:effectLst/>
                <a:latin typeface="BentonSans Book"/>
                <a:ea typeface="ＭＳ Ｐゴシック" charset="0"/>
                <a:cs typeface="ＭＳ Ｐゴシック" charset="0"/>
              </a:rPr>
              <a:t>explore</a:t>
            </a:r>
            <a:r>
              <a:rPr lang="en-US" sz="2800" b="0" i="0" kern="1200" dirty="0">
                <a:solidFill>
                  <a:schemeClr val="tx1"/>
                </a:solidFill>
                <a:effectLst/>
                <a:latin typeface="BentonSans Book"/>
                <a:ea typeface="ＭＳ Ｐゴシック" charset="0"/>
                <a:cs typeface="ＭＳ Ｐゴシック" charset="0"/>
              </a:rPr>
              <a:t> the ideas.</a:t>
            </a:r>
            <a:endParaRPr lang="en-US" sz="2800" dirty="0">
              <a:latin typeface="Calibri" charset="0"/>
            </a:endParaRP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In this example: </a:t>
            </a:r>
            <a:r>
              <a:rPr lang="en-US" baseline="0" dirty="0" err="1">
                <a:latin typeface="Calibri" charset="0"/>
              </a:rPr>
              <a:t>Poojah</a:t>
            </a:r>
            <a:r>
              <a:rPr lang="en-US" baseline="0" dirty="0">
                <a:latin typeface="Calibri" charset="0"/>
              </a:rPr>
              <a:t> Gandhi emphasizes specific data points in the dataset to tell a bigger story about Philadelphia’s Crime Scene.</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This viz captures key facts accompanied by text to bring the reader along in the data journey to explain how and why we’ve arrived a certain end result.</a:t>
            </a:r>
          </a:p>
          <a:p>
            <a:pPr eaLnBrk="1" hangingPunct="1">
              <a:spcBef>
                <a:spcPct val="0"/>
              </a:spcBef>
            </a:pPr>
            <a:endParaRPr lang="en-US" baseline="0" dirty="0">
              <a:latin typeface="Calibri" charset="0"/>
            </a:endParaRPr>
          </a:p>
          <a:p>
            <a:pPr eaLnBrk="1" hangingPunct="1">
              <a:spcBef>
                <a:spcPct val="0"/>
              </a:spcBef>
            </a:pPr>
            <a:endParaRPr lang="en-GB" dirty="0"/>
          </a:p>
        </p:txBody>
      </p:sp>
    </p:spTree>
    <p:extLst>
      <p:ext uri="{BB962C8B-B14F-4D97-AF65-F5344CB8AC3E}">
        <p14:creationId xmlns:p14="http://schemas.microsoft.com/office/powerpoint/2010/main" val="3142293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0" i="0" kern="1200" dirty="0">
                <a:solidFill>
                  <a:schemeClr val="tx1"/>
                </a:solidFill>
                <a:effectLst/>
                <a:latin typeface="BentonSans Book"/>
                <a:ea typeface="ＭＳ Ｐゴシック" charset="0"/>
                <a:cs typeface="ＭＳ Ｐゴシック" charset="0"/>
              </a:rPr>
              <a:t>When it comes to visual best practices, there aren’t any hard and fast rules, such as “do this and never do that.” It isn’t a black and white process. There are, however, guidelines that make sense most of the time. Many of these derive from studies done on how we as humans process things like color, shape, and size. When you really understand the concepts driving these guidelines, only then should you break them.</a:t>
            </a:r>
            <a:endParaRPr lang="en-US" dirty="0">
              <a:latin typeface="BentonSans Book"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How do people read web pages? They’re really interested in the top left. </a:t>
            </a:r>
          </a:p>
          <a:p>
            <a:pPr eaLnBrk="1" hangingPunct="1">
              <a:spcBef>
                <a:spcPct val="0"/>
              </a:spcBef>
            </a:pPr>
            <a:endParaRPr lang="en-US" dirty="0">
              <a:latin typeface="Calibri" charset="0"/>
            </a:endParaRPr>
          </a:p>
          <a:p>
            <a:pPr eaLnBrk="1" hangingPunct="1">
              <a:spcBef>
                <a:spcPct val="0"/>
              </a:spcBef>
            </a:pPr>
            <a:r>
              <a:rPr lang="en-US" baseline="0" dirty="0">
                <a:latin typeface="Calibri" charset="0"/>
              </a:rPr>
              <a:t>Then they drift across to the right a fair way.</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Then they figure they’ll go back and down a bit.</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But then they get bored and drift all over the place.</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Therefore – the most important thing should be in the top left: the headline, the instructions, the most important chart.</a:t>
            </a:r>
          </a:p>
          <a:p>
            <a:pPr eaLnBrk="1" hangingPunct="1">
              <a:spcBef>
                <a:spcPct val="0"/>
              </a:spcBef>
            </a:pPr>
            <a:r>
              <a:rPr lang="en-US" baseline="0" dirty="0">
                <a:latin typeface="Calibri" charset="0"/>
              </a:rPr>
              <a:t>The logo should be in the bottom right!</a:t>
            </a:r>
          </a:p>
          <a:p>
            <a:pPr eaLnBrk="1" hangingPunct="1">
              <a:spcBef>
                <a:spcPct val="0"/>
              </a:spcBef>
            </a:pPr>
            <a:endParaRPr lang="en-US" baseline="0" dirty="0">
              <a:latin typeface="Calibri" charset="0"/>
            </a:endParaRPr>
          </a:p>
          <a:p>
            <a:pPr eaLnBrk="1" hangingPunct="1">
              <a:spcBef>
                <a:spcPct val="0"/>
              </a:spcBef>
            </a:pPr>
            <a:r>
              <a:rPr lang="en-US" b="1" u="sng" baseline="0" dirty="0">
                <a:latin typeface="Calibri" charset="0"/>
              </a:rPr>
              <a:t>Additional resources:</a:t>
            </a:r>
          </a:p>
          <a:p>
            <a:pPr eaLnBrk="1" hangingPunct="1">
              <a:spcBef>
                <a:spcPct val="0"/>
              </a:spcBef>
            </a:pPr>
            <a:r>
              <a:rPr lang="en-US" dirty="0">
                <a:hlinkClick r:id="rId3"/>
              </a:rPr>
              <a:t>https://www.tableau.com/about/blog/2017/6/eye-tracking-study-5-key-learnings-data-designers-everywhere-72395</a:t>
            </a:r>
            <a:endParaRPr lang="en-US" dirty="0"/>
          </a:p>
          <a:p>
            <a:pPr eaLnBrk="1" hangingPunct="1">
              <a:spcBef>
                <a:spcPct val="0"/>
              </a:spcBef>
            </a:pPr>
            <a:endParaRPr lang="en-US" baseline="0" dirty="0">
              <a:latin typeface="Calibri" charset="0"/>
            </a:endParaRPr>
          </a:p>
          <a:p>
            <a:pPr eaLnBrk="1" hangingPunct="1">
              <a:spcBef>
                <a:spcPct val="0"/>
              </a:spcBef>
            </a:pPr>
            <a:r>
              <a:rPr lang="en-US" dirty="0">
                <a:hlinkClick r:id="rId4"/>
              </a:rPr>
              <a:t>https://www.tableau.com/learn/webinars/eye-tracking-what-it-teaches-us-about-dashboard-design</a:t>
            </a:r>
            <a:endParaRPr lang="en-US" baseline="0" dirty="0">
              <a:latin typeface="Calibri" charset="0"/>
            </a:endParaRPr>
          </a:p>
        </p:txBody>
      </p:sp>
    </p:spTree>
    <p:extLst>
      <p:ext uri="{BB962C8B-B14F-4D97-AF65-F5344CB8AC3E}">
        <p14:creationId xmlns:p14="http://schemas.microsoft.com/office/powerpoint/2010/main" val="23726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BentonSans Book"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latin typeface="Calibri" charset="0"/>
              </a:rPr>
              <a:t>Let’s have a quick look on how the</a:t>
            </a:r>
            <a:r>
              <a:rPr lang="en-GB" baseline="0" dirty="0">
                <a:latin typeface="Calibri" charset="0"/>
              </a:rPr>
              <a:t> top left (and title) control the message</a:t>
            </a:r>
          </a:p>
          <a:p>
            <a:pPr eaLnBrk="1" hangingPunct="1">
              <a:spcBef>
                <a:spcPct val="0"/>
              </a:spcBef>
            </a:pPr>
            <a:endParaRPr lang="en-GB" sz="1800" b="0" i="0" kern="1200" baseline="0" dirty="0">
              <a:solidFill>
                <a:schemeClr val="tx1"/>
              </a:solidFill>
              <a:effectLst/>
              <a:latin typeface="Calibri" charset="0"/>
              <a:ea typeface="ＭＳ Ｐゴシック" charset="0"/>
              <a:cs typeface="ＭＳ Ｐゴシック" charset="0"/>
            </a:endParaRPr>
          </a:p>
          <a:p>
            <a:pPr eaLnBrk="1" hangingPunct="1">
              <a:spcBef>
                <a:spcPct val="0"/>
              </a:spcBef>
            </a:pPr>
            <a:r>
              <a:rPr lang="en-GB" sz="1800" b="0" i="0" kern="1200" baseline="0" dirty="0">
                <a:solidFill>
                  <a:schemeClr val="tx1"/>
                </a:solidFill>
                <a:effectLst/>
                <a:latin typeface="Calibri" charset="0"/>
                <a:ea typeface="ＭＳ Ｐゴシック" charset="0"/>
                <a:cs typeface="ＭＳ Ｐゴシック" charset="0"/>
              </a:rPr>
              <a:t>The message is the geographical distribution. What if we want the trend over time to be the message? How would we change the title and the graphics?</a:t>
            </a:r>
          </a:p>
          <a:p>
            <a:pPr eaLnBrk="1" hangingPunct="1">
              <a:spcBef>
                <a:spcPct val="0"/>
              </a:spcBef>
            </a:pPr>
            <a:endParaRPr lang="en-GB" sz="1800" b="0" i="0" kern="1200" baseline="0" dirty="0">
              <a:solidFill>
                <a:schemeClr val="tx1"/>
              </a:solidFill>
              <a:effectLst/>
              <a:latin typeface="Calibri" charset="0"/>
              <a:ea typeface="ＭＳ Ｐゴシック" charset="0"/>
            </a:endParaRPr>
          </a:p>
        </p:txBody>
      </p:sp>
    </p:spTree>
    <p:extLst>
      <p:ext uri="{BB962C8B-B14F-4D97-AF65-F5344CB8AC3E}">
        <p14:creationId xmlns:p14="http://schemas.microsoft.com/office/powerpoint/2010/main" val="4102791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lang="en-GB" dirty="0">
                <a:latin typeface="Calibri" charset="0"/>
              </a:rPr>
              <a:t>Now we have a totally different message with</a:t>
            </a:r>
            <a:r>
              <a:rPr lang="en-GB" baseline="0" dirty="0">
                <a:latin typeface="Calibri" charset="0"/>
              </a:rPr>
              <a:t> exactly the same data – I’ve moved the time series to the top, and included the season data too. With this and the title, the dashboard’s message is completely different.</a:t>
            </a:r>
            <a:endParaRPr lang="en-GB" sz="1200" b="0" i="0" kern="1200" dirty="0">
              <a:solidFill>
                <a:schemeClr val="tx1"/>
              </a:solidFill>
              <a:effectLst/>
              <a:latin typeface="BentonSans Book"/>
              <a:ea typeface="ＭＳ Ｐゴシック" charset="0"/>
              <a:cs typeface="ＭＳ Ｐゴシック" charset="0"/>
            </a:endParaRPr>
          </a:p>
          <a:p>
            <a:pPr>
              <a:spcBef>
                <a:spcPct val="0"/>
              </a:spcBef>
            </a:pPr>
            <a:endParaRPr lang="en-US" dirty="0">
              <a:latin typeface="BentonSans Book" charset="0"/>
            </a:endParaRPr>
          </a:p>
        </p:txBody>
      </p:sp>
    </p:spTree>
    <p:extLst>
      <p:ext uri="{BB962C8B-B14F-4D97-AF65-F5344CB8AC3E}">
        <p14:creationId xmlns:p14="http://schemas.microsoft.com/office/powerpoint/2010/main" val="2836967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Are you emphasizing something in particular? Do you have it where it will catch someone’s eye?</a:t>
            </a:r>
          </a:p>
        </p:txBody>
      </p:sp>
    </p:spTree>
    <p:extLst>
      <p:ext uri="{BB962C8B-B14F-4D97-AF65-F5344CB8AC3E}">
        <p14:creationId xmlns:p14="http://schemas.microsoft.com/office/powerpoint/2010/main" val="1654411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This is a metaphor used by journalist to illustrate how information should be prioritized and structured in text. The widest part at the top represents the most substantial, interesting, and important information that the writer means to convey, illustrating that this kind of material should head the article, while the tapering lower portion illustrates that other material should follow in order of diminishing importance.</a:t>
            </a:r>
          </a:p>
          <a:p>
            <a:endParaRPr lang="en-US" dirty="0"/>
          </a:p>
          <a:p>
            <a:r>
              <a:rPr lang="en-US" dirty="0"/>
              <a:t>This metaphor holds true for a dashboard – the most important, newsworthy information should be at the top and the importance of information should filter down.</a:t>
            </a:r>
          </a:p>
        </p:txBody>
      </p:sp>
    </p:spTree>
    <p:extLst>
      <p:ext uri="{BB962C8B-B14F-4D97-AF65-F5344CB8AC3E}">
        <p14:creationId xmlns:p14="http://schemas.microsoft.com/office/powerpoint/2010/main" val="1170024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Let’s analyze the flow of this dashboard</a:t>
            </a:r>
          </a:p>
        </p:txBody>
      </p:sp>
    </p:spTree>
    <p:extLst>
      <p:ext uri="{BB962C8B-B14F-4D97-AF65-F5344CB8AC3E}">
        <p14:creationId xmlns:p14="http://schemas.microsoft.com/office/powerpoint/2010/main" val="1104680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These are large numbers. Typically, key performance indicators are anchor points for users to explore your dashboard – they practically scream “start here!” They can serve as conversation-starters, -finishers, and provide context to adjacent charts. They can even serve as universal color legends.</a:t>
            </a:r>
          </a:p>
          <a:p>
            <a:endParaRPr lang="en-US" dirty="0"/>
          </a:p>
          <a:p>
            <a:endParaRPr lang="en-US" dirty="0"/>
          </a:p>
          <a:p>
            <a:r>
              <a:rPr lang="en-US" b="1" dirty="0"/>
              <a:t>From Tableau’s 2016 eye tracking study:</a:t>
            </a:r>
          </a:p>
          <a:p>
            <a:r>
              <a:rPr lang="en-US" b="1" i="0" kern="1200" dirty="0">
                <a:solidFill>
                  <a:schemeClr val="tx1"/>
                </a:solidFill>
                <a:effectLst/>
                <a:latin typeface="BentonSans Book"/>
                <a:ea typeface="ＭＳ Ｐゴシック" charset="0"/>
                <a:cs typeface="ＭＳ Ｐゴシック" charset="0"/>
              </a:rPr>
              <a:t>(BIG) Numbers matter</a:t>
            </a:r>
            <a:r>
              <a:rPr lang="en-US" b="0" i="0" kern="1200" dirty="0">
                <a:solidFill>
                  <a:schemeClr val="tx1"/>
                </a:solidFill>
                <a:effectLst/>
                <a:latin typeface="BentonSans Book"/>
                <a:ea typeface="ＭＳ Ｐゴシック" charset="0"/>
                <a:cs typeface="ＭＳ Ｐゴシック" charset="0"/>
              </a:rPr>
              <a:t>: One of the most striking patterns we saw was the visual attention paid to very large font numbers. Dashboards with very large numbers showed concentration of visual attention directly on the big number. Additionally, this attention happened very early in the viewing sequence, i.e. the first time you viewed something. So, if you have an important number, make it big!</a:t>
            </a:r>
            <a:endParaRPr lang="en-US" dirty="0"/>
          </a:p>
        </p:txBody>
      </p:sp>
    </p:spTree>
    <p:extLst>
      <p:ext uri="{BB962C8B-B14F-4D97-AF65-F5344CB8AC3E}">
        <p14:creationId xmlns:p14="http://schemas.microsoft.com/office/powerpoint/2010/main" val="41186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BentonSans Book" charset="0"/>
            </a:endParaRPr>
          </a:p>
        </p:txBody>
      </p:sp>
    </p:spTree>
    <p:extLst>
      <p:ext uri="{BB962C8B-B14F-4D97-AF65-F5344CB8AC3E}">
        <p14:creationId xmlns:p14="http://schemas.microsoft.com/office/powerpoint/2010/main" val="3279269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Duplicate your dashboard so you don’t overwrite what you started with so you will </a:t>
            </a:r>
            <a:r>
              <a:rPr lang="en-US" b="0" u="none" dirty="0">
                <a:highlight>
                  <a:srgbClr val="FFFF00"/>
                </a:highlight>
              </a:rPr>
              <a:t>be able to show before and after.</a:t>
            </a:r>
          </a:p>
          <a:p>
            <a:r>
              <a:rPr lang="en-US" sz="1400" b="1" i="1" u="none" dirty="0">
                <a:highlight>
                  <a:srgbClr val="FFFF00"/>
                </a:highlight>
              </a:rPr>
              <a:t>(right click the dashboard tab, select duplicate, and rename to differentiate) </a:t>
            </a:r>
          </a:p>
          <a:p>
            <a:endParaRPr lang="en-US" b="1" u="sng" dirty="0">
              <a:highlight>
                <a:srgbClr val="FFFF00"/>
              </a:highlight>
            </a:endParaRPr>
          </a:p>
          <a:p>
            <a:r>
              <a:rPr lang="en-US" dirty="0"/>
              <a:t>Think about what you just learned (is the chart type you have right for the job?)</a:t>
            </a:r>
          </a:p>
          <a:p>
            <a:endParaRPr lang="en-US" dirty="0"/>
          </a:p>
          <a:p>
            <a:r>
              <a:rPr lang="en-US" b="1" dirty="0"/>
              <a:t>*Set timer for 25 mins* </a:t>
            </a:r>
          </a:p>
          <a:p>
            <a:endParaRPr lang="en-US" dirty="0"/>
          </a:p>
          <a:p>
            <a:endParaRPr lang="en-US" dirty="0"/>
          </a:p>
        </p:txBody>
      </p:sp>
    </p:spTree>
    <p:extLst>
      <p:ext uri="{BB962C8B-B14F-4D97-AF65-F5344CB8AC3E}">
        <p14:creationId xmlns:p14="http://schemas.microsoft.com/office/powerpoint/2010/main" val="3062138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5 volunteers that are willing to come up and show the before and after of their dashboard?</a:t>
            </a:r>
          </a:p>
          <a:p>
            <a:r>
              <a:rPr lang="en-US" dirty="0"/>
              <a:t>What are you thinking about for your next steps to improve your current dashboard or future dashboards?</a:t>
            </a:r>
          </a:p>
        </p:txBody>
      </p:sp>
    </p:spTree>
    <p:extLst>
      <p:ext uri="{BB962C8B-B14F-4D97-AF65-F5344CB8AC3E}">
        <p14:creationId xmlns:p14="http://schemas.microsoft.com/office/powerpoint/2010/main" val="2277615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As a designers in the reporting space, it is our responsibility to develop dashboards that are easy to understand.  By understanding basic pre-attentive attributes and applying them to our workbook designs, we are able to control what our audience sees and how quickly they digest the information.</a:t>
            </a:r>
          </a:p>
          <a:p>
            <a:endParaRPr lang="en-US" sz="1800" dirty="0"/>
          </a:p>
          <a:p>
            <a:r>
              <a:rPr lang="en-US" sz="1800" dirty="0"/>
              <a:t>Before I get into some of the specifics of these attributes, let me show you a quick example of what I mean…</a:t>
            </a:r>
          </a:p>
          <a:p>
            <a:endParaRPr lang="en-US" dirty="0"/>
          </a:p>
        </p:txBody>
      </p:sp>
    </p:spTree>
    <p:extLst>
      <p:ext uri="{BB962C8B-B14F-4D97-AF65-F5344CB8AC3E}">
        <p14:creationId xmlns:p14="http://schemas.microsoft.com/office/powerpoint/2010/main" val="2997993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a:spcBef>
                <a:spcPct val="0"/>
              </a:spcBef>
            </a:pPr>
            <a:endParaRPr lang="en-US" dirty="0">
              <a:latin typeface="BentonSans Book" charset="0"/>
            </a:endParaRPr>
          </a:p>
        </p:txBody>
      </p:sp>
    </p:spTree>
    <p:extLst>
      <p:ext uri="{BB962C8B-B14F-4D97-AF65-F5344CB8AC3E}">
        <p14:creationId xmlns:p14="http://schemas.microsoft.com/office/powerpoint/2010/main" val="3062776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baseline="0" dirty="0"/>
              <a:t>In this exercise we are going to take 3 seconds to try and identify which month has the highest number of sales for the year….</a:t>
            </a:r>
          </a:p>
          <a:p>
            <a:endParaRPr lang="en-GB" baseline="0" dirty="0"/>
          </a:p>
          <a:p>
            <a:r>
              <a:rPr lang="en-GB" baseline="0" dirty="0"/>
              <a:t>Are we ready?</a:t>
            </a:r>
          </a:p>
          <a:p>
            <a:endParaRPr lang="en-GB" b="1" baseline="0" dirty="0"/>
          </a:p>
          <a:p>
            <a:r>
              <a:rPr lang="en-GB" b="1" baseline="0" dirty="0"/>
              <a:t>Make it easier… Click</a:t>
            </a:r>
            <a:endParaRPr lang="en-US" b="1"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BentonSans Book" charset="0"/>
            </a:endParaRPr>
          </a:p>
        </p:txBody>
      </p:sp>
    </p:spTree>
    <p:extLst>
      <p:ext uri="{BB962C8B-B14F-4D97-AF65-F5344CB8AC3E}">
        <p14:creationId xmlns:p14="http://schemas.microsoft.com/office/powerpoint/2010/main" val="1884042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Who can tell me which month had the highest number of sales?</a:t>
            </a:r>
          </a:p>
        </p:txBody>
      </p:sp>
    </p:spTree>
    <p:extLst>
      <p:ext uri="{BB962C8B-B14F-4D97-AF65-F5344CB8AC3E}">
        <p14:creationId xmlns:p14="http://schemas.microsoft.com/office/powerpoint/2010/main" val="20244667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baseline="0" dirty="0"/>
              <a:t>We are going to do this again but this time I want you to not just find one but the Top three performing months.</a:t>
            </a:r>
          </a:p>
          <a:p>
            <a:endParaRPr lang="en-GB" baseline="0" dirty="0"/>
          </a:p>
          <a:p>
            <a:r>
              <a:rPr lang="en-GB" baseline="0" dirty="0"/>
              <a:t>Are we ready?</a:t>
            </a:r>
          </a:p>
        </p:txBody>
      </p:sp>
    </p:spTree>
    <p:extLst>
      <p:ext uri="{BB962C8B-B14F-4D97-AF65-F5344CB8AC3E}">
        <p14:creationId xmlns:p14="http://schemas.microsoft.com/office/powerpoint/2010/main" val="3111896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b="1" baseline="0" dirty="0"/>
              <a:t>Make it easier… Click</a:t>
            </a:r>
            <a:endParaRPr lang="en-US" b="1" dirty="0"/>
          </a:p>
        </p:txBody>
      </p:sp>
    </p:spTree>
    <p:extLst>
      <p:ext uri="{BB962C8B-B14F-4D97-AF65-F5344CB8AC3E}">
        <p14:creationId xmlns:p14="http://schemas.microsoft.com/office/powerpoint/2010/main" val="393875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How many of you were able to identify the top 3 performing months?</a:t>
            </a:r>
          </a:p>
        </p:txBody>
      </p:sp>
    </p:spTree>
    <p:extLst>
      <p:ext uri="{BB962C8B-B14F-4D97-AF65-F5344CB8AC3E}">
        <p14:creationId xmlns:p14="http://schemas.microsoft.com/office/powerpoint/2010/main" val="2754879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b="0" baseline="0" dirty="0"/>
              <a:t>So by visualizing the data and incorporating a few key pre-attentive attributes (like shape and </a:t>
            </a:r>
            <a:r>
              <a:rPr lang="en-GB" b="0" baseline="0" dirty="0" err="1"/>
              <a:t>color</a:t>
            </a:r>
            <a:r>
              <a:rPr lang="en-GB" b="0" baseline="0" dirty="0"/>
              <a:t>) I was able to effectively draw your eyes to the key places on the page where I wanted you to look.</a:t>
            </a:r>
          </a:p>
          <a:p>
            <a:endParaRPr lang="en-GB" b="0" baseline="0" dirty="0"/>
          </a:p>
          <a:p>
            <a:r>
              <a:rPr lang="en-GB" b="0" baseline="0" dirty="0"/>
              <a:t>Not only were you able to quickly identify data points of importance, you were also able to draw many other conclusions like: sales are steadily climbing, last 1/2 of the year out performed the first half.</a:t>
            </a:r>
          </a:p>
          <a:p>
            <a:endParaRPr lang="en-GB" b="0" baseline="0" dirty="0"/>
          </a:p>
          <a:p>
            <a:r>
              <a:rPr lang="en-GB" b="0" baseline="0" dirty="0"/>
              <a:t>The reason why we visualize data is so we can communicate information faster and make is easier to understand.</a:t>
            </a:r>
          </a:p>
          <a:p>
            <a:endParaRPr lang="en-GB" b="0" baseline="0" dirty="0"/>
          </a:p>
        </p:txBody>
      </p:sp>
    </p:spTree>
    <p:extLst>
      <p:ext uri="{BB962C8B-B14F-4D97-AF65-F5344CB8AC3E}">
        <p14:creationId xmlns:p14="http://schemas.microsoft.com/office/powerpoint/2010/main" val="1608813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800" kern="1200" baseline="0" dirty="0">
                <a:solidFill>
                  <a:schemeClr val="tx1"/>
                </a:solidFill>
                <a:effectLst/>
                <a:latin typeface="BentonSans Book"/>
                <a:ea typeface="ＭＳ Ｐゴシック" charset="0"/>
                <a:cs typeface="ＭＳ Ｐゴシック" charset="0"/>
              </a:rPr>
              <a:t>Using pre-attentive principles in your dashboards allow your end user to process information faster and draw clear distinctions in the data.  It gives you the ability to say more with less.</a:t>
            </a:r>
          </a:p>
          <a:p>
            <a:endParaRPr lang="en-US" sz="1800" kern="1200" baseline="0" dirty="0">
              <a:solidFill>
                <a:schemeClr val="tx1"/>
              </a:solidFill>
              <a:effectLst/>
              <a:latin typeface="BentonSans Book"/>
              <a:ea typeface="ＭＳ Ｐゴシック" charset="0"/>
              <a:cs typeface="ＭＳ Ｐゴシック" charset="0"/>
            </a:endParaRPr>
          </a:p>
          <a:p>
            <a:r>
              <a:rPr lang="en-US" sz="1800" kern="1200" baseline="0" dirty="0">
                <a:solidFill>
                  <a:schemeClr val="tx1"/>
                </a:solidFill>
                <a:effectLst/>
                <a:latin typeface="BentonSans Book"/>
                <a:ea typeface="ＭＳ Ｐゴシック" charset="0"/>
                <a:cs typeface="ＭＳ Ｐゴシック" charset="0"/>
              </a:rPr>
              <a:t>So whether you choose to draw these lines of distinction by using size, shape, width, or color;  your end user will be able to better understand the message being delivered</a:t>
            </a:r>
          </a:p>
          <a:p>
            <a:endParaRPr lang="en-US" sz="1800" kern="1200" baseline="0" dirty="0">
              <a:solidFill>
                <a:schemeClr val="tx1"/>
              </a:solidFill>
              <a:effectLst/>
              <a:latin typeface="BentonSans Book"/>
              <a:ea typeface="ＭＳ Ｐゴシック" charset="0"/>
              <a:cs typeface="ＭＳ Ｐゴシック" charset="0"/>
            </a:endParaRPr>
          </a:p>
          <a:p>
            <a:r>
              <a:rPr lang="en-US" sz="1800" kern="1200" baseline="0" dirty="0">
                <a:solidFill>
                  <a:schemeClr val="tx1"/>
                </a:solidFill>
                <a:effectLst/>
                <a:latin typeface="BentonSans Book"/>
                <a:ea typeface="ＭＳ Ｐゴシック" charset="0"/>
                <a:cs typeface="ＭＳ Ｐゴシック" charset="0"/>
              </a:rPr>
              <a:t>Be mindful when using these principles as the brain is able to distinguish the differences in some better than others.</a:t>
            </a:r>
          </a:p>
          <a:p>
            <a:endParaRPr lang="en-US" sz="1800" kern="1200" baseline="0" dirty="0">
              <a:solidFill>
                <a:schemeClr val="tx1"/>
              </a:solidFill>
              <a:effectLst/>
              <a:latin typeface="BentonSans Book"/>
              <a:ea typeface="ＭＳ Ｐゴシック" charset="0"/>
              <a:cs typeface="ＭＳ Ｐゴシック" charset="0"/>
            </a:endParaRPr>
          </a:p>
          <a:p>
            <a:r>
              <a:rPr lang="en-US" sz="1800" kern="1200" baseline="0" dirty="0">
                <a:solidFill>
                  <a:schemeClr val="tx1"/>
                </a:solidFill>
                <a:effectLst/>
                <a:latin typeface="BentonSans Book"/>
                <a:ea typeface="ＭＳ Ｐゴシック" charset="0"/>
                <a:cs typeface="ＭＳ Ｐゴシック" charset="0"/>
              </a:rPr>
              <a:t>Let me show you what I mean…</a:t>
            </a:r>
            <a:endParaRPr lang="en-US" baseline="0" dirty="0"/>
          </a:p>
        </p:txBody>
      </p:sp>
    </p:spTree>
    <p:extLst>
      <p:ext uri="{BB962C8B-B14F-4D97-AF65-F5344CB8AC3E}">
        <p14:creationId xmlns:p14="http://schemas.microsoft.com/office/powerpoint/2010/main" val="1546264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800" kern="1200" baseline="0" dirty="0">
                <a:solidFill>
                  <a:schemeClr val="tx1"/>
                </a:solidFill>
                <a:effectLst/>
                <a:latin typeface="BentonSans Book"/>
                <a:ea typeface="ＭＳ Ｐゴシック" charset="0"/>
                <a:cs typeface="ＭＳ Ｐゴシック" charset="0"/>
              </a:rPr>
              <a:t>In this example we have two images that consist of the same two shapes and two colors but are organized using different pre-attentive attributes.</a:t>
            </a:r>
          </a:p>
          <a:p>
            <a:endParaRPr lang="en-US" sz="1800" kern="1200" baseline="0" dirty="0">
              <a:solidFill>
                <a:schemeClr val="tx1"/>
              </a:solidFill>
              <a:effectLst/>
              <a:latin typeface="BentonSans Book"/>
              <a:ea typeface="ＭＳ Ｐゴシック" charset="0"/>
              <a:cs typeface="ＭＳ Ｐゴシック" charset="0"/>
            </a:endParaRPr>
          </a:p>
          <a:p>
            <a:r>
              <a:rPr lang="en-US" sz="1800" kern="1200" baseline="0" dirty="0">
                <a:solidFill>
                  <a:schemeClr val="tx1"/>
                </a:solidFill>
                <a:effectLst/>
                <a:latin typeface="BentonSans Book"/>
                <a:ea typeface="ＭＳ Ｐゴシック" charset="0"/>
                <a:cs typeface="ＭＳ Ｐゴシック" charset="0"/>
              </a:rPr>
              <a:t>Here you can see that color is easier to distinguish than shape.</a:t>
            </a:r>
          </a:p>
          <a:p>
            <a:endParaRPr lang="en-US" sz="1800" kern="1200" baseline="0" dirty="0">
              <a:solidFill>
                <a:schemeClr val="tx1"/>
              </a:solidFill>
              <a:effectLst/>
              <a:latin typeface="BentonSans Book"/>
              <a:ea typeface="ＭＳ Ｐゴシック" charset="0"/>
              <a:cs typeface="ＭＳ Ｐゴシック" charset="0"/>
            </a:endParaRPr>
          </a:p>
          <a:p>
            <a:r>
              <a:rPr lang="en-US" sz="1800" kern="1200" baseline="0" dirty="0">
                <a:solidFill>
                  <a:schemeClr val="tx1"/>
                </a:solidFill>
                <a:effectLst/>
                <a:latin typeface="BentonSans Book"/>
                <a:ea typeface="ＭＳ Ｐゴシック" charset="0"/>
                <a:cs typeface="ＭＳ Ｐゴシック" charset="0"/>
              </a:rPr>
              <a:t>Let’s look at another one…</a:t>
            </a:r>
            <a:endParaRPr lang="en-US" baseline="0" dirty="0"/>
          </a:p>
        </p:txBody>
      </p:sp>
    </p:spTree>
    <p:extLst>
      <p:ext uri="{BB962C8B-B14F-4D97-AF65-F5344CB8AC3E}">
        <p14:creationId xmlns:p14="http://schemas.microsoft.com/office/powerpoint/2010/main" val="1934881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b="0" baseline="0" dirty="0"/>
              <a:t>Be cautious not to try to incorporate too many attributes in your viz.  We don’t want to overstimulate our end users with too much information… the message can get lost in translation.</a:t>
            </a:r>
          </a:p>
          <a:p>
            <a:endParaRPr lang="en-GB" b="0" baseline="0" dirty="0"/>
          </a:p>
          <a:p>
            <a:r>
              <a:rPr lang="en-GB" b="0" baseline="0" dirty="0"/>
              <a:t>Less is best.</a:t>
            </a:r>
          </a:p>
          <a:p>
            <a:endParaRPr lang="en-GB" b="1" baseline="0" dirty="0"/>
          </a:p>
        </p:txBody>
      </p:sp>
    </p:spTree>
    <p:extLst>
      <p:ext uri="{BB962C8B-B14F-4D97-AF65-F5344CB8AC3E}">
        <p14:creationId xmlns:p14="http://schemas.microsoft.com/office/powerpoint/2010/main" val="2311733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1304925" rtl="0" eaLnBrk="1" fontAlgn="base" latinLnBrk="0" hangingPunct="1">
              <a:lnSpc>
                <a:spcPct val="100000"/>
              </a:lnSpc>
              <a:spcBef>
                <a:spcPct val="30000"/>
              </a:spcBef>
              <a:spcAft>
                <a:spcPct val="0"/>
              </a:spcAft>
              <a:buClrTx/>
              <a:buSzTx/>
              <a:buFontTx/>
              <a:buNone/>
              <a:tabLst/>
              <a:defRPr/>
            </a:pPr>
            <a:r>
              <a:rPr lang="en-US" sz="1800" kern="1200" baseline="0" dirty="0">
                <a:solidFill>
                  <a:schemeClr val="tx1"/>
                </a:solidFill>
                <a:effectLst/>
                <a:latin typeface="Gill Sans MT"/>
                <a:ea typeface="BentonSans Book"/>
                <a:cs typeface="BentonSans Book"/>
              </a:rPr>
              <a:t>We’re going to </a:t>
            </a:r>
            <a:r>
              <a:rPr lang="en-US" sz="1800" kern="1200" dirty="0">
                <a:solidFill>
                  <a:schemeClr val="tx1"/>
                </a:solidFill>
                <a:effectLst/>
                <a:latin typeface="Gill Sans MT"/>
                <a:ea typeface="BentonSans Book"/>
                <a:cs typeface="BentonSans Book"/>
              </a:rPr>
              <a:t>start things</a:t>
            </a:r>
            <a:r>
              <a:rPr lang="en-US" sz="1800" kern="1200" baseline="0" dirty="0">
                <a:solidFill>
                  <a:schemeClr val="tx1"/>
                </a:solidFill>
                <a:effectLst/>
                <a:latin typeface="Gill Sans MT"/>
                <a:ea typeface="BentonSans Book"/>
                <a:cs typeface="BentonSans Book"/>
              </a:rPr>
              <a:t> a little differently today. We’re going to do an </a:t>
            </a:r>
            <a:r>
              <a:rPr lang="en-US" sz="1800" u="sng" kern="1200" baseline="0" dirty="0">
                <a:solidFill>
                  <a:schemeClr val="tx1"/>
                </a:solidFill>
                <a:effectLst/>
                <a:latin typeface="Gill Sans MT"/>
                <a:ea typeface="BentonSans Book"/>
                <a:cs typeface="BentonSans Book"/>
              </a:rPr>
              <a:t>art project</a:t>
            </a:r>
            <a:r>
              <a:rPr lang="en-US" sz="1800" kern="1200" dirty="0">
                <a:solidFill>
                  <a:schemeClr val="tx1"/>
                </a:solidFill>
                <a:effectLst/>
                <a:latin typeface="Gill Sans MT"/>
                <a:ea typeface="BentonSans Book"/>
                <a:cs typeface="BentonSans Book"/>
              </a:rPr>
              <a:t>. There</a:t>
            </a:r>
            <a:r>
              <a:rPr lang="en-US" sz="1800" kern="1200" baseline="0" dirty="0">
                <a:solidFill>
                  <a:schemeClr val="tx1"/>
                </a:solidFill>
                <a:effectLst/>
                <a:latin typeface="Gill Sans MT"/>
                <a:ea typeface="BentonSans Book"/>
                <a:cs typeface="BentonSans Book"/>
              </a:rPr>
              <a:t> should be paper and pens at everyone’s seat. When I say go, I want you</a:t>
            </a:r>
            <a:r>
              <a:rPr lang="en-US" sz="1800" kern="1200" dirty="0">
                <a:solidFill>
                  <a:schemeClr val="tx1"/>
                </a:solidFill>
                <a:effectLst/>
                <a:latin typeface="Gill Sans MT"/>
                <a:ea typeface="BentonSans Book"/>
                <a:cs typeface="BentonSans Book"/>
              </a:rPr>
              <a:t> to draw a picture of your neighbor, in 60 seconds.</a:t>
            </a:r>
            <a:r>
              <a:rPr lang="en-US" sz="1800" kern="1200" baseline="0" dirty="0">
                <a:solidFill>
                  <a:schemeClr val="tx1"/>
                </a:solidFill>
                <a:effectLst/>
                <a:latin typeface="Gill Sans MT"/>
                <a:ea typeface="BentonSans Book"/>
                <a:cs typeface="BentonSans Book"/>
              </a:rPr>
              <a:t>  </a:t>
            </a:r>
            <a:r>
              <a:rPr lang="en-US" sz="1800" kern="1200" dirty="0">
                <a:solidFill>
                  <a:schemeClr val="tx1"/>
                </a:solidFill>
                <a:effectLst/>
                <a:latin typeface="Gill Sans MT"/>
                <a:ea typeface="BentonSans Book"/>
                <a:cs typeface="BentonSans Book"/>
              </a:rPr>
              <a:t>Ready, set, go. </a:t>
            </a:r>
          </a:p>
          <a:p>
            <a:pPr marL="0" marR="0" lvl="0" indent="0" algn="l" defTabSz="1304925" rtl="0" eaLnBrk="1" fontAlgn="base" latinLnBrk="0" hangingPunct="1">
              <a:lnSpc>
                <a:spcPct val="100000"/>
              </a:lnSpc>
              <a:spcBef>
                <a:spcPct val="30000"/>
              </a:spcBef>
              <a:spcAft>
                <a:spcPct val="0"/>
              </a:spcAft>
              <a:buClrTx/>
              <a:buSzTx/>
              <a:buFontTx/>
              <a:buNone/>
              <a:tabLst/>
              <a:defRPr/>
            </a:pPr>
            <a:endParaRPr lang="en-US" sz="1800" kern="1200" dirty="0">
              <a:solidFill>
                <a:schemeClr val="tx1"/>
              </a:solidFill>
              <a:effectLst/>
              <a:latin typeface="Gill Sans MT"/>
              <a:ea typeface="BentonSans Book"/>
              <a:cs typeface="BentonSans Book"/>
            </a:endParaRPr>
          </a:p>
          <a:p>
            <a:pPr marL="0" marR="0" lvl="0" indent="0" algn="l" defTabSz="1306221"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Gill Sans MT"/>
                <a:ea typeface="BentonSans Book"/>
                <a:cs typeface="BentonSans Book"/>
              </a:rPr>
              <a:t>How did you feel? What was going through your head? Were you nervous? Apprehensive? Did you apologize to your neighbor? Did you think,</a:t>
            </a:r>
            <a:r>
              <a:rPr lang="en-US" sz="1800" kern="1200" baseline="0" dirty="0">
                <a:solidFill>
                  <a:schemeClr val="tx1"/>
                </a:solidFill>
                <a:effectLst/>
                <a:latin typeface="Gill Sans MT"/>
                <a:ea typeface="BentonSans Book"/>
                <a:cs typeface="BentonSans Book"/>
              </a:rPr>
              <a:t> are we really doing this?</a:t>
            </a:r>
            <a:endParaRPr lang="en-US" sz="1800" kern="1200" dirty="0">
              <a:solidFill>
                <a:schemeClr val="tx1"/>
              </a:solidFill>
              <a:effectLst/>
              <a:latin typeface="Gill Sans MT"/>
              <a:ea typeface="BentonSans Book"/>
              <a:cs typeface="BentonSans Book"/>
            </a:endParaRPr>
          </a:p>
          <a:p>
            <a:pPr marL="0" marR="0" lvl="0" indent="0" algn="l" defTabSz="1306221"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Gill Sans MT"/>
              <a:ea typeface="BentonSans Book"/>
              <a:cs typeface="BentonSans Book"/>
            </a:endParaRPr>
          </a:p>
          <a:p>
            <a:pPr marL="0" marR="0" lvl="0" indent="0" algn="l" defTabSz="1306221"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Gill Sans MT"/>
                <a:ea typeface="BentonSans Book"/>
                <a:cs typeface="BentonSans Book"/>
              </a:rPr>
              <a:t>Why does the idea of making a </a:t>
            </a:r>
            <a:r>
              <a:rPr lang="en-US" sz="1800" u="none" kern="1200" dirty="0">
                <a:solidFill>
                  <a:schemeClr val="tx1"/>
                </a:solidFill>
                <a:effectLst/>
                <a:latin typeface="Gill Sans MT"/>
                <a:ea typeface="BentonSans Book"/>
                <a:cs typeface="BentonSans Book"/>
              </a:rPr>
              <a:t>simple</a:t>
            </a:r>
            <a:r>
              <a:rPr lang="en-US" sz="1800" kern="1200" dirty="0">
                <a:solidFill>
                  <a:schemeClr val="tx1"/>
                </a:solidFill>
                <a:effectLst/>
                <a:latin typeface="Gill Sans MT"/>
                <a:ea typeface="BentonSans Book"/>
                <a:cs typeface="BentonSans Book"/>
              </a:rPr>
              <a:t> </a:t>
            </a:r>
            <a:r>
              <a:rPr lang="en-US" sz="1800" u="sng" kern="1200" dirty="0">
                <a:solidFill>
                  <a:schemeClr val="tx1"/>
                </a:solidFill>
                <a:effectLst/>
                <a:latin typeface="Gill Sans MT"/>
                <a:ea typeface="BentonSans Book"/>
                <a:cs typeface="BentonSans Book"/>
              </a:rPr>
              <a:t>sketch</a:t>
            </a:r>
            <a:r>
              <a:rPr lang="en-US" sz="1800" kern="1200" dirty="0">
                <a:solidFill>
                  <a:schemeClr val="tx1"/>
                </a:solidFill>
                <a:effectLst/>
                <a:latin typeface="Gill Sans MT"/>
                <a:ea typeface="BentonSans Book"/>
                <a:cs typeface="BentonSans Book"/>
              </a:rPr>
              <a:t> make us so </a:t>
            </a:r>
            <a:r>
              <a:rPr lang="en-US" sz="1800" u="none" kern="1200" dirty="0">
                <a:solidFill>
                  <a:schemeClr val="tx1"/>
                </a:solidFill>
                <a:effectLst/>
                <a:latin typeface="Gill Sans MT"/>
                <a:ea typeface="BentonSans Book"/>
                <a:cs typeface="BentonSans Book"/>
              </a:rPr>
              <a:t>uncomfortable</a:t>
            </a:r>
            <a:r>
              <a:rPr lang="en-US" sz="1800" kern="1200" dirty="0">
                <a:solidFill>
                  <a:schemeClr val="tx1"/>
                </a:solidFill>
                <a:effectLst/>
                <a:latin typeface="Gill Sans MT"/>
                <a:ea typeface="BentonSans Book"/>
                <a:cs typeface="BentonSans Book"/>
              </a:rPr>
              <a:t>? It’s not technically challenging. Everyone in this room is highly educated. </a:t>
            </a:r>
            <a:r>
              <a:rPr lang="en-US" sz="1800" u="sng" kern="1200" dirty="0">
                <a:solidFill>
                  <a:schemeClr val="tx1"/>
                </a:solidFill>
                <a:effectLst/>
                <a:latin typeface="Gill Sans MT"/>
                <a:ea typeface="BentonSans Book"/>
                <a:cs typeface="BentonSans Book"/>
              </a:rPr>
              <a:t>Why</a:t>
            </a:r>
            <a:r>
              <a:rPr lang="en-US" sz="1800" kern="1200" dirty="0">
                <a:solidFill>
                  <a:schemeClr val="tx1"/>
                </a:solidFill>
                <a:effectLst/>
                <a:latin typeface="Gill Sans MT"/>
                <a:ea typeface="BentonSans Book"/>
                <a:cs typeface="BentonSans Book"/>
              </a:rPr>
              <a:t> is it so hard?</a:t>
            </a:r>
          </a:p>
          <a:p>
            <a:pPr marL="0" marR="0" lvl="0" indent="0" algn="l" defTabSz="1306221"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Gill Sans MT"/>
              <a:ea typeface="BentonSans Book"/>
              <a:cs typeface="BentonSans Book"/>
            </a:endParaRPr>
          </a:p>
          <a:p>
            <a:pPr marL="0" marR="0" lvl="0" indent="0" algn="l" defTabSz="1306221" rtl="0" eaLnBrk="1" fontAlgn="auto" latinLnBrk="0" hangingPunct="1">
              <a:lnSpc>
                <a:spcPct val="100000"/>
              </a:lnSpc>
              <a:spcBef>
                <a:spcPts val="0"/>
              </a:spcBef>
              <a:spcAft>
                <a:spcPts val="0"/>
              </a:spcAft>
              <a:buClrTx/>
              <a:buSzTx/>
              <a:buFontTx/>
              <a:buNone/>
              <a:tabLst/>
              <a:defRPr/>
            </a:pPr>
            <a:r>
              <a:rPr lang="en-US" sz="1800" i="1" kern="1200" dirty="0">
                <a:solidFill>
                  <a:schemeClr val="tx1"/>
                </a:solidFill>
                <a:effectLst/>
                <a:latin typeface="Gill Sans MT"/>
                <a:ea typeface="BentonSans Book"/>
                <a:cs typeface="BentonSans Book"/>
              </a:rPr>
              <a:t>(60-90 seconds)</a:t>
            </a:r>
          </a:p>
          <a:p>
            <a:endParaRPr lang="en-US" dirty="0"/>
          </a:p>
          <a:p>
            <a:pPr>
              <a:spcBef>
                <a:spcPct val="0"/>
              </a:spcBef>
            </a:pPr>
            <a:endParaRPr lang="en-US" dirty="0">
              <a:latin typeface="BentonSans Book"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Color wheel helps you understand how colors relate or don</a:t>
            </a:r>
            <a:r>
              <a:rPr lang="mr-IN" dirty="0"/>
              <a:t>’</a:t>
            </a:r>
            <a:r>
              <a:rPr lang="en-US" dirty="0"/>
              <a:t>t relate to each other.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Colors next</a:t>
            </a:r>
            <a:r>
              <a:rPr lang="en-US" baseline="0" dirty="0"/>
              <a:t> to each other share similar values, </a:t>
            </a:r>
            <a:r>
              <a:rPr lang="en-US" dirty="0"/>
              <a:t>and colors opposite from each other don’t.  When you’re choosing your hues, which I’ll talk about next,</a:t>
            </a:r>
            <a:r>
              <a:rPr lang="en-US" baseline="0" dirty="0"/>
              <a:t> this is what you want to be referencing.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BentonSans"/>
                <a:ea typeface="ＭＳ Ｐゴシック" charset="0"/>
                <a:cs typeface="ＭＳ Ｐゴシック" charset="0"/>
              </a:rPr>
              <a:t>Complementary colors are any two colors which are directly opposite each other, such as red and green and red-purple and yellow-green.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a:solidFill>
                <a:schemeClr val="tx1"/>
              </a:solidFill>
              <a:effectLst/>
              <a:latin typeface="BentonSans"/>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BentonSans"/>
                <a:ea typeface="ＭＳ Ｐゴシック" charset="0"/>
                <a:cs typeface="ＭＳ Ｐゴシック" charset="0"/>
              </a:rPr>
              <a:t>Choose Complimentary colors for contrast</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BentonSans"/>
                <a:ea typeface="ＭＳ Ｐゴシック" charset="0"/>
                <a:cs typeface="ＭＳ Ｐゴシック" charset="0"/>
              </a:rPr>
              <a:t>Analogous Colors for flow and association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BentonSans"/>
                <a:ea typeface="ＭＳ Ｐゴシック" charset="0"/>
                <a:cs typeface="ＭＳ Ｐゴシック" charset="0"/>
              </a:rPr>
              <a:t>Triadic colors for balance.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a:solidFill>
                <a:schemeClr val="tx1"/>
              </a:solidFill>
              <a:effectLst/>
              <a:latin typeface="BentonSans"/>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a:solidFill>
                <a:schemeClr val="tx1"/>
              </a:solidFill>
              <a:effectLst/>
              <a:latin typeface="BentonSans"/>
              <a:ea typeface="ＭＳ Ｐゴシック" charset="0"/>
              <a:cs typeface="ＭＳ Ｐゴシック" charset="0"/>
            </a:endParaRPr>
          </a:p>
          <a:p>
            <a:endParaRPr lang="en-GB" b="1" baseline="0" dirty="0"/>
          </a:p>
        </p:txBody>
      </p:sp>
    </p:spTree>
    <p:extLst>
      <p:ext uri="{BB962C8B-B14F-4D97-AF65-F5344CB8AC3E}">
        <p14:creationId xmlns:p14="http://schemas.microsoft.com/office/powerpoint/2010/main" val="10813170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Color is comprised</a:t>
            </a:r>
            <a:r>
              <a:rPr lang="en-US" baseline="0" dirty="0"/>
              <a:t> </a:t>
            </a:r>
            <a:r>
              <a:rPr lang="en-US" dirty="0"/>
              <a:t>of three components: hue, saturation, and brightness.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Hue</a:t>
            </a:r>
            <a:r>
              <a:rPr lang="en-US" dirty="0"/>
              <a:t> is what you find on the color wheel </a:t>
            </a:r>
            <a:r>
              <a:rPr lang="mr-IN" dirty="0"/>
              <a:t>–</a:t>
            </a:r>
            <a:r>
              <a:rPr lang="en-US" dirty="0"/>
              <a:t> it’s what</a:t>
            </a:r>
            <a:r>
              <a:rPr lang="en-US" baseline="0" dirty="0"/>
              <a:t> we think of when we hear the word ”color”. It’s the red, it’s the green, it</a:t>
            </a:r>
            <a:r>
              <a:rPr lang="mr-IN" baseline="0" dirty="0"/>
              <a:t>’</a:t>
            </a:r>
            <a:r>
              <a:rPr lang="en-US" baseline="0" dirty="0"/>
              <a:t>s the turquoise.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Saturation</a:t>
            </a:r>
            <a:r>
              <a:rPr lang="en-US" baseline="0" dirty="0"/>
              <a:t> There are three ways you can saturate the color of your chosen Hue.  You can add grey and change its Tone, Black and change its shade, or White and change its tint.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However you choose to change the intensity of your color is up to you. Any of the 3 are acceptable, all just comes down to the design of your dashboard.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Let’s talk about how you may use Hue within and dashboard and when you may choose to saturate…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a:solidFill>
                <a:schemeClr val="tx1"/>
              </a:solidFill>
              <a:effectLst/>
              <a:latin typeface="BentonSans"/>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a:solidFill>
                <a:schemeClr val="tx1"/>
              </a:solidFill>
              <a:effectLst/>
              <a:latin typeface="BentonSans"/>
              <a:ea typeface="ＭＳ Ｐゴシック" charset="0"/>
              <a:cs typeface="ＭＳ Ｐゴシック" charset="0"/>
            </a:endParaRPr>
          </a:p>
        </p:txBody>
      </p:sp>
    </p:spTree>
    <p:extLst>
      <p:ext uri="{BB962C8B-B14F-4D97-AF65-F5344CB8AC3E}">
        <p14:creationId xmlns:p14="http://schemas.microsoft.com/office/powerpoint/2010/main" val="9801302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How do these components of color play</a:t>
            </a:r>
            <a:r>
              <a:rPr lang="en-US" baseline="0" dirty="0"/>
              <a:t> into the translation of data? </a:t>
            </a:r>
          </a:p>
          <a:p>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When we have quantitative or numerical data, the changes are reflected by a change in tone (primarily saturation). On the left we have a single hue that gradually becomes less saturated, and on the right we have a divergent color scheme, so two hues, that gradually become less saturated as they work towards grey in the middle.  It</a:t>
            </a:r>
            <a:r>
              <a:rPr lang="mr-IN" baseline="0" dirty="0"/>
              <a:t>’</a:t>
            </a:r>
            <a:r>
              <a:rPr lang="en-US" baseline="0" dirty="0"/>
              <a:t>s good to note that c</a:t>
            </a:r>
            <a:r>
              <a:rPr lang="en-US" dirty="0"/>
              <a:t>olor is not a good visual encoder when trying to illustrate small quantitative differences;</a:t>
            </a:r>
            <a:r>
              <a:rPr lang="en-US" baseline="0" dirty="0"/>
              <a:t> if you want to show small variate, </a:t>
            </a:r>
            <a:r>
              <a:rPr lang="en-US" dirty="0"/>
              <a:t>consider using length or position for this.</a:t>
            </a:r>
          </a:p>
          <a:p>
            <a:endParaRPr lang="en-US" baseline="0" dirty="0"/>
          </a:p>
          <a:p>
            <a:r>
              <a:rPr lang="en-US" dirty="0"/>
              <a:t>When we have qualitative</a:t>
            </a:r>
            <a:r>
              <a:rPr lang="en-US" baseline="0" dirty="0"/>
              <a:t> or categorical data, the differences are represented by changing the hue. This is when you would reference the color wheel to choose hues that are distinct from one another</a:t>
            </a: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Limit the number of hues to 7</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a:solidFill>
                <a:schemeClr val="tx1"/>
              </a:solidFill>
              <a:effectLst/>
              <a:latin typeface="BentonSans"/>
              <a:ea typeface="ＭＳ Ｐゴシック" charset="0"/>
              <a:cs typeface="ＭＳ Ｐゴシック" charset="0"/>
            </a:endParaRPr>
          </a:p>
        </p:txBody>
      </p:sp>
    </p:spTree>
    <p:extLst>
      <p:ext uri="{BB962C8B-B14F-4D97-AF65-F5344CB8AC3E}">
        <p14:creationId xmlns:p14="http://schemas.microsoft.com/office/powerpoint/2010/main" val="14462689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Use color consistently, so we understand its meaning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Always use the same color to represent the same meaning or category throughout</a:t>
            </a:r>
            <a:r>
              <a:rPr lang="en-US" baseline="0" dirty="0"/>
              <a:t> all of your </a:t>
            </a:r>
            <a:r>
              <a:rPr lang="en-US" baseline="0" dirty="0" err="1"/>
              <a:t>vizzes</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Color is one of the quickest and easiest ways to visualize relationship throughout a dashboard. </a:t>
            </a:r>
          </a:p>
          <a:p>
            <a:endParaRPr lang="en-US" dirty="0"/>
          </a:p>
          <a:p>
            <a:r>
              <a:rPr lang="en-US" dirty="0"/>
              <a:t>Visually group items of association by assigning various saturation to attributes correlating to the parent hue.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a:solidFill>
                <a:schemeClr val="tx1"/>
              </a:solidFill>
              <a:effectLst/>
              <a:latin typeface="BentonSans"/>
              <a:ea typeface="ＭＳ Ｐゴシック" charset="0"/>
              <a:cs typeface="ＭＳ Ｐゴシック" charset="0"/>
            </a:endParaRPr>
          </a:p>
        </p:txBody>
      </p:sp>
    </p:spTree>
    <p:extLst>
      <p:ext uri="{BB962C8B-B14F-4D97-AF65-F5344CB8AC3E}">
        <p14:creationId xmlns:p14="http://schemas.microsoft.com/office/powerpoint/2010/main" val="1291229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Use color consistently, so we understand its meaning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Always use the same color to represent the same meaning or category throughout</a:t>
            </a:r>
            <a:r>
              <a:rPr lang="en-US" baseline="0" dirty="0"/>
              <a:t> all of your </a:t>
            </a:r>
            <a:r>
              <a:rPr lang="en-US" baseline="0" dirty="0" err="1"/>
              <a:t>vizzes</a:t>
            </a:r>
            <a:r>
              <a:rPr lang="en-US" baseline="0" dirty="0"/>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0410687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is like walking into a cat fight.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Using too many colors causes them to compete for our attention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Apply</a:t>
            </a:r>
            <a:r>
              <a:rPr lang="en-US" dirty="0"/>
              <a:t> color sparingly so we know where to pay attention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7428648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Everyone loves colorful art… just not in a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Color should be used to highlight key data indicators and allow easier definition of the overall data story.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9972065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Sometimes we see empty space on our dashboard canvas and become overcome with this insatiable need to fill it.  DON’T GIVE 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 your dashboard to breath…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White space can provide balance to your dashboard and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a:spcBef>
                <a:spcPct val="0"/>
              </a:spcBef>
            </a:pPr>
            <a:endParaRPr lang="en-US" dirty="0">
              <a:latin typeface="BentonSans Book" charset="0"/>
            </a:endParaRPr>
          </a:p>
        </p:txBody>
      </p:sp>
    </p:spTree>
    <p:extLst>
      <p:ext uri="{BB962C8B-B14F-4D97-AF65-F5344CB8AC3E}">
        <p14:creationId xmlns:p14="http://schemas.microsoft.com/office/powerpoint/2010/main" val="35467770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Locate your company’s Style Guide to learn more about your Brand Standards.  There you will find your company’s branded color palette as well as direction on how to use those colors.  There you will also find more information on images, logos, and icons.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878296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3431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800" b="0" kern="1200" dirty="0">
                <a:solidFill>
                  <a:schemeClr val="tx1"/>
                </a:solidFill>
                <a:effectLst/>
                <a:latin typeface="Gill Sans MT"/>
                <a:ea typeface="BentonSans Book"/>
                <a:cs typeface="BentonSans Book"/>
              </a:rPr>
              <a:t>You can</a:t>
            </a:r>
            <a:r>
              <a:rPr lang="en-US" sz="1800" b="0" kern="1200" baseline="0" dirty="0">
                <a:solidFill>
                  <a:schemeClr val="tx1"/>
                </a:solidFill>
                <a:effectLst/>
                <a:latin typeface="Gill Sans MT"/>
                <a:ea typeface="BentonSans Book"/>
                <a:cs typeface="BentonSans Book"/>
              </a:rPr>
              <a:t> blame this guy. </a:t>
            </a:r>
            <a:endParaRPr lang="en-US" sz="1800" b="0" kern="1200" dirty="0">
              <a:solidFill>
                <a:schemeClr val="tx1"/>
              </a:solidFill>
              <a:effectLst/>
              <a:latin typeface="Gill Sans MT"/>
              <a:ea typeface="BentonSans Book"/>
              <a:cs typeface="BentonSans Book"/>
            </a:endParaRPr>
          </a:p>
          <a:p>
            <a:endParaRPr lang="en-US" sz="1800" b="0" kern="1200" dirty="0">
              <a:solidFill>
                <a:schemeClr val="tx1"/>
              </a:solidFill>
              <a:effectLst/>
              <a:latin typeface="Gill Sans MT"/>
              <a:ea typeface="BentonSans Book"/>
              <a:cs typeface="BentonSans Book"/>
            </a:endParaRPr>
          </a:p>
          <a:p>
            <a:r>
              <a:rPr lang="en-US" sz="1800" b="0" kern="1200" dirty="0">
                <a:solidFill>
                  <a:schemeClr val="tx1"/>
                </a:solidFill>
                <a:effectLst/>
                <a:latin typeface="Gill Sans MT"/>
                <a:ea typeface="BentonSans Book"/>
                <a:cs typeface="BentonSans Book"/>
              </a:rPr>
              <a:t>This</a:t>
            </a:r>
            <a:r>
              <a:rPr lang="en-US" sz="1800" b="0" kern="1200" baseline="0" dirty="0">
                <a:solidFill>
                  <a:schemeClr val="tx1"/>
                </a:solidFill>
                <a:effectLst/>
                <a:latin typeface="Gill Sans MT"/>
                <a:ea typeface="BentonSans Book"/>
                <a:cs typeface="BentonSans Book"/>
              </a:rPr>
              <a:t> is Robert McKim. He was an engineering professor at Stanford in the 1960s and helped found the Stanford Design School. His research focused on creativity and how to foster it.  He would do this </a:t>
            </a:r>
            <a:r>
              <a:rPr lang="en-US" sz="1800" b="0" u="sng" kern="1200" baseline="0" dirty="0">
                <a:solidFill>
                  <a:schemeClr val="tx1"/>
                </a:solidFill>
                <a:effectLst/>
                <a:latin typeface="Gill Sans MT"/>
                <a:ea typeface="BentonSans Book"/>
                <a:cs typeface="BentonSans Book"/>
              </a:rPr>
              <a:t>same</a:t>
            </a:r>
            <a:r>
              <a:rPr lang="en-US" sz="1800" b="0" kern="1200" baseline="0" dirty="0">
                <a:solidFill>
                  <a:schemeClr val="tx1"/>
                </a:solidFill>
                <a:effectLst/>
                <a:latin typeface="Gill Sans MT"/>
                <a:ea typeface="BentonSans Book"/>
                <a:cs typeface="BentonSans Book"/>
              </a:rPr>
              <a:t> art project with his students, at the beginning of each semester.  </a:t>
            </a:r>
          </a:p>
          <a:p>
            <a:endParaRPr lang="en-US" sz="1800" b="0" kern="1200" baseline="0" dirty="0">
              <a:solidFill>
                <a:schemeClr val="tx1"/>
              </a:solidFill>
              <a:effectLst/>
              <a:latin typeface="Gill Sans MT"/>
              <a:ea typeface="BentonSans Book"/>
              <a:cs typeface="BentonSans Book"/>
            </a:endParaRPr>
          </a:p>
          <a:p>
            <a:r>
              <a:rPr lang="en-US" sz="1800" b="0" kern="1200" baseline="0" dirty="0">
                <a:solidFill>
                  <a:schemeClr val="tx1"/>
                </a:solidFill>
                <a:effectLst/>
                <a:latin typeface="Gill Sans MT"/>
                <a:ea typeface="BentonSans Book"/>
                <a:cs typeface="BentonSans Book"/>
              </a:rPr>
              <a:t>Outside of art projects for adults, one of the main takeaways from his research was quite simple and profound. Adults on the whole, are </a:t>
            </a:r>
            <a:r>
              <a:rPr lang="en-US" sz="1800" b="0" u="sng" kern="1200" baseline="0" dirty="0">
                <a:solidFill>
                  <a:schemeClr val="tx1"/>
                </a:solidFill>
                <a:effectLst/>
                <a:latin typeface="Gill Sans MT"/>
                <a:ea typeface="BentonSans Book"/>
                <a:cs typeface="BentonSans Book"/>
              </a:rPr>
              <a:t>embarrassed</a:t>
            </a:r>
            <a:r>
              <a:rPr lang="en-US" sz="1800" b="0" kern="1200" baseline="0" dirty="0">
                <a:solidFill>
                  <a:schemeClr val="tx1"/>
                </a:solidFill>
                <a:effectLst/>
                <a:latin typeface="Gill Sans MT"/>
                <a:ea typeface="BentonSans Book"/>
                <a:cs typeface="BentonSans Book"/>
              </a:rPr>
              <a:t> to share ideas with peers. But clearly, we’re </a:t>
            </a:r>
            <a:r>
              <a:rPr lang="en-US" sz="1800" b="0" u="none" kern="1200" baseline="0" dirty="0">
                <a:solidFill>
                  <a:schemeClr val="tx1"/>
                </a:solidFill>
                <a:effectLst/>
                <a:latin typeface="Gill Sans MT"/>
                <a:ea typeface="BentonSans Book"/>
                <a:cs typeface="BentonSans Book"/>
              </a:rPr>
              <a:t>not</a:t>
            </a:r>
            <a:r>
              <a:rPr lang="en-US" sz="1800" b="0" kern="1200" baseline="0" dirty="0">
                <a:solidFill>
                  <a:schemeClr val="tx1"/>
                </a:solidFill>
                <a:effectLst/>
                <a:latin typeface="Gill Sans MT"/>
                <a:ea typeface="BentonSans Book"/>
                <a:cs typeface="BentonSans Book"/>
              </a:rPr>
              <a:t> </a:t>
            </a:r>
            <a:r>
              <a:rPr lang="en-US" sz="1800" b="0" u="sng" kern="1200" baseline="0" dirty="0">
                <a:solidFill>
                  <a:schemeClr val="tx1"/>
                </a:solidFill>
                <a:effectLst/>
                <a:latin typeface="Gill Sans MT"/>
                <a:ea typeface="BentonSans Book"/>
                <a:cs typeface="BentonSans Book"/>
              </a:rPr>
              <a:t>born</a:t>
            </a:r>
            <a:r>
              <a:rPr lang="en-US" sz="1800" b="0" kern="1200" baseline="0" dirty="0">
                <a:solidFill>
                  <a:schemeClr val="tx1"/>
                </a:solidFill>
                <a:effectLst/>
                <a:latin typeface="Gill Sans MT"/>
                <a:ea typeface="BentonSans Book"/>
                <a:cs typeface="BentonSans Book"/>
              </a:rPr>
              <a:t> this way.  Our </a:t>
            </a:r>
            <a:r>
              <a:rPr lang="en-US" sz="1800" b="0" u="sng" kern="1200" baseline="0" dirty="0">
                <a:solidFill>
                  <a:schemeClr val="tx1"/>
                </a:solidFill>
                <a:effectLst/>
                <a:latin typeface="Gill Sans MT"/>
                <a:ea typeface="BentonSans Book"/>
                <a:cs typeface="BentonSans Book"/>
              </a:rPr>
              <a:t>apprehension</a:t>
            </a:r>
            <a:r>
              <a:rPr lang="en-US" sz="1800" b="0" kern="1200" baseline="0" dirty="0">
                <a:solidFill>
                  <a:schemeClr val="tx1"/>
                </a:solidFill>
                <a:effectLst/>
                <a:latin typeface="Gill Sans MT"/>
                <a:ea typeface="BentonSans Book"/>
                <a:cs typeface="BentonSans Book"/>
              </a:rPr>
              <a:t> builds over time</a:t>
            </a:r>
            <a:r>
              <a:rPr lang="en-US" sz="1800" kern="1200" dirty="0">
                <a:solidFill>
                  <a:schemeClr val="tx1"/>
                </a:solidFill>
                <a:effectLst/>
                <a:latin typeface="Gill Sans MT"/>
                <a:ea typeface="BentonSans Book"/>
                <a:cs typeface="BentonSans Book"/>
              </a:rPr>
              <a:t>.</a:t>
            </a:r>
            <a:r>
              <a:rPr lang="en-US" sz="1800" kern="1200" baseline="0" dirty="0">
                <a:solidFill>
                  <a:schemeClr val="tx1"/>
                </a:solidFill>
                <a:effectLst/>
                <a:latin typeface="Gill Sans MT"/>
                <a:ea typeface="BentonSans Book"/>
                <a:cs typeface="BentonSans Book"/>
              </a:rPr>
              <a:t> </a:t>
            </a:r>
          </a:p>
          <a:p>
            <a:endParaRPr lang="en-US" sz="1800" kern="1200" baseline="0" dirty="0">
              <a:solidFill>
                <a:schemeClr val="tx1"/>
              </a:solidFill>
              <a:effectLst/>
              <a:latin typeface="Gill Sans MT"/>
            </a:endParaRPr>
          </a:p>
          <a:p>
            <a:r>
              <a:rPr lang="en-US" sz="1800" kern="1200" baseline="0" dirty="0">
                <a:solidFill>
                  <a:schemeClr val="tx1"/>
                </a:solidFill>
                <a:effectLst/>
                <a:latin typeface="Gill Sans MT"/>
              </a:rPr>
              <a:t>As adults we've grown uncomfortable with sharing things early and often. Today we are going to try and break down that barrier. One of the things we often hear from customers is that I’ve got this Excel workbook and I need to recreate the same thing in Tableau. Sometimes we don’t need to reinvent the wheel but more times than not we don’t challenge ourselves out of the current status. The purpose of this workshop is to focus on 5 specific areas to help break down the barrier to allow us to think in a more open and creative way.</a:t>
            </a:r>
          </a:p>
          <a:p>
            <a:endParaRPr lang="en-US" sz="1800" kern="1200" baseline="0" dirty="0">
              <a:solidFill>
                <a:schemeClr val="tx1"/>
              </a:solidFill>
              <a:effectLst/>
              <a:latin typeface="Gill Sans MT"/>
            </a:endParaRPr>
          </a:p>
        </p:txBody>
      </p:sp>
    </p:spTree>
    <p:extLst>
      <p:ext uri="{BB962C8B-B14F-4D97-AF65-F5344CB8AC3E}">
        <p14:creationId xmlns:p14="http://schemas.microsoft.com/office/powerpoint/2010/main" val="42570262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BentonSans Book" charset="0"/>
              </a:rPr>
              <a:t>Full Page Image w Color Bar</a:t>
            </a:r>
          </a:p>
        </p:txBody>
      </p:sp>
    </p:spTree>
    <p:extLst>
      <p:ext uri="{BB962C8B-B14F-4D97-AF65-F5344CB8AC3E}">
        <p14:creationId xmlns:p14="http://schemas.microsoft.com/office/powerpoint/2010/main" val="40009036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1304925" rtl="0" eaLnBrk="1" fontAlgn="base" latinLnBrk="0" hangingPunct="1">
              <a:lnSpc>
                <a:spcPct val="100000"/>
              </a:lnSpc>
              <a:spcBef>
                <a:spcPct val="0"/>
              </a:spcBef>
              <a:spcAft>
                <a:spcPct val="0"/>
              </a:spcAft>
              <a:buClrTx/>
              <a:buSzTx/>
              <a:buFontTx/>
              <a:buNone/>
              <a:tabLst/>
              <a:defRPr/>
            </a:pPr>
            <a:r>
              <a:rPr lang="en-US" dirty="0"/>
              <a:t>Trick question – I would argue that both titles are impactful for the story they are telling. The first chart is explanatory – the text is clearly explaining the content and second is exploratory where the text is inviting you to explore different  employers compared to the city of London</a:t>
            </a:r>
          </a:p>
          <a:p>
            <a:pPr>
              <a:spcBef>
                <a:spcPct val="0"/>
              </a:spcBef>
            </a:pPr>
            <a:endParaRPr lang="en-US" dirty="0">
              <a:latin typeface="BentonSans Book" charset="0"/>
            </a:endParaRPr>
          </a:p>
        </p:txBody>
      </p:sp>
    </p:spTree>
    <p:extLst>
      <p:ext uri="{BB962C8B-B14F-4D97-AF65-F5344CB8AC3E}">
        <p14:creationId xmlns:p14="http://schemas.microsoft.com/office/powerpoint/2010/main" val="3441133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title should get inside the users brain and spark interest. It can excite, scare, be controversial, drive curiosity, invoke emotion, educate or be intriguing. </a:t>
            </a:r>
          </a:p>
          <a:p>
            <a:endParaRPr lang="en-US" dirty="0"/>
          </a:p>
          <a:p>
            <a:r>
              <a:rPr lang="en-US" dirty="0"/>
              <a:t>Bigfoot sightings are in decline – not super attention grabbing but in the title supports the context below by showing the sightings over time</a:t>
            </a:r>
          </a:p>
          <a:p>
            <a:endParaRPr lang="en-US" dirty="0"/>
          </a:p>
          <a:p>
            <a:r>
              <a:rPr lang="en-US" dirty="0"/>
              <a:t>How fast did he go? – My attention is grabbed. The design of the dashboard draws me to the red bar (prior context this is Felix Baumgartner’s jump to Earth from a helium balloon). I can quickly rank and compare how fast he went vs other common dimensions. The reference line is a nice touch as it adds an additional element of comparison.</a:t>
            </a:r>
          </a:p>
          <a:p>
            <a:endParaRPr lang="en-US" dirty="0"/>
          </a:p>
          <a:p>
            <a:r>
              <a:rPr lang="en-US" dirty="0"/>
              <a:t>Iraq’s bloody toll –this dashboard was published in South China’s Morning Post by Simon Scar– the word choice in the title is matched by the attention capturing bar chart – yes this is just an inverted bar chart made to look like blood.</a:t>
            </a:r>
          </a:p>
        </p:txBody>
      </p:sp>
    </p:spTree>
    <p:extLst>
      <p:ext uri="{BB962C8B-B14F-4D97-AF65-F5344CB8AC3E}">
        <p14:creationId xmlns:p14="http://schemas.microsoft.com/office/powerpoint/2010/main" val="2597058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Think about everywhere you have text on your dashboard – are your charts and axis' labeled appropriately?</a:t>
            </a:r>
          </a:p>
          <a:p>
            <a:r>
              <a:rPr lang="en-US" dirty="0"/>
              <a:t>Do you just have number of records on your axis title? Is there clear and concise context you can add for the reader?</a:t>
            </a:r>
          </a:p>
        </p:txBody>
      </p:sp>
    </p:spTree>
    <p:extLst>
      <p:ext uri="{BB962C8B-B14F-4D97-AF65-F5344CB8AC3E}">
        <p14:creationId xmlns:p14="http://schemas.microsoft.com/office/powerpoint/2010/main" val="5581146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Sometimes it is too cluttered to label an axis, using subtitles is a perfect way to indicate what the axis is representing. </a:t>
            </a:r>
          </a:p>
        </p:txBody>
      </p:sp>
    </p:spTree>
    <p:extLst>
      <p:ext uri="{BB962C8B-B14F-4D97-AF65-F5344CB8AC3E}">
        <p14:creationId xmlns:p14="http://schemas.microsoft.com/office/powerpoint/2010/main" val="34136060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BentonSans Book" charset="0"/>
            </a:endParaRPr>
          </a:p>
        </p:txBody>
      </p:sp>
    </p:spTree>
    <p:extLst>
      <p:ext uri="{BB962C8B-B14F-4D97-AF65-F5344CB8AC3E}">
        <p14:creationId xmlns:p14="http://schemas.microsoft.com/office/powerpoint/2010/main" val="30102051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BentonSans Book" charset="0"/>
            </a:endParaRPr>
          </a:p>
        </p:txBody>
      </p:sp>
    </p:spTree>
    <p:extLst>
      <p:ext uri="{BB962C8B-B14F-4D97-AF65-F5344CB8AC3E}">
        <p14:creationId xmlns:p14="http://schemas.microsoft.com/office/powerpoint/2010/main" val="38544124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BentonSans Book" charset="0"/>
            </a:endParaRPr>
          </a:p>
        </p:txBody>
      </p:sp>
    </p:spTree>
    <p:extLst>
      <p:ext uri="{BB962C8B-B14F-4D97-AF65-F5344CB8AC3E}">
        <p14:creationId xmlns:p14="http://schemas.microsoft.com/office/powerpoint/2010/main" val="27576319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BentonSans Book" charset="0"/>
            </a:endParaRPr>
          </a:p>
        </p:txBody>
      </p:sp>
    </p:spTree>
    <p:extLst>
      <p:ext uri="{BB962C8B-B14F-4D97-AF65-F5344CB8AC3E}">
        <p14:creationId xmlns:p14="http://schemas.microsoft.com/office/powerpoint/2010/main" val="21906968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BentonSans Book" charset="0"/>
              </a:rPr>
              <a:t>(GIF will play animation when in presenter mode)</a:t>
            </a:r>
          </a:p>
        </p:txBody>
      </p:sp>
    </p:spTree>
    <p:extLst>
      <p:ext uri="{BB962C8B-B14F-4D97-AF65-F5344CB8AC3E}">
        <p14:creationId xmlns:p14="http://schemas.microsoft.com/office/powerpoint/2010/main" val="2285704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We are going to do 1 more quick exercise. Everyone was asked to bring a dashboard that is either complete or close to complete. Take your pen and paper and write down the question(s) your dashboard is trying to answer. </a:t>
            </a:r>
          </a:p>
          <a:p>
            <a:endParaRPr lang="en-US" dirty="0"/>
          </a:p>
          <a:p>
            <a:r>
              <a:rPr lang="en-US" dirty="0"/>
              <a:t>We maybe referring back to these questions throughout the workshop and challenging you if your content is answering your intended questions or new questions.</a:t>
            </a:r>
          </a:p>
          <a:p>
            <a:endParaRPr lang="en-US" dirty="0"/>
          </a:p>
          <a:p>
            <a:r>
              <a:rPr lang="en-US" dirty="0"/>
              <a:t>This is really important…many times we throw the kitchen sink and try to solve 100 problems in one dashboard. We need to take a minute and reflect on the problem we are trying to solve.</a:t>
            </a:r>
          </a:p>
        </p:txBody>
      </p:sp>
    </p:spTree>
    <p:extLst>
      <p:ext uri="{BB962C8B-B14F-4D97-AF65-F5344CB8AC3E}">
        <p14:creationId xmlns:p14="http://schemas.microsoft.com/office/powerpoint/2010/main" val="41514926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what you just learned….</a:t>
            </a:r>
          </a:p>
          <a:p>
            <a:endParaRPr lang="en-US" dirty="0"/>
          </a:p>
          <a:p>
            <a:r>
              <a:rPr lang="en-US" dirty="0"/>
              <a:t>*set timer for 25 mins*</a:t>
            </a:r>
          </a:p>
          <a:p>
            <a:endParaRPr lang="en-US" dirty="0"/>
          </a:p>
        </p:txBody>
      </p:sp>
    </p:spTree>
    <p:extLst>
      <p:ext uri="{BB962C8B-B14F-4D97-AF65-F5344CB8AC3E}">
        <p14:creationId xmlns:p14="http://schemas.microsoft.com/office/powerpoint/2010/main" val="9005392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5 volunteers that are willing to come up and show the before and after of their dashboard?</a:t>
            </a:r>
          </a:p>
          <a:p>
            <a:r>
              <a:rPr lang="en-US" dirty="0"/>
              <a:t>What are you thinking about for your next steps to improve your current dashboard or future dashboards?</a:t>
            </a:r>
          </a:p>
          <a:p>
            <a:endParaRPr lang="en-US" dirty="0"/>
          </a:p>
        </p:txBody>
      </p:sp>
    </p:spTree>
    <p:extLst>
      <p:ext uri="{BB962C8B-B14F-4D97-AF65-F5344CB8AC3E}">
        <p14:creationId xmlns:p14="http://schemas.microsoft.com/office/powerpoint/2010/main" val="6775334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99563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a:latin typeface="BentonSans Book" charset="0"/>
              </a:rPr>
              <a:t>*As of 1/30/20 TC20 tickets are not yet on sale</a:t>
            </a:r>
          </a:p>
          <a:p>
            <a:pPr>
              <a:spcBef>
                <a:spcPct val="0"/>
              </a:spcBef>
            </a:pPr>
            <a:endParaRPr lang="en-US" b="1" dirty="0">
              <a:latin typeface="BentonSans Book" charset="0"/>
            </a:endParaRPr>
          </a:p>
          <a:p>
            <a:pPr>
              <a:spcBef>
                <a:spcPct val="0"/>
              </a:spcBef>
            </a:pPr>
            <a:r>
              <a:rPr lang="en-US" b="1" dirty="0">
                <a:latin typeface="BentonSans Book" charset="0"/>
              </a:rPr>
              <a:t>https://www.tableau.com/learn/webinars/eye-tracking-what-it-teaches-us-about-dashboard-design </a:t>
            </a:r>
          </a:p>
          <a:p>
            <a:pPr>
              <a:spcBef>
                <a:spcPct val="0"/>
              </a:spcBef>
            </a:pPr>
            <a:endParaRPr lang="en-US" b="1" dirty="0">
              <a:latin typeface="BentonSans Book" charset="0"/>
            </a:endParaRPr>
          </a:p>
          <a:p>
            <a:pPr>
              <a:spcBef>
                <a:spcPct val="0"/>
              </a:spcBef>
            </a:pPr>
            <a:r>
              <a:rPr lang="en-US" b="1" dirty="0">
                <a:latin typeface="BentonSans Book" charset="0"/>
              </a:rPr>
              <a:t>https://www.tableau.com/about/blog/2017/6/eye-tracking-study-5-key-learnings-data-designers-everywhere-72395 </a:t>
            </a:r>
          </a:p>
          <a:p>
            <a:pPr>
              <a:spcBef>
                <a:spcPct val="0"/>
              </a:spcBef>
            </a:pPr>
            <a:r>
              <a:rPr lang="en-US" b="1" dirty="0">
                <a:latin typeface="BentonSans Book" charset="0"/>
              </a:rPr>
              <a:t>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BentonSans Book" charset="0"/>
            </a:endParaRPr>
          </a:p>
        </p:txBody>
      </p:sp>
    </p:spTree>
    <p:extLst>
      <p:ext uri="{BB962C8B-B14F-4D97-AF65-F5344CB8AC3E}">
        <p14:creationId xmlns:p14="http://schemas.microsoft.com/office/powerpoint/2010/main" val="14892030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BentonSans Book" charset="0"/>
            </a:endParaRPr>
          </a:p>
        </p:txBody>
      </p:sp>
    </p:spTree>
    <p:extLst>
      <p:ext uri="{BB962C8B-B14F-4D97-AF65-F5344CB8AC3E}">
        <p14:creationId xmlns:p14="http://schemas.microsoft.com/office/powerpoint/2010/main" val="22377615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BentonSans Book" charset="0"/>
              </a:rPr>
              <a:t>Full Page Image w Color Bar</a:t>
            </a:r>
          </a:p>
        </p:txBody>
      </p:sp>
    </p:spTree>
    <p:extLst>
      <p:ext uri="{BB962C8B-B14F-4D97-AF65-F5344CB8AC3E}">
        <p14:creationId xmlns:p14="http://schemas.microsoft.com/office/powerpoint/2010/main" val="22669946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BentonSans Book" charset="0"/>
              </a:rPr>
              <a:t>Full Page Image w Color Bar</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BentonSans Book"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BentonSans Book" charset="0"/>
              </a:rPr>
              <a:t>Full Page Image w Color Bar</a:t>
            </a:r>
          </a:p>
        </p:txBody>
      </p:sp>
    </p:spTree>
    <p:extLst>
      <p:ext uri="{BB962C8B-B14F-4D97-AF65-F5344CB8AC3E}">
        <p14:creationId xmlns:p14="http://schemas.microsoft.com/office/powerpoint/2010/main" val="118156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BentonSans Book" charset="0"/>
              </a:rPr>
              <a:t>One of the biggest challenges people face – how do I display my data in a meaningful way that isn’t just a crosstab. In this section we will review some common but not all chart types and explore if they are conveying the correct message.</a:t>
            </a:r>
          </a:p>
          <a:p>
            <a:endParaRPr lang="en-US" sz="1800" kern="1200" baseline="0" dirty="0">
              <a:solidFill>
                <a:schemeClr val="tx1"/>
              </a:solidFill>
              <a:effectLst/>
              <a:latin typeface="Gill Sans MT"/>
            </a:endParaRPr>
          </a:p>
          <a:p>
            <a:endParaRPr lang="en-US" sz="1800" kern="1200" baseline="0" dirty="0">
              <a:solidFill>
                <a:schemeClr val="tx1"/>
              </a:solidFill>
              <a:effectLst/>
              <a:latin typeface="Gill Sans MT"/>
            </a:endParaRPr>
          </a:p>
          <a:p>
            <a:endParaRPr lang="en-US" sz="1800" kern="1200" baseline="0" dirty="0">
              <a:solidFill>
                <a:schemeClr val="tx1"/>
              </a:solidFill>
              <a:effectLst/>
              <a:latin typeface="Gill Sans MT"/>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BentonSans Book" charset="0"/>
              </a:rPr>
              <a:t>Full Page Image w Color Bar</a:t>
            </a:r>
          </a:p>
        </p:txBody>
      </p:sp>
    </p:spTree>
    <p:extLst>
      <p:ext uri="{BB962C8B-B14F-4D97-AF65-F5344CB8AC3E}">
        <p14:creationId xmlns:p14="http://schemas.microsoft.com/office/powerpoint/2010/main" val="24384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A common mistake that I hear many people make is that they choose the chart type that they </a:t>
            </a:r>
            <a:r>
              <a:rPr lang="en-US" b="1" i="1" dirty="0"/>
              <a:t>want.</a:t>
            </a:r>
            <a:r>
              <a:rPr lang="en-US" dirty="0"/>
              <a:t> For example, declaring that they want a bar chart or a line graph vs spending time exploring their data, understanding the story they want to tell, and choosing a chart type that supports their analysis.</a:t>
            </a:r>
          </a:p>
          <a:p>
            <a:endParaRPr lang="en-US" dirty="0"/>
          </a:p>
          <a:p>
            <a:r>
              <a:rPr lang="en-US" dirty="0"/>
              <a:t>Take a look at the charts on your dashboard.. What are you trying to do?</a:t>
            </a:r>
          </a:p>
          <a:p>
            <a:endParaRPr lang="en-US" dirty="0"/>
          </a:p>
          <a:p>
            <a:r>
              <a:rPr lang="en-US" dirty="0"/>
              <a:t>Comparison – are you comparing one or more variable?</a:t>
            </a:r>
          </a:p>
          <a:p>
            <a:r>
              <a:rPr lang="en-US" dirty="0"/>
              <a:t>Relationship – are you showing a connection or correlation between two or more variables?</a:t>
            </a:r>
          </a:p>
          <a:p>
            <a:r>
              <a:rPr lang="en-US" dirty="0"/>
              <a:t>Composition – are you showing a change over time and/or parts to a whole?</a:t>
            </a:r>
          </a:p>
          <a:p>
            <a:r>
              <a:rPr lang="en-US" dirty="0"/>
              <a:t>Distribution – are you attempting to identify outliers and trends?</a:t>
            </a:r>
          </a:p>
          <a:p>
            <a:endParaRPr lang="en-US" dirty="0"/>
          </a:p>
          <a:p>
            <a:r>
              <a:rPr lang="en-US" dirty="0"/>
              <a:t>We are going to take the next few minutes to review some common chart types and explore if they are trying to answer the intended question.</a:t>
            </a:r>
          </a:p>
          <a:p>
            <a:endParaRPr lang="en-US" dirty="0"/>
          </a:p>
          <a:p>
            <a:r>
              <a:rPr lang="en-US" b="1" u="sng" dirty="0"/>
              <a:t>Additional resources:</a:t>
            </a:r>
          </a:p>
          <a:p>
            <a:r>
              <a:rPr lang="en-US" dirty="0">
                <a:hlinkClick r:id="rId3"/>
              </a:rPr>
              <a:t>https://public.tableau.com/profile/josh.weyburne#!/vizhome/CookBook/VizCookbook</a:t>
            </a:r>
            <a:endParaRPr lang="en-US" dirty="0"/>
          </a:p>
          <a:p>
            <a:endParaRPr lang="en-US" dirty="0"/>
          </a:p>
          <a:p>
            <a:r>
              <a:rPr lang="en-US" dirty="0">
                <a:hlinkClick r:id="rId4"/>
              </a:rPr>
              <a:t>https://public.tableau.com/en-us/gallery/visual-vocabulary</a:t>
            </a:r>
            <a:endParaRPr lang="en-US" dirty="0"/>
          </a:p>
          <a:p>
            <a:endParaRPr lang="en-US" sz="1800" kern="1200" baseline="0" dirty="0">
              <a:solidFill>
                <a:schemeClr val="tx1"/>
              </a:solidFill>
              <a:effectLst/>
              <a:latin typeface="Gill Sans MT"/>
            </a:endParaRPr>
          </a:p>
          <a:p>
            <a:r>
              <a:rPr lang="en-US" dirty="0">
                <a:hlinkClick r:id="rId5"/>
              </a:rPr>
              <a:t>https://public.tableau.com/views/TheTableauChartCatalog/TableauChartExamples?:embed=y&amp;:display_count=yes&amp;:origin=viz_share_link&amp;:showVizHome=no#1</a:t>
            </a:r>
            <a:endParaRPr lang="en-US" dirty="0"/>
          </a:p>
          <a:p>
            <a:endParaRPr lang="en-US" dirty="0"/>
          </a:p>
          <a:p>
            <a:r>
              <a:rPr lang="en-US" dirty="0">
                <a:hlinkClick r:id="rId6"/>
              </a:rPr>
              <a:t>https://public.tableau.com/profile/bbc.audiences#!/vizhome/BBCAudiencesTableauStyleGuide/MoreInfo2</a:t>
            </a:r>
            <a:endParaRPr lang="en-US" dirty="0"/>
          </a:p>
          <a:p>
            <a:endParaRPr lang="en-US" dirty="0"/>
          </a:p>
          <a:p>
            <a:r>
              <a:rPr lang="en-US" b="1" dirty="0"/>
              <a:t>Call to action</a:t>
            </a:r>
            <a:r>
              <a:rPr lang="en-US" dirty="0"/>
              <a:t>: ensure every participant has their own Tableau Public site and is subscribed to the viz of the day as we review the above resources. Invite people to follow along and bookmark these links.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There are five primary types of visual mappings that content creators and consumers should understand: </a:t>
            </a:r>
          </a:p>
          <a:p>
            <a:endParaRPr lang="en-US" dirty="0"/>
          </a:p>
          <a:p>
            <a:pPr marL="342900" indent="-342900">
              <a:buAutoNum type="arabicPeriod"/>
            </a:pPr>
            <a:r>
              <a:rPr lang="en-US" dirty="0"/>
              <a:t>Comparison, represented as a bar </a:t>
            </a:r>
          </a:p>
          <a:p>
            <a:pPr marL="342900" indent="-342900">
              <a:buAutoNum type="arabicPeriod"/>
            </a:pPr>
            <a:r>
              <a:rPr lang="en-US" dirty="0"/>
              <a:t>Spatial, represented as a map </a:t>
            </a:r>
          </a:p>
          <a:p>
            <a:pPr marL="342900" indent="-342900">
              <a:buAutoNum type="arabicPeriod"/>
            </a:pPr>
            <a:r>
              <a:rPr lang="en-US" dirty="0"/>
              <a:t>Temporal, represented as a line </a:t>
            </a:r>
          </a:p>
          <a:p>
            <a:pPr marL="342900" indent="-342900">
              <a:buAutoNum type="arabicPeriod"/>
            </a:pPr>
            <a:r>
              <a:rPr lang="en-US" dirty="0"/>
              <a:t>Compare two measures, represented as a scatterplot </a:t>
            </a:r>
          </a:p>
          <a:p>
            <a:pPr marL="342900" indent="-342900">
              <a:buAutoNum type="arabicPeriod"/>
            </a:pPr>
            <a:r>
              <a:rPr lang="en-US" dirty="0"/>
              <a:t>Precise number, represented as a text table </a:t>
            </a:r>
          </a:p>
          <a:p>
            <a:endParaRPr lang="en-US" dirty="0"/>
          </a:p>
          <a:p>
            <a:r>
              <a:rPr lang="en-US" dirty="0"/>
              <a:t>Line — Viewing trends in data over time. Examples: Stock price change over a five-year period, website page views during a month, revenue growth by quarter. </a:t>
            </a:r>
          </a:p>
          <a:p>
            <a:endParaRPr lang="en-US" dirty="0"/>
          </a:p>
          <a:p>
            <a:r>
              <a:rPr lang="en-US" dirty="0"/>
              <a:t>Bar — Comparing data across categories. Examples: Volume of shirts in different sizes, website traffic by origination site, percent of spending by department. </a:t>
            </a:r>
          </a:p>
          <a:p>
            <a:endParaRPr lang="en-US" dirty="0"/>
          </a:p>
          <a:p>
            <a:r>
              <a:rPr lang="en-US" dirty="0"/>
              <a:t>Heat Map — Showing the relationship between two factors. Examples: Segmentation analysis of target market, product adoption across regions, sales leads by individual rep. </a:t>
            </a:r>
          </a:p>
          <a:p>
            <a:endParaRPr lang="en-US" dirty="0"/>
          </a:p>
          <a:p>
            <a:r>
              <a:rPr lang="en-US" dirty="0"/>
              <a:t>Highlight Table — Providing detailed information on heat maps. Examples: The percent of a market for different segments, sales numbers in a particular region, population of cities in different years. </a:t>
            </a:r>
          </a:p>
          <a:p>
            <a:endParaRPr lang="en-US" dirty="0"/>
          </a:p>
          <a:p>
            <a:r>
              <a:rPr lang="en-US" dirty="0" err="1"/>
              <a:t>Treemap</a:t>
            </a:r>
            <a:r>
              <a:rPr lang="en-US" dirty="0"/>
              <a:t> — Showing hierarchical data as a proportion of a whole. Examples: Storage usage across computer machines, managing the number and priority of technical support cases, comparing fiscal budgets between years. </a:t>
            </a:r>
          </a:p>
          <a:p>
            <a:endParaRPr lang="en-US" dirty="0"/>
          </a:p>
          <a:p>
            <a:r>
              <a:rPr lang="en-US" dirty="0"/>
              <a:t>Gantt — Showing duration over time. Examples: Project timeline, duration of a machine’s use, availability of players on a team. </a:t>
            </a:r>
          </a:p>
          <a:p>
            <a:endParaRPr lang="en-US" dirty="0"/>
          </a:p>
          <a:p>
            <a:r>
              <a:rPr lang="en-US" dirty="0"/>
              <a:t>Bullet — Evaluating performance of a metric against a goal. Examples: Sales quota assessment, actual spending vs. budget, performance spectrum (great/good/poor). </a:t>
            </a:r>
          </a:p>
          <a:p>
            <a:endParaRPr lang="en-US" dirty="0"/>
          </a:p>
          <a:p>
            <a:r>
              <a:rPr lang="en-US" dirty="0"/>
              <a:t>Scatterplot — Investigating the relationship between different variables. Examples: Male versus female likelihood of having lung cancer at different ages, technology early adopters’ and laggards’ purchase patterns of smart phones, shipping costs of different product categories to different regions. </a:t>
            </a:r>
          </a:p>
          <a:p>
            <a:endParaRPr lang="en-US" dirty="0"/>
          </a:p>
          <a:p>
            <a:r>
              <a:rPr lang="en-US" dirty="0"/>
              <a:t>Histogram — Understanding the distribution of your data. Examples: Number of customers by company size, student performance on an exam, frequency of a product defect. </a:t>
            </a:r>
          </a:p>
          <a:p>
            <a:endParaRPr lang="en-US" dirty="0"/>
          </a:p>
          <a:p>
            <a:r>
              <a:rPr lang="en-US" dirty="0"/>
              <a:t>Symbol maps — Use for totals rather than rates. Be careful, as small differences will be hard to see. Examples: Number of customers in different geographies. </a:t>
            </a:r>
          </a:p>
          <a:p>
            <a:endParaRPr lang="en-US" dirty="0"/>
          </a:p>
          <a:p>
            <a:r>
              <a:rPr lang="en-US" dirty="0"/>
              <a:t>Area maps — Use for rates rather than totals. Use sensible base geography. Examples: Rates of internet-usage in certain geographies, house prices in different neighborhoods. </a:t>
            </a:r>
          </a:p>
          <a:p>
            <a:endParaRPr lang="en-US" dirty="0"/>
          </a:p>
          <a:p>
            <a:r>
              <a:rPr lang="en-US" dirty="0"/>
              <a:t>Box-and-Whisker — Showing the distribution of a set of a data. Examples: Understanding your data at a glance, seeing how data is skewed towards one end, identifying outliers in your data.</a:t>
            </a:r>
          </a:p>
          <a:p>
            <a:endParaRPr lang="en-US"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5"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1038" y="609600"/>
            <a:ext cx="2593975"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3"/>
          <p:cNvSpPr>
            <a:spLocks noGrp="1"/>
          </p:cNvSpPr>
          <p:nvPr>
            <p:ph type="body" sz="quarter" idx="11"/>
          </p:nvPr>
        </p:nvSpPr>
        <p:spPr>
          <a:xfrm>
            <a:off x="705985" y="1891756"/>
            <a:ext cx="13245156" cy="577081"/>
          </a:xfrm>
          <a:prstGeom prst="rect">
            <a:avLst/>
          </a:prstGeom>
        </p:spPr>
        <p:txBody>
          <a:bodyPr wrap="square" lIns="0" tIns="0" rIns="0" bIns="0">
            <a:spAutoFit/>
          </a:bodyPr>
          <a:lstStyle>
            <a:lvl1pPr marL="0" indent="0">
              <a:lnSpc>
                <a:spcPct val="80000"/>
              </a:lnSpc>
              <a:buNone/>
              <a:defRPr sz="4500" b="0" i="0" baseline="0">
                <a:solidFill>
                  <a:schemeClr val="accent5"/>
                </a:solidFill>
                <a:latin typeface="BentonSans Book"/>
                <a:cs typeface="BentonSans Book"/>
              </a:defRPr>
            </a:lvl1pPr>
            <a:lvl2pPr marL="653110" indent="0">
              <a:buNone/>
              <a:defRPr/>
            </a:lvl2pPr>
            <a:lvl3pPr marL="1306221" indent="0">
              <a:buNone/>
              <a:defRPr/>
            </a:lvl3pPr>
            <a:lvl4pPr marL="1959331" indent="0">
              <a:buNone/>
              <a:defRPr/>
            </a:lvl4pPr>
            <a:lvl5pPr marL="2612442" indent="0">
              <a:buNone/>
              <a:defRPr/>
            </a:lvl5pPr>
          </a:lstStyle>
          <a:p>
            <a:pPr lvl="0"/>
            <a:r>
              <a:rPr lang="en-US"/>
              <a:t>Click to edit Master text styles</a:t>
            </a:r>
          </a:p>
        </p:txBody>
      </p:sp>
    </p:spTree>
    <p:extLst>
      <p:ext uri="{BB962C8B-B14F-4D97-AF65-F5344CB8AC3E}">
        <p14:creationId xmlns:p14="http://schemas.microsoft.com/office/powerpoint/2010/main" val="153099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Copy">
    <p:spTree>
      <p:nvGrpSpPr>
        <p:cNvPr id="1" name=""/>
        <p:cNvGrpSpPr/>
        <p:nvPr/>
      </p:nvGrpSpPr>
      <p:grpSpPr>
        <a:xfrm>
          <a:off x="0" y="0"/>
          <a:ext cx="0" cy="0"/>
          <a:chOff x="0" y="0"/>
          <a:chExt cx="0" cy="0"/>
        </a:xfrm>
      </p:grpSpPr>
      <p:sp>
        <p:nvSpPr>
          <p:cNvPr id="4" name="Content Placeholder 2"/>
          <p:cNvSpPr>
            <a:spLocks noGrp="1"/>
          </p:cNvSpPr>
          <p:nvPr>
            <p:ph idx="14"/>
          </p:nvPr>
        </p:nvSpPr>
        <p:spPr>
          <a:xfrm>
            <a:off x="704476" y="1893515"/>
            <a:ext cx="13273820" cy="1631216"/>
          </a:xfrm>
          <a:prstGeom prst="rect">
            <a:avLst/>
          </a:prstGeom>
        </p:spPr>
        <p:txBody>
          <a:bodyPr wrap="square" lIns="0" tIns="0" rIns="0" bIns="0" numCol="1" spcCol="365760">
            <a:spAutoFit/>
          </a:bodyPr>
          <a:lstStyle>
            <a:lvl1pPr marL="6350" indent="274320">
              <a:spcBef>
                <a:spcPts val="0"/>
              </a:spcBef>
              <a:spcAft>
                <a:spcPts val="600"/>
              </a:spcAft>
              <a:buSzPct val="100000"/>
              <a:buFont typeface="Arial"/>
              <a:buChar char="•"/>
              <a:tabLst/>
              <a:defRPr sz="2800" baseline="0">
                <a:solidFill>
                  <a:srgbClr val="4C4C4C"/>
                </a:solidFill>
                <a:latin typeface="Merriweather Light"/>
                <a:cs typeface="Merriweather Light"/>
              </a:defRPr>
            </a:lvl1pPr>
            <a:lvl2pPr marL="288925" indent="273050">
              <a:spcBef>
                <a:spcPts val="0"/>
              </a:spcBef>
              <a:spcAft>
                <a:spcPts val="600"/>
              </a:spcAft>
              <a:buSzPct val="100000"/>
              <a:buFont typeface="Arial"/>
              <a:buChar char="•"/>
              <a:defRPr sz="2400" baseline="0">
                <a:solidFill>
                  <a:schemeClr val="accent5"/>
                </a:solidFill>
                <a:latin typeface="Merriweather Light"/>
                <a:cs typeface="Merriweather Light"/>
              </a:defRPr>
            </a:lvl2pPr>
            <a:lvl3pPr marL="512763" indent="273050">
              <a:spcBef>
                <a:spcPts val="0"/>
              </a:spcBef>
              <a:spcAft>
                <a:spcPts val="600"/>
              </a:spcAft>
              <a:buSzPct val="100000"/>
              <a:buFont typeface="Arial"/>
              <a:buChar char="•"/>
              <a:defRPr sz="2100" baseline="0">
                <a:solidFill>
                  <a:schemeClr val="accent5"/>
                </a:solidFill>
              </a:defRPr>
            </a:lvl3pPr>
            <a:lvl4pPr marL="1027114" indent="-285750">
              <a:spcBef>
                <a:spcPts val="0"/>
              </a:spcBef>
              <a:spcAft>
                <a:spcPts val="600"/>
              </a:spcAft>
              <a:buSzPct val="100000"/>
              <a:buFont typeface="Arial"/>
              <a:buChar char="•"/>
              <a:defRPr sz="1800" baseline="0">
                <a:solidFill>
                  <a:schemeClr val="accent5"/>
                </a:solidFill>
              </a:defRPr>
            </a:lvl4pPr>
            <a:lvl5pPr marL="2406650" indent="-342901">
              <a:buSzPct val="100000"/>
              <a:buFont typeface="+mj-lt"/>
              <a:buAutoNum type="arabicPeriod"/>
              <a:defRPr sz="1600">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5"/>
          <p:cNvSpPr>
            <a:spLocks noGrp="1"/>
          </p:cNvSpPr>
          <p:nvPr>
            <p:ph type="body" sz="quarter" idx="12"/>
          </p:nvPr>
        </p:nvSpPr>
        <p:spPr>
          <a:xfrm>
            <a:off x="710057" y="598699"/>
            <a:ext cx="13269093"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Sans Book"/>
                <a:cs typeface="BentonSans Book"/>
              </a:defRPr>
            </a:lvl1pPr>
          </a:lstStyle>
          <a:p>
            <a:pPr lvl="0"/>
            <a:r>
              <a:rPr lang="en-US"/>
              <a:t>Click to edit Master text styles</a:t>
            </a:r>
          </a:p>
        </p:txBody>
      </p:sp>
    </p:spTree>
    <p:extLst>
      <p:ext uri="{BB962C8B-B14F-4D97-AF65-F5344CB8AC3E}">
        <p14:creationId xmlns:p14="http://schemas.microsoft.com/office/powerpoint/2010/main" val="164441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ed Copy - 2 Column">
    <p:spTree>
      <p:nvGrpSpPr>
        <p:cNvPr id="1" name=""/>
        <p:cNvGrpSpPr/>
        <p:nvPr/>
      </p:nvGrpSpPr>
      <p:grpSpPr>
        <a:xfrm>
          <a:off x="0" y="0"/>
          <a:ext cx="0" cy="0"/>
          <a:chOff x="0" y="0"/>
          <a:chExt cx="0" cy="0"/>
        </a:xfrm>
      </p:grpSpPr>
      <p:sp>
        <p:nvSpPr>
          <p:cNvPr id="4" name="Content Placeholder 2"/>
          <p:cNvSpPr>
            <a:spLocks noGrp="1"/>
          </p:cNvSpPr>
          <p:nvPr>
            <p:ph idx="14"/>
          </p:nvPr>
        </p:nvSpPr>
        <p:spPr>
          <a:xfrm>
            <a:off x="705331" y="1893749"/>
            <a:ext cx="5943600" cy="1631216"/>
          </a:xfrm>
          <a:prstGeom prst="rect">
            <a:avLst/>
          </a:prstGeom>
        </p:spPr>
        <p:txBody>
          <a:bodyPr wrap="square" lIns="0" tIns="0" rIns="0" bIns="0" numCol="1" spcCol="365760">
            <a:spAutoFit/>
          </a:bodyPr>
          <a:lstStyle>
            <a:lvl1pPr marL="6350" indent="274320">
              <a:spcBef>
                <a:spcPts val="0"/>
              </a:spcBef>
              <a:spcAft>
                <a:spcPts val="600"/>
              </a:spcAft>
              <a:buSzPct val="100000"/>
              <a:buFont typeface="Arial"/>
              <a:buChar char="•"/>
              <a:tabLst/>
              <a:defRPr sz="2800" baseline="0">
                <a:solidFill>
                  <a:schemeClr val="accent5"/>
                </a:solidFill>
                <a:latin typeface="Merriweather Light"/>
                <a:cs typeface="Merriweather Light"/>
              </a:defRPr>
            </a:lvl1pPr>
            <a:lvl2pPr marL="288925" indent="273050">
              <a:spcBef>
                <a:spcPts val="0"/>
              </a:spcBef>
              <a:spcAft>
                <a:spcPts val="600"/>
              </a:spcAft>
              <a:buSzPct val="100000"/>
              <a:buFont typeface="Arial"/>
              <a:buChar char="•"/>
              <a:defRPr sz="2400" baseline="0">
                <a:solidFill>
                  <a:schemeClr val="accent5"/>
                </a:solidFill>
                <a:latin typeface="Merriweather Light"/>
                <a:cs typeface="Merriweather Light"/>
              </a:defRPr>
            </a:lvl2pPr>
            <a:lvl3pPr marL="512763" indent="273050">
              <a:spcBef>
                <a:spcPts val="0"/>
              </a:spcBef>
              <a:spcAft>
                <a:spcPts val="600"/>
              </a:spcAft>
              <a:buSzPct val="100000"/>
              <a:buFont typeface="Arial"/>
              <a:buChar char="•"/>
              <a:defRPr sz="2100" baseline="0">
                <a:solidFill>
                  <a:schemeClr val="accent5"/>
                </a:solidFill>
              </a:defRPr>
            </a:lvl3pPr>
            <a:lvl4pPr marL="1027114" indent="-285750">
              <a:spcBef>
                <a:spcPts val="0"/>
              </a:spcBef>
              <a:spcAft>
                <a:spcPts val="600"/>
              </a:spcAft>
              <a:buSzPct val="100000"/>
              <a:buFont typeface="Arial"/>
              <a:buChar char="•"/>
              <a:defRPr sz="1800" baseline="0">
                <a:solidFill>
                  <a:schemeClr val="accent5"/>
                </a:solidFill>
              </a:defRPr>
            </a:lvl4pPr>
            <a:lvl5pPr marL="2406650" indent="-342901">
              <a:buSzPct val="100000"/>
              <a:buFont typeface="+mj-lt"/>
              <a:buAutoNum type="arabicPeriod"/>
              <a:defRPr sz="1600">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5"/>
          </p:nvPr>
        </p:nvSpPr>
        <p:spPr>
          <a:xfrm>
            <a:off x="7311907" y="1893515"/>
            <a:ext cx="5943600" cy="1631216"/>
          </a:xfrm>
          <a:prstGeom prst="rect">
            <a:avLst/>
          </a:prstGeom>
        </p:spPr>
        <p:txBody>
          <a:bodyPr wrap="square" lIns="0" tIns="0" rIns="0" bIns="0" numCol="1" spcCol="365760">
            <a:spAutoFit/>
          </a:bodyPr>
          <a:lstStyle>
            <a:lvl1pPr marL="6350" indent="274320">
              <a:spcBef>
                <a:spcPts val="0"/>
              </a:spcBef>
              <a:spcAft>
                <a:spcPts val="600"/>
              </a:spcAft>
              <a:buSzPct val="100000"/>
              <a:buFont typeface="Arial"/>
              <a:buChar char="•"/>
              <a:tabLst/>
              <a:defRPr sz="2800" baseline="0">
                <a:solidFill>
                  <a:schemeClr val="accent5"/>
                </a:solidFill>
                <a:latin typeface="Merriweather Light"/>
                <a:cs typeface="Merriweather Light"/>
              </a:defRPr>
            </a:lvl1pPr>
            <a:lvl2pPr marL="288925" indent="273050">
              <a:spcBef>
                <a:spcPts val="0"/>
              </a:spcBef>
              <a:spcAft>
                <a:spcPts val="600"/>
              </a:spcAft>
              <a:buSzPct val="100000"/>
              <a:buFont typeface="Arial"/>
              <a:buChar char="•"/>
              <a:defRPr sz="2400" baseline="0">
                <a:solidFill>
                  <a:schemeClr val="accent5"/>
                </a:solidFill>
                <a:latin typeface="Merriweather Light"/>
                <a:cs typeface="Merriweather Light"/>
              </a:defRPr>
            </a:lvl2pPr>
            <a:lvl3pPr marL="512763" indent="273050">
              <a:spcBef>
                <a:spcPts val="0"/>
              </a:spcBef>
              <a:spcAft>
                <a:spcPts val="600"/>
              </a:spcAft>
              <a:buSzPct val="100000"/>
              <a:buFont typeface="Arial"/>
              <a:buChar char="•"/>
              <a:defRPr sz="2100" baseline="0">
                <a:solidFill>
                  <a:schemeClr val="accent5"/>
                </a:solidFill>
              </a:defRPr>
            </a:lvl3pPr>
            <a:lvl4pPr marL="1027114" indent="-285750">
              <a:spcBef>
                <a:spcPts val="0"/>
              </a:spcBef>
              <a:spcAft>
                <a:spcPts val="600"/>
              </a:spcAft>
              <a:buSzPct val="100000"/>
              <a:buFont typeface="Arial"/>
              <a:buChar char="•"/>
              <a:defRPr sz="1800" baseline="0">
                <a:solidFill>
                  <a:schemeClr val="accent5"/>
                </a:solidFill>
              </a:defRPr>
            </a:lvl4pPr>
            <a:lvl5pPr marL="2406650" indent="-342901">
              <a:buSzPct val="100000"/>
              <a:buFont typeface="+mj-lt"/>
              <a:buAutoNum type="arabicPeriod"/>
              <a:defRPr sz="1600">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2"/>
          </p:nvPr>
        </p:nvSpPr>
        <p:spPr>
          <a:xfrm>
            <a:off x="710057" y="598699"/>
            <a:ext cx="13269093"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Sans Book"/>
                <a:cs typeface="BentonSans Book"/>
              </a:defRPr>
            </a:lvl1pPr>
          </a:lstStyle>
          <a:p>
            <a:pPr lvl="0"/>
            <a:r>
              <a:rPr lang="en-US"/>
              <a:t>Click to edit Master text styles</a:t>
            </a:r>
          </a:p>
        </p:txBody>
      </p:sp>
    </p:spTree>
    <p:extLst>
      <p:ext uri="{BB962C8B-B14F-4D97-AF65-F5344CB8AC3E}">
        <p14:creationId xmlns:p14="http://schemas.microsoft.com/office/powerpoint/2010/main" val="3266054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mp; Copy">
    <p:spTree>
      <p:nvGrpSpPr>
        <p:cNvPr id="1" name=""/>
        <p:cNvGrpSpPr/>
        <p:nvPr/>
      </p:nvGrpSpPr>
      <p:grpSpPr>
        <a:xfrm>
          <a:off x="0" y="0"/>
          <a:ext cx="0" cy="0"/>
          <a:chOff x="0" y="0"/>
          <a:chExt cx="0" cy="0"/>
        </a:xfrm>
      </p:grpSpPr>
      <p:sp>
        <p:nvSpPr>
          <p:cNvPr id="6" name="Content Placeholder 2"/>
          <p:cNvSpPr>
            <a:spLocks noGrp="1"/>
          </p:cNvSpPr>
          <p:nvPr>
            <p:ph idx="13"/>
          </p:nvPr>
        </p:nvSpPr>
        <p:spPr>
          <a:xfrm>
            <a:off x="7329803" y="1887752"/>
            <a:ext cx="6649347" cy="443198"/>
          </a:xfrm>
          <a:prstGeom prst="rect">
            <a:avLst/>
          </a:prstGeom>
        </p:spPr>
        <p:txBody>
          <a:bodyPr wrap="square" lIns="0" tIns="0" rIns="0" bIns="0">
            <a:spAutoFit/>
          </a:bodyPr>
          <a:lstStyle>
            <a:lvl1pPr marL="0" indent="0">
              <a:buSzPct val="100000"/>
              <a:buFont typeface="Arial"/>
              <a:buNone/>
              <a:defRPr sz="2800">
                <a:solidFill>
                  <a:schemeClr val="accent5"/>
                </a:solidFill>
                <a:latin typeface="Merriweather Light"/>
                <a:cs typeface="Merriweather Light"/>
              </a:defRPr>
            </a:lvl1pPr>
            <a:lvl2pPr marL="339725" indent="0">
              <a:buSzPct val="100000"/>
              <a:buFont typeface="Arial"/>
              <a:buNone/>
              <a:defRPr sz="2400">
                <a:solidFill>
                  <a:schemeClr val="accent5"/>
                </a:solidFill>
              </a:defRPr>
            </a:lvl2pPr>
            <a:lvl3pPr marL="692150" indent="0">
              <a:buSzPct val="100000"/>
              <a:buFont typeface="Arial"/>
              <a:buNone/>
              <a:defRPr sz="2100">
                <a:solidFill>
                  <a:schemeClr val="accent5"/>
                </a:solidFill>
              </a:defRPr>
            </a:lvl3pPr>
            <a:lvl4pPr marL="1384301" indent="0">
              <a:buSzPct val="100000"/>
              <a:buFont typeface="Arial"/>
              <a:buNone/>
              <a:defRPr sz="1800">
                <a:solidFill>
                  <a:schemeClr val="accent5"/>
                </a:solidFill>
              </a:defRPr>
            </a:lvl4pPr>
            <a:lvl5pPr marL="2406650" indent="-342901">
              <a:buSzPct val="100000"/>
              <a:buFont typeface="+mj-lt"/>
              <a:buAutoNum type="arabicPeriod"/>
              <a:defRPr sz="1600">
                <a:solidFill>
                  <a:schemeClr val="accent5"/>
                </a:solidFill>
              </a:defRPr>
            </a:lvl5pPr>
          </a:lstStyle>
          <a:p>
            <a:pPr lvl="0"/>
            <a:r>
              <a:rPr lang="en-US"/>
              <a:t>Click to edit Master text styles</a:t>
            </a:r>
          </a:p>
        </p:txBody>
      </p:sp>
      <p:sp>
        <p:nvSpPr>
          <p:cNvPr id="4" name="Picture Placeholder 4"/>
          <p:cNvSpPr>
            <a:spLocks noGrp="1"/>
          </p:cNvSpPr>
          <p:nvPr>
            <p:ph type="pic" sz="quarter" idx="10"/>
          </p:nvPr>
        </p:nvSpPr>
        <p:spPr>
          <a:xfrm>
            <a:off x="704476" y="1869074"/>
            <a:ext cx="6019800" cy="5407933"/>
          </a:xfrm>
          <a:prstGeom prst="rect">
            <a:avLst/>
          </a:prstGeom>
          <a:ln w="6350" cmpd="sng">
            <a:solidFill>
              <a:srgbClr val="666666"/>
            </a:solidFill>
          </a:ln>
        </p:spPr>
        <p:txBody>
          <a:bodyPr lIns="91440" tIns="45720" rIns="91440" bIns="45720"/>
          <a:lstStyle>
            <a:lvl1pPr marL="0" indent="0">
              <a:buFontTx/>
              <a:buNone/>
              <a:defRPr sz="2800">
                <a:solidFill>
                  <a:srgbClr val="4C4C4C"/>
                </a:solidFill>
                <a:latin typeface="Merriweather Light"/>
                <a:cs typeface="Merriweather Light"/>
              </a:defRPr>
            </a:lvl1pPr>
          </a:lstStyle>
          <a:p>
            <a:pPr lvl="0"/>
            <a:r>
              <a:rPr lang="en-US" noProof="0"/>
              <a:t>Click icon to add picture</a:t>
            </a:r>
            <a:endParaRPr lang="en-US" noProof="0" dirty="0"/>
          </a:p>
        </p:txBody>
      </p:sp>
      <p:sp>
        <p:nvSpPr>
          <p:cNvPr id="7" name="Text Placeholder 5"/>
          <p:cNvSpPr>
            <a:spLocks noGrp="1"/>
          </p:cNvSpPr>
          <p:nvPr>
            <p:ph type="body" sz="quarter" idx="12"/>
          </p:nvPr>
        </p:nvSpPr>
        <p:spPr>
          <a:xfrm>
            <a:off x="710057" y="598699"/>
            <a:ext cx="13269093"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Sans Book"/>
                <a:cs typeface="BentonSans Book"/>
              </a:defRPr>
            </a:lvl1pPr>
          </a:lstStyle>
          <a:p>
            <a:pPr lvl="0"/>
            <a:r>
              <a:rPr lang="en-US"/>
              <a:t>Click to edit Master text styles</a:t>
            </a:r>
          </a:p>
        </p:txBody>
      </p:sp>
    </p:spTree>
    <p:extLst>
      <p:ext uri="{BB962C8B-B14F-4D97-AF65-F5344CB8AC3E}">
        <p14:creationId xmlns:p14="http://schemas.microsoft.com/office/powerpoint/2010/main" val="3732568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704476" y="1893515"/>
            <a:ext cx="13273731" cy="5358966"/>
          </a:xfrm>
          <a:prstGeom prst="rect">
            <a:avLst/>
          </a:prstGeom>
        </p:spPr>
        <p:txBody>
          <a:bodyPr lIns="0" tIns="0" rIns="0" bIns="0"/>
          <a:lstStyle>
            <a:lvl1pPr marL="0" indent="0">
              <a:buSzPct val="120000"/>
              <a:buFontTx/>
              <a:buNone/>
              <a:defRPr sz="2800">
                <a:solidFill>
                  <a:schemeClr val="accent5"/>
                </a:solidFill>
                <a:latin typeface="Merriweather Light"/>
                <a:cs typeface="Merriweather Light"/>
              </a:defRPr>
            </a:lvl1pPr>
          </a:lstStyle>
          <a:p>
            <a:pPr lvl="0"/>
            <a:r>
              <a:rPr lang="en-US" noProof="0"/>
              <a:t>Click icon to add table</a:t>
            </a:r>
            <a:endParaRPr lang="en-US" noProof="0" dirty="0"/>
          </a:p>
        </p:txBody>
      </p:sp>
      <p:sp>
        <p:nvSpPr>
          <p:cNvPr id="5" name="Text Placeholder 5"/>
          <p:cNvSpPr>
            <a:spLocks noGrp="1"/>
          </p:cNvSpPr>
          <p:nvPr>
            <p:ph type="body" sz="quarter" idx="12"/>
          </p:nvPr>
        </p:nvSpPr>
        <p:spPr>
          <a:xfrm>
            <a:off x="710057" y="598699"/>
            <a:ext cx="13269093"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Sans Book"/>
                <a:cs typeface="BentonSans Book"/>
              </a:defRPr>
            </a:lvl1pPr>
          </a:lstStyle>
          <a:p>
            <a:pPr lvl="0"/>
            <a:r>
              <a:rPr lang="en-US"/>
              <a:t>Click to edit Master text styles</a:t>
            </a:r>
          </a:p>
        </p:txBody>
      </p:sp>
    </p:spTree>
    <p:extLst>
      <p:ext uri="{BB962C8B-B14F-4D97-AF65-F5344CB8AC3E}">
        <p14:creationId xmlns:p14="http://schemas.microsoft.com/office/powerpoint/2010/main" val="3841633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PageImage_NoColorBar">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0" y="0"/>
            <a:ext cx="14630400" cy="8229600"/>
          </a:xfrm>
          <a:prstGeom prst="rect">
            <a:avLst/>
          </a:prstGeom>
          <a:solidFill>
            <a:schemeClr val="bg1"/>
          </a:solidFill>
          <a:ln w="6350" cmpd="sng">
            <a:solidFill>
              <a:srgbClr val="666666"/>
            </a:solidFill>
          </a:ln>
        </p:spPr>
        <p:txBody>
          <a:bodyPr lIns="91440" tIns="45720" rIns="91440" bIns="45720"/>
          <a:lstStyle>
            <a:lvl1pPr marL="0" indent="0">
              <a:buFontTx/>
              <a:buNone/>
              <a:defRPr sz="2800">
                <a:solidFill>
                  <a:schemeClr val="accent5"/>
                </a:solidFill>
                <a:latin typeface="Merriweather Light"/>
                <a:cs typeface="Merriweather 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015207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Image w Color Ba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14630400" cy="8229602"/>
          </a:xfrm>
          <a:prstGeom prst="rect">
            <a:avLst/>
          </a:prstGeom>
          <a:ln w="6350" cmpd="sng">
            <a:solidFill>
              <a:schemeClr val="tx1"/>
            </a:solidFill>
          </a:ln>
        </p:spPr>
        <p:txBody>
          <a:bodyPr lIns="91440" tIns="45720" rIns="91440" bIns="45720"/>
          <a:lstStyle>
            <a:lvl1pPr marL="0" indent="0">
              <a:buFontTx/>
              <a:buNone/>
              <a:defRPr sz="2800">
                <a:solidFill>
                  <a:schemeClr val="accent5"/>
                </a:solidFill>
                <a:latin typeface="Merriweather Light"/>
                <a:cs typeface="Merriweather 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730614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043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p:cNvSpPr/>
          <p:nvPr/>
        </p:nvSpPr>
        <p:spPr>
          <a:xfrm>
            <a:off x="0" y="0"/>
            <a:ext cx="14630400" cy="838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306221" fontAlgn="auto">
              <a:spcBef>
                <a:spcPts val="0"/>
              </a:spcBef>
              <a:spcAft>
                <a:spcPts val="0"/>
              </a:spcAft>
              <a:defRPr/>
            </a:pPr>
            <a:endParaRPr lang="en-US" dirty="0">
              <a:latin typeface="BentonSans Book"/>
            </a:endParaRPr>
          </a:p>
        </p:txBody>
      </p:sp>
      <p:pic>
        <p:nvPicPr>
          <p:cNvPr id="3" name="Picture 6" descr="tableau_rgb.eps"/>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46400" y="3206750"/>
            <a:ext cx="87376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49641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3" name="Text Placeholder 32"/>
          <p:cNvSpPr>
            <a:spLocks noGrp="1"/>
          </p:cNvSpPr>
          <p:nvPr>
            <p:ph type="body" sz="quarter" idx="11"/>
          </p:nvPr>
        </p:nvSpPr>
        <p:spPr>
          <a:xfrm>
            <a:off x="706102" y="1813044"/>
            <a:ext cx="5337174" cy="3643818"/>
          </a:xfrm>
          <a:prstGeom prst="rect">
            <a:avLst/>
          </a:prstGeom>
        </p:spPr>
        <p:txBody>
          <a:bodyPr vert="horz" lIns="0" tIns="0" rIns="0" bIns="0">
            <a:spAutoFit/>
          </a:bodyPr>
          <a:lstStyle>
            <a:lvl1pPr marL="0" indent="0">
              <a:lnSpc>
                <a:spcPct val="150000"/>
              </a:lnSpc>
              <a:spcBef>
                <a:spcPts val="0"/>
              </a:spcBef>
              <a:buFontTx/>
              <a:buNone/>
              <a:defRPr sz="2800" b="0" i="0" baseline="0">
                <a:solidFill>
                  <a:schemeClr val="accent5"/>
                </a:solidFill>
                <a:latin typeface="Merriweather Light"/>
                <a:cs typeface="Merriweather Light"/>
              </a:defRPr>
            </a:lvl1pPr>
            <a:lvl2pPr marL="0" indent="0">
              <a:lnSpc>
                <a:spcPct val="150000"/>
              </a:lnSpc>
              <a:buFontTx/>
              <a:buNone/>
              <a:defRPr sz="2900" baseline="0">
                <a:solidFill>
                  <a:schemeClr val="accent5"/>
                </a:solidFill>
              </a:defRPr>
            </a:lvl2pPr>
            <a:lvl3pPr marL="0" indent="0">
              <a:lnSpc>
                <a:spcPct val="150000"/>
              </a:lnSpc>
              <a:buFontTx/>
              <a:buNone/>
              <a:defRPr sz="2900" baseline="0">
                <a:solidFill>
                  <a:schemeClr val="accent5"/>
                </a:solidFill>
              </a:defRPr>
            </a:lvl3pPr>
            <a:lvl4pPr marL="0" indent="0">
              <a:lnSpc>
                <a:spcPct val="150000"/>
              </a:lnSpc>
              <a:buFontTx/>
              <a:buNone/>
              <a:defRPr sz="2900" baseline="0">
                <a:solidFill>
                  <a:schemeClr val="accent5"/>
                </a:solidFill>
              </a:defRPr>
            </a:lvl4pPr>
            <a:lvl5pPr marL="0" indent="0">
              <a:lnSpc>
                <a:spcPct val="150000"/>
              </a:lnSpc>
              <a:buFontTx/>
              <a:buNone/>
              <a:defRPr sz="2900" baseline="0">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Text Placeholder 32"/>
          <p:cNvSpPr>
            <a:spLocks noGrp="1"/>
          </p:cNvSpPr>
          <p:nvPr>
            <p:ph type="body" sz="quarter" idx="12"/>
          </p:nvPr>
        </p:nvSpPr>
        <p:spPr>
          <a:xfrm>
            <a:off x="8545513" y="1813044"/>
            <a:ext cx="5414961" cy="3643818"/>
          </a:xfrm>
          <a:prstGeom prst="rect">
            <a:avLst/>
          </a:prstGeom>
        </p:spPr>
        <p:txBody>
          <a:bodyPr vert="horz" wrap="square" lIns="0" tIns="0" rIns="0" bIns="0">
            <a:spAutoFit/>
          </a:bodyPr>
          <a:lstStyle>
            <a:lvl1pPr marL="0" marR="0" indent="0" algn="l" defTabSz="1306221" rtl="0" eaLnBrk="1" fontAlgn="auto" latinLnBrk="0" hangingPunct="1">
              <a:lnSpc>
                <a:spcPct val="150000"/>
              </a:lnSpc>
              <a:spcBef>
                <a:spcPts val="0"/>
              </a:spcBef>
              <a:spcAft>
                <a:spcPts val="0"/>
              </a:spcAft>
              <a:buClrTx/>
              <a:buSzTx/>
              <a:buFontTx/>
              <a:buNone/>
              <a:tabLst/>
              <a:defRPr sz="2800" b="0" i="0" baseline="0">
                <a:solidFill>
                  <a:srgbClr val="4C4C4C"/>
                </a:solidFill>
                <a:latin typeface="Merriweather Light"/>
                <a:cs typeface="Merriweather Light"/>
              </a:defRPr>
            </a:lvl1pPr>
            <a:lvl2pPr marL="0" indent="0">
              <a:lnSpc>
                <a:spcPct val="150000"/>
              </a:lnSpc>
              <a:buFontTx/>
              <a:buNone/>
              <a:defRPr sz="2900" baseline="0">
                <a:solidFill>
                  <a:srgbClr val="4C4C4C"/>
                </a:solidFill>
              </a:defRPr>
            </a:lvl2pPr>
            <a:lvl3pPr marL="0" indent="0">
              <a:lnSpc>
                <a:spcPct val="150000"/>
              </a:lnSpc>
              <a:buFontTx/>
              <a:buNone/>
              <a:defRPr sz="2900" baseline="0">
                <a:solidFill>
                  <a:srgbClr val="4C4C4C"/>
                </a:solidFill>
              </a:defRPr>
            </a:lvl3pPr>
            <a:lvl4pPr marL="0" indent="0">
              <a:lnSpc>
                <a:spcPct val="150000"/>
              </a:lnSpc>
              <a:buFontTx/>
              <a:buNone/>
              <a:defRPr sz="2900" baseline="0">
                <a:solidFill>
                  <a:srgbClr val="4C4C4C"/>
                </a:solidFill>
              </a:defRPr>
            </a:lvl4pPr>
            <a:lvl5pPr marL="0" indent="0">
              <a:lnSpc>
                <a:spcPct val="150000"/>
              </a:lnSpc>
              <a:buFontTx/>
              <a:buNone/>
              <a:defRPr sz="2900" baseline="0">
                <a:solidFill>
                  <a:srgbClr val="4C4C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3"/>
          </p:nvPr>
        </p:nvSpPr>
        <p:spPr>
          <a:xfrm>
            <a:off x="715321" y="600286"/>
            <a:ext cx="13245154" cy="577081"/>
          </a:xfrm>
          <a:prstGeom prst="rect">
            <a:avLst/>
          </a:prstGeom>
        </p:spPr>
        <p:txBody>
          <a:bodyPr wrap="square" lIns="0" tIns="0" rIns="0" bIns="0">
            <a:spAutoFit/>
          </a:bodyPr>
          <a:lstStyle>
            <a:lvl1pPr marL="0" indent="0">
              <a:lnSpc>
                <a:spcPct val="80000"/>
              </a:lnSpc>
              <a:buFontTx/>
              <a:buNone/>
              <a:defRPr sz="4500" b="0" i="0" baseline="0">
                <a:solidFill>
                  <a:schemeClr val="accent5"/>
                </a:solidFill>
                <a:latin typeface="BentonSans Book"/>
                <a:cs typeface="BentonSans Book"/>
              </a:defRPr>
            </a:lvl1pPr>
          </a:lstStyle>
          <a:p>
            <a:pPr lvl="0"/>
            <a:r>
              <a:rPr lang="en-US"/>
              <a:t>Click to edit Master text styles</a:t>
            </a:r>
          </a:p>
        </p:txBody>
      </p:sp>
    </p:spTree>
    <p:extLst>
      <p:ext uri="{BB962C8B-B14F-4D97-AF65-F5344CB8AC3E}">
        <p14:creationId xmlns:p14="http://schemas.microsoft.com/office/powerpoint/2010/main" val="224696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opic">
    <p:spTree>
      <p:nvGrpSpPr>
        <p:cNvPr id="1" name=""/>
        <p:cNvGrpSpPr/>
        <p:nvPr/>
      </p:nvGrpSpPr>
      <p:grpSpPr>
        <a:xfrm>
          <a:off x="0" y="0"/>
          <a:ext cx="0" cy="0"/>
          <a:chOff x="0" y="0"/>
          <a:chExt cx="0" cy="0"/>
        </a:xfrm>
      </p:grpSpPr>
      <p:sp>
        <p:nvSpPr>
          <p:cNvPr id="3" name="Rectangle 2"/>
          <p:cNvSpPr/>
          <p:nvPr/>
        </p:nvSpPr>
        <p:spPr>
          <a:xfrm>
            <a:off x="0" y="0"/>
            <a:ext cx="14630400"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6221" fontAlgn="auto">
              <a:spcBef>
                <a:spcPts val="0"/>
              </a:spcBef>
              <a:spcAft>
                <a:spcPts val="0"/>
              </a:spcAft>
              <a:defRPr/>
            </a:pPr>
            <a:endParaRPr lang="en-US" dirty="0">
              <a:latin typeface="BentonSans Book"/>
            </a:endParaRPr>
          </a:p>
        </p:txBody>
      </p:sp>
      <p:pic>
        <p:nvPicPr>
          <p:cNvPr id="7" name="Picture 6" descr="Bottom_Viz_August-02.png"/>
          <p:cNvPicPr>
            <a:picLocks noChangeAspect="1"/>
          </p:cNvPicPr>
          <p:nvPr userDrawn="1"/>
        </p:nvPicPr>
        <p:blipFill rotWithShape="1">
          <a:blip r:embed="rId2" cstate="email">
            <a:extLst>
              <a:ext uri="{28A0092B-C50C-407E-A947-70E740481C1C}">
                <a14:useLocalDpi xmlns:a14="http://schemas.microsoft.com/office/drawing/2010/main" val="0"/>
              </a:ext>
            </a:extLst>
          </a:blip>
          <a:srcRect l="35699" t="3221" r="13841" b="-3221"/>
          <a:stretch/>
        </p:blipFill>
        <p:spPr>
          <a:xfrm>
            <a:off x="0" y="3225800"/>
            <a:ext cx="14630400" cy="3153156"/>
          </a:xfrm>
          <a:prstGeom prst="rect">
            <a:avLst/>
          </a:prstGeom>
        </p:spPr>
      </p:pic>
      <p:sp>
        <p:nvSpPr>
          <p:cNvPr id="5" name="Text Placeholder 3"/>
          <p:cNvSpPr>
            <a:spLocks noGrp="1"/>
          </p:cNvSpPr>
          <p:nvPr>
            <p:ph type="body" sz="quarter" idx="11"/>
          </p:nvPr>
        </p:nvSpPr>
        <p:spPr>
          <a:xfrm>
            <a:off x="705985" y="1891756"/>
            <a:ext cx="13245156" cy="577081"/>
          </a:xfrm>
          <a:prstGeom prst="rect">
            <a:avLst/>
          </a:prstGeom>
        </p:spPr>
        <p:txBody>
          <a:bodyPr wrap="square" lIns="0" tIns="0" rIns="0" bIns="0">
            <a:spAutoFit/>
          </a:bodyPr>
          <a:lstStyle>
            <a:lvl1pPr marL="0" indent="0">
              <a:lnSpc>
                <a:spcPct val="80000"/>
              </a:lnSpc>
              <a:buNone/>
              <a:defRPr sz="4500" b="0" i="0" baseline="0">
                <a:solidFill>
                  <a:schemeClr val="accent5"/>
                </a:solidFill>
                <a:latin typeface="BentonSans Book"/>
                <a:cs typeface="BentonSans Book"/>
              </a:defRPr>
            </a:lvl1pPr>
            <a:lvl2pPr marL="653110" indent="0">
              <a:buNone/>
              <a:defRPr/>
            </a:lvl2pPr>
            <a:lvl3pPr marL="1306221" indent="0">
              <a:buNone/>
              <a:defRPr/>
            </a:lvl3pPr>
            <a:lvl4pPr marL="1959331" indent="0">
              <a:buNone/>
              <a:defRPr/>
            </a:lvl4pPr>
            <a:lvl5pPr marL="2612442" indent="0">
              <a:buNone/>
              <a:defRPr/>
            </a:lvl5pPr>
          </a:lstStyle>
          <a:p>
            <a:pPr lvl="0"/>
            <a:r>
              <a:rPr lang="en-US"/>
              <a:t>Click to edit Master text styles</a:t>
            </a:r>
          </a:p>
        </p:txBody>
      </p:sp>
    </p:spTree>
    <p:extLst>
      <p:ext uri="{BB962C8B-B14F-4D97-AF65-F5344CB8AC3E}">
        <p14:creationId xmlns:p14="http://schemas.microsoft.com/office/powerpoint/2010/main" val="142870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ew Topic">
    <p:spTree>
      <p:nvGrpSpPr>
        <p:cNvPr id="1" name=""/>
        <p:cNvGrpSpPr/>
        <p:nvPr/>
      </p:nvGrpSpPr>
      <p:grpSpPr>
        <a:xfrm>
          <a:off x="0" y="0"/>
          <a:ext cx="0" cy="0"/>
          <a:chOff x="0" y="0"/>
          <a:chExt cx="0" cy="0"/>
        </a:xfrm>
      </p:grpSpPr>
      <p:sp>
        <p:nvSpPr>
          <p:cNvPr id="3" name="Rectangle 2"/>
          <p:cNvSpPr/>
          <p:nvPr/>
        </p:nvSpPr>
        <p:spPr>
          <a:xfrm>
            <a:off x="0" y="0"/>
            <a:ext cx="14630400"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6221" fontAlgn="auto">
              <a:spcBef>
                <a:spcPts val="0"/>
              </a:spcBef>
              <a:spcAft>
                <a:spcPts val="0"/>
              </a:spcAft>
              <a:defRPr/>
            </a:pPr>
            <a:endParaRPr lang="en-US" dirty="0">
              <a:latin typeface="BentonSans Book"/>
            </a:endParaRPr>
          </a:p>
        </p:txBody>
      </p:sp>
      <p:pic>
        <p:nvPicPr>
          <p:cNvPr id="5" name="Picture 4" descr="SectionDivider-03.png"/>
          <p:cNvPicPr>
            <a:picLocks noChangeAspect="1"/>
          </p:cNvPicPr>
          <p:nvPr userDrawn="1"/>
        </p:nvPicPr>
        <p:blipFill rotWithShape="1">
          <a:blip r:embed="rId2" cstate="email">
            <a:extLst>
              <a:ext uri="{28A0092B-C50C-407E-A947-70E740481C1C}">
                <a14:useLocalDpi xmlns:a14="http://schemas.microsoft.com/office/drawing/2010/main" val="0"/>
              </a:ext>
            </a:extLst>
          </a:blip>
          <a:srcRect l="5658" r="12503"/>
          <a:stretch/>
        </p:blipFill>
        <p:spPr>
          <a:xfrm>
            <a:off x="0" y="2362200"/>
            <a:ext cx="14630400" cy="5482336"/>
          </a:xfrm>
          <a:prstGeom prst="rect">
            <a:avLst/>
          </a:prstGeom>
        </p:spPr>
      </p:pic>
      <p:sp>
        <p:nvSpPr>
          <p:cNvPr id="7" name="Text Placeholder 3"/>
          <p:cNvSpPr>
            <a:spLocks noGrp="1"/>
          </p:cNvSpPr>
          <p:nvPr>
            <p:ph type="body" sz="quarter" idx="11"/>
          </p:nvPr>
        </p:nvSpPr>
        <p:spPr>
          <a:xfrm>
            <a:off x="705985" y="1891756"/>
            <a:ext cx="13245156" cy="577081"/>
          </a:xfrm>
          <a:prstGeom prst="rect">
            <a:avLst/>
          </a:prstGeom>
        </p:spPr>
        <p:txBody>
          <a:bodyPr wrap="square" lIns="0" tIns="0" rIns="0" bIns="0">
            <a:spAutoFit/>
          </a:bodyPr>
          <a:lstStyle>
            <a:lvl1pPr marL="0" indent="0">
              <a:lnSpc>
                <a:spcPct val="80000"/>
              </a:lnSpc>
              <a:buNone/>
              <a:defRPr sz="4500" b="0" i="0" baseline="0">
                <a:solidFill>
                  <a:schemeClr val="accent5"/>
                </a:solidFill>
                <a:latin typeface="BentonSans Book"/>
                <a:cs typeface="BentonSans Book"/>
              </a:defRPr>
            </a:lvl1pPr>
            <a:lvl2pPr marL="653110" indent="0">
              <a:buNone/>
              <a:defRPr/>
            </a:lvl2pPr>
            <a:lvl3pPr marL="1306221" indent="0">
              <a:buNone/>
              <a:defRPr/>
            </a:lvl3pPr>
            <a:lvl4pPr marL="1959331" indent="0">
              <a:buNone/>
              <a:defRPr/>
            </a:lvl4pPr>
            <a:lvl5pPr marL="2612442" indent="0">
              <a:buNone/>
              <a:defRPr/>
            </a:lvl5pPr>
          </a:lstStyle>
          <a:p>
            <a:pPr lvl="0"/>
            <a:r>
              <a:rPr lang="en-US"/>
              <a:t>Click to edit Master text styles</a:t>
            </a:r>
          </a:p>
        </p:txBody>
      </p:sp>
    </p:spTree>
    <p:extLst>
      <p:ext uri="{BB962C8B-B14F-4D97-AF65-F5344CB8AC3E}">
        <p14:creationId xmlns:p14="http://schemas.microsoft.com/office/powerpoint/2010/main" val="225430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New Topic">
    <p:spTree>
      <p:nvGrpSpPr>
        <p:cNvPr id="1" name=""/>
        <p:cNvGrpSpPr/>
        <p:nvPr/>
      </p:nvGrpSpPr>
      <p:grpSpPr>
        <a:xfrm>
          <a:off x="0" y="0"/>
          <a:ext cx="0" cy="0"/>
          <a:chOff x="0" y="0"/>
          <a:chExt cx="0" cy="0"/>
        </a:xfrm>
      </p:grpSpPr>
      <p:sp>
        <p:nvSpPr>
          <p:cNvPr id="3" name="Rectangle 2"/>
          <p:cNvSpPr/>
          <p:nvPr/>
        </p:nvSpPr>
        <p:spPr>
          <a:xfrm>
            <a:off x="0" y="0"/>
            <a:ext cx="14630400"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06221" fontAlgn="auto">
              <a:spcBef>
                <a:spcPts val="0"/>
              </a:spcBef>
              <a:spcAft>
                <a:spcPts val="0"/>
              </a:spcAft>
              <a:defRPr/>
            </a:pPr>
            <a:endParaRPr lang="en-US" dirty="0">
              <a:latin typeface="BentonSans Book"/>
            </a:endParaRPr>
          </a:p>
        </p:txBody>
      </p:sp>
      <p:pic>
        <p:nvPicPr>
          <p:cNvPr id="7" name="Picture 6" descr="SectionDivider-02.png"/>
          <p:cNvPicPr>
            <a:picLocks noChangeAspect="1"/>
          </p:cNvPicPr>
          <p:nvPr userDrawn="1"/>
        </p:nvPicPr>
        <p:blipFill rotWithShape="1">
          <a:blip r:embed="rId2" cstate="email">
            <a:extLst>
              <a:ext uri="{28A0092B-C50C-407E-A947-70E740481C1C}">
                <a14:useLocalDpi xmlns:a14="http://schemas.microsoft.com/office/drawing/2010/main" val="0"/>
              </a:ext>
            </a:extLst>
          </a:blip>
          <a:srcRect l="5541"/>
          <a:stretch/>
        </p:blipFill>
        <p:spPr>
          <a:xfrm>
            <a:off x="0" y="2946400"/>
            <a:ext cx="14630400" cy="4749800"/>
          </a:xfrm>
          <a:prstGeom prst="rect">
            <a:avLst/>
          </a:prstGeom>
        </p:spPr>
      </p:pic>
      <p:sp>
        <p:nvSpPr>
          <p:cNvPr id="5" name="Text Placeholder 3"/>
          <p:cNvSpPr>
            <a:spLocks noGrp="1"/>
          </p:cNvSpPr>
          <p:nvPr>
            <p:ph type="body" sz="quarter" idx="11"/>
          </p:nvPr>
        </p:nvSpPr>
        <p:spPr>
          <a:xfrm>
            <a:off x="705985" y="1891756"/>
            <a:ext cx="13245156" cy="577081"/>
          </a:xfrm>
          <a:prstGeom prst="rect">
            <a:avLst/>
          </a:prstGeom>
        </p:spPr>
        <p:txBody>
          <a:bodyPr wrap="square" lIns="0" tIns="0" rIns="0" bIns="0">
            <a:spAutoFit/>
          </a:bodyPr>
          <a:lstStyle>
            <a:lvl1pPr marL="0" indent="0">
              <a:lnSpc>
                <a:spcPct val="80000"/>
              </a:lnSpc>
              <a:buNone/>
              <a:defRPr sz="4500" b="0" i="0" baseline="0">
                <a:solidFill>
                  <a:schemeClr val="accent5"/>
                </a:solidFill>
                <a:latin typeface="BentonSans Book"/>
                <a:cs typeface="BentonSans Book"/>
              </a:defRPr>
            </a:lvl1pPr>
            <a:lvl2pPr marL="653110" indent="0">
              <a:buNone/>
              <a:defRPr/>
            </a:lvl2pPr>
            <a:lvl3pPr marL="1306221" indent="0">
              <a:buNone/>
              <a:defRPr/>
            </a:lvl3pPr>
            <a:lvl4pPr marL="1959331" indent="0">
              <a:buNone/>
              <a:defRPr/>
            </a:lvl4pPr>
            <a:lvl5pPr marL="2612442" indent="0">
              <a:buNone/>
              <a:defRPr/>
            </a:lvl5pPr>
          </a:lstStyle>
          <a:p>
            <a:pPr lvl="0"/>
            <a:r>
              <a:rPr lang="en-US"/>
              <a:t>Click to edit Master text styles</a:t>
            </a:r>
          </a:p>
        </p:txBody>
      </p:sp>
    </p:spTree>
    <p:extLst>
      <p:ext uri="{BB962C8B-B14F-4D97-AF65-F5344CB8AC3E}">
        <p14:creationId xmlns:p14="http://schemas.microsoft.com/office/powerpoint/2010/main" val="47655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5"/>
          <p:cNvSpPr>
            <a:spLocks noGrp="1"/>
          </p:cNvSpPr>
          <p:nvPr>
            <p:ph type="body" sz="quarter" idx="12"/>
          </p:nvPr>
        </p:nvSpPr>
        <p:spPr>
          <a:xfrm>
            <a:off x="710057" y="598699"/>
            <a:ext cx="13269093"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Sans Book"/>
                <a:cs typeface="BentonSans Book"/>
              </a:defRPr>
            </a:lvl1pPr>
          </a:lstStyle>
          <a:p>
            <a:pPr lvl="0"/>
            <a:r>
              <a:rPr lang="en-US"/>
              <a:t>Click to edit Master text styles</a:t>
            </a:r>
          </a:p>
        </p:txBody>
      </p:sp>
    </p:spTree>
    <p:extLst>
      <p:ext uri="{BB962C8B-B14F-4D97-AF65-F5344CB8AC3E}">
        <p14:creationId xmlns:p14="http://schemas.microsoft.com/office/powerpoint/2010/main" val="412279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level content">
    <p:spTree>
      <p:nvGrpSpPr>
        <p:cNvPr id="1" name=""/>
        <p:cNvGrpSpPr/>
        <p:nvPr/>
      </p:nvGrpSpPr>
      <p:grpSpPr>
        <a:xfrm>
          <a:off x="0" y="0"/>
          <a:ext cx="0" cy="0"/>
          <a:chOff x="0" y="0"/>
          <a:chExt cx="0" cy="0"/>
        </a:xfrm>
      </p:grpSpPr>
      <p:sp>
        <p:nvSpPr>
          <p:cNvPr id="18" name="Text Placeholder 5"/>
          <p:cNvSpPr>
            <a:spLocks noGrp="1"/>
          </p:cNvSpPr>
          <p:nvPr>
            <p:ph type="body" sz="quarter" idx="12"/>
          </p:nvPr>
        </p:nvSpPr>
        <p:spPr>
          <a:xfrm>
            <a:off x="710057" y="598699"/>
            <a:ext cx="13269093"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Sans Book"/>
                <a:cs typeface="BentonSans Book"/>
              </a:defRPr>
            </a:lvl1pPr>
          </a:lstStyle>
          <a:p>
            <a:pPr lvl="0"/>
            <a:r>
              <a:rPr lang="en-US"/>
              <a:t>Click to edit Master text styles</a:t>
            </a:r>
          </a:p>
        </p:txBody>
      </p:sp>
      <p:sp>
        <p:nvSpPr>
          <p:cNvPr id="4" name="Content Placeholder 2"/>
          <p:cNvSpPr>
            <a:spLocks noGrp="1"/>
          </p:cNvSpPr>
          <p:nvPr>
            <p:ph idx="14"/>
          </p:nvPr>
        </p:nvSpPr>
        <p:spPr>
          <a:xfrm>
            <a:off x="704476" y="1893515"/>
            <a:ext cx="13274793" cy="443198"/>
          </a:xfrm>
          <a:prstGeom prst="rect">
            <a:avLst/>
          </a:prstGeom>
        </p:spPr>
        <p:txBody>
          <a:bodyPr wrap="square" lIns="0" tIns="0" rIns="0" bIns="0">
            <a:spAutoFit/>
          </a:bodyPr>
          <a:lstStyle>
            <a:lvl1pPr marL="6350" indent="0">
              <a:spcBef>
                <a:spcPts val="0"/>
              </a:spcBef>
              <a:spcAft>
                <a:spcPts val="600"/>
              </a:spcAft>
              <a:buSzPct val="100000"/>
              <a:buFont typeface="+mj-lt"/>
              <a:buNone/>
              <a:tabLst/>
              <a:defRPr sz="2800" b="0" i="0" baseline="0">
                <a:solidFill>
                  <a:srgbClr val="4C4C4C"/>
                </a:solidFill>
                <a:latin typeface="Merriweather Light"/>
                <a:cs typeface="Merriweather Light"/>
              </a:defRPr>
            </a:lvl1pPr>
            <a:lvl2pPr marL="288925" indent="0">
              <a:spcBef>
                <a:spcPts val="0"/>
              </a:spcBef>
              <a:spcAft>
                <a:spcPts val="600"/>
              </a:spcAft>
              <a:buSzPct val="100000"/>
              <a:buFont typeface="+mj-lt"/>
              <a:buNone/>
              <a:defRPr sz="2400" baseline="0">
                <a:solidFill>
                  <a:schemeClr val="accent5"/>
                </a:solidFill>
              </a:defRPr>
            </a:lvl2pPr>
            <a:lvl3pPr marL="512763" indent="0">
              <a:spcBef>
                <a:spcPts val="0"/>
              </a:spcBef>
              <a:spcAft>
                <a:spcPts val="600"/>
              </a:spcAft>
              <a:buSzPct val="100000"/>
              <a:buFont typeface="+mj-lt"/>
              <a:buNone/>
              <a:defRPr sz="2100" baseline="0">
                <a:solidFill>
                  <a:schemeClr val="accent5"/>
                </a:solidFill>
              </a:defRPr>
            </a:lvl3pPr>
            <a:lvl4pPr marL="741363" indent="0">
              <a:spcBef>
                <a:spcPts val="0"/>
              </a:spcBef>
              <a:spcAft>
                <a:spcPts val="600"/>
              </a:spcAft>
              <a:buSzPct val="100000"/>
              <a:buFont typeface="+mj-lt"/>
              <a:buNone/>
              <a:defRPr sz="1800" baseline="0">
                <a:solidFill>
                  <a:schemeClr val="accent5"/>
                </a:solidFill>
              </a:defRPr>
            </a:lvl4pPr>
            <a:lvl5pPr marL="2406650" indent="-342901">
              <a:buSzPct val="100000"/>
              <a:buFont typeface="+mj-lt"/>
              <a:buAutoNum type="arabicPeriod"/>
              <a:defRPr sz="1600">
                <a:solidFill>
                  <a:schemeClr val="accent5"/>
                </a:solidFill>
              </a:defRPr>
            </a:lvl5pPr>
          </a:lstStyle>
          <a:p>
            <a:pPr lvl="0"/>
            <a:r>
              <a:rPr lang="en-US"/>
              <a:t>Click to edit Master text styles</a:t>
            </a:r>
          </a:p>
        </p:txBody>
      </p:sp>
    </p:spTree>
    <p:extLst>
      <p:ext uri="{BB962C8B-B14F-4D97-AF65-F5344CB8AC3E}">
        <p14:creationId xmlns:p14="http://schemas.microsoft.com/office/powerpoint/2010/main" val="363517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276599" y="2438401"/>
            <a:ext cx="9133131" cy="761747"/>
          </a:xfrm>
        </p:spPr>
        <p:txBody>
          <a:bodyPr/>
          <a:lstStyle>
            <a:lvl1pPr>
              <a:defRPr sz="5400" baseline="0">
                <a:solidFill>
                  <a:schemeClr val="accent5"/>
                </a:solidFill>
              </a:defRPr>
            </a:lvl1pPr>
          </a:lstStyle>
          <a:p>
            <a:r>
              <a:rPr lang="en-US"/>
              <a:t>Click to edit Master title style</a:t>
            </a:r>
            <a:endParaRPr lang="en-US" dirty="0"/>
          </a:p>
        </p:txBody>
      </p:sp>
      <p:sp>
        <p:nvSpPr>
          <p:cNvPr id="13" name="Text Placeholder 12"/>
          <p:cNvSpPr>
            <a:spLocks noGrp="1"/>
          </p:cNvSpPr>
          <p:nvPr>
            <p:ph type="body" sz="quarter" idx="11"/>
          </p:nvPr>
        </p:nvSpPr>
        <p:spPr>
          <a:xfrm>
            <a:off x="3561080" y="3733800"/>
            <a:ext cx="8077200" cy="369332"/>
          </a:xfrm>
          <a:prstGeom prst="rect">
            <a:avLst/>
          </a:prstGeom>
        </p:spPr>
        <p:txBody>
          <a:bodyPr lIns="0" tIns="0" rIns="0" bIns="0">
            <a:spAutoFit/>
          </a:bodyPr>
          <a:lstStyle>
            <a:lvl1pPr marL="0" indent="0">
              <a:buNone/>
              <a:defRPr sz="2400" baseline="0">
                <a:solidFill>
                  <a:schemeClr val="accent5"/>
                </a:solidFill>
                <a:latin typeface="Merriweather Light"/>
                <a:cs typeface="Merriweather Light"/>
              </a:defRPr>
            </a:lvl1pPr>
            <a:lvl2pPr marL="653110" indent="0">
              <a:buNone/>
              <a:defRPr sz="1000"/>
            </a:lvl2pPr>
            <a:lvl3pPr marL="1306221" indent="0">
              <a:buNone/>
              <a:defRPr sz="1000"/>
            </a:lvl3pPr>
            <a:lvl4pPr marL="1959331" indent="0">
              <a:buNone/>
              <a:defRPr sz="1000"/>
            </a:lvl4pPr>
            <a:lvl5pPr marL="2612442" indent="0">
              <a:buNone/>
              <a:defRPr sz="1000"/>
            </a:lvl5pPr>
          </a:lstStyle>
          <a:p>
            <a:pPr lvl="0"/>
            <a:r>
              <a:rPr lang="en-US"/>
              <a:t>Click to edit Master text styles</a:t>
            </a:r>
          </a:p>
        </p:txBody>
      </p:sp>
    </p:spTree>
    <p:extLst>
      <p:ext uri="{BB962C8B-B14F-4D97-AF65-F5344CB8AC3E}">
        <p14:creationId xmlns:p14="http://schemas.microsoft.com/office/powerpoint/2010/main" val="1972645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4" name="Content Placeholder 2"/>
          <p:cNvSpPr>
            <a:spLocks noGrp="1"/>
          </p:cNvSpPr>
          <p:nvPr>
            <p:ph idx="14"/>
          </p:nvPr>
        </p:nvSpPr>
        <p:spPr>
          <a:xfrm>
            <a:off x="704357" y="1893515"/>
            <a:ext cx="13274793" cy="1631216"/>
          </a:xfrm>
          <a:prstGeom prst="rect">
            <a:avLst/>
          </a:prstGeom>
        </p:spPr>
        <p:txBody>
          <a:bodyPr wrap="square" lIns="0" tIns="0" rIns="0" bIns="0">
            <a:spAutoFit/>
          </a:bodyPr>
          <a:lstStyle>
            <a:lvl1pPr marL="520701" indent="-514350">
              <a:spcBef>
                <a:spcPts val="0"/>
              </a:spcBef>
              <a:spcAft>
                <a:spcPts val="600"/>
              </a:spcAft>
              <a:buSzPct val="100000"/>
              <a:buFont typeface="+mj-lt"/>
              <a:buAutoNum type="arabicPeriod"/>
              <a:tabLst/>
              <a:defRPr sz="2800" baseline="0">
                <a:solidFill>
                  <a:schemeClr val="accent5"/>
                </a:solidFill>
                <a:latin typeface="Merriweather Light"/>
                <a:cs typeface="Merriweather Light"/>
              </a:defRPr>
            </a:lvl1pPr>
            <a:lvl2pPr marL="746125" indent="-457200">
              <a:spcBef>
                <a:spcPts val="0"/>
              </a:spcBef>
              <a:spcAft>
                <a:spcPts val="600"/>
              </a:spcAft>
              <a:buSzPct val="100000"/>
              <a:buFont typeface="+mj-lt"/>
              <a:buAutoNum type="romanUcPeriod"/>
              <a:defRPr sz="2400" baseline="0">
                <a:solidFill>
                  <a:schemeClr val="accent5"/>
                </a:solidFill>
                <a:latin typeface="Merriweather Light"/>
                <a:cs typeface="Merriweather Light"/>
              </a:defRPr>
            </a:lvl2pPr>
            <a:lvl3pPr marL="969963" indent="-457200">
              <a:spcBef>
                <a:spcPts val="0"/>
              </a:spcBef>
              <a:spcAft>
                <a:spcPts val="600"/>
              </a:spcAft>
              <a:buSzPct val="100000"/>
              <a:buFont typeface="+mj-lt"/>
              <a:buAutoNum type="arabicPeriod"/>
              <a:defRPr sz="2100" baseline="0">
                <a:solidFill>
                  <a:schemeClr val="accent5"/>
                </a:solidFill>
                <a:latin typeface="Merriweather Light"/>
                <a:cs typeface="Merriweather Light"/>
              </a:defRPr>
            </a:lvl3pPr>
            <a:lvl4pPr marL="1084262" indent="-342901">
              <a:spcBef>
                <a:spcPts val="0"/>
              </a:spcBef>
              <a:spcAft>
                <a:spcPts val="600"/>
              </a:spcAft>
              <a:buSzPct val="100000"/>
              <a:buFont typeface="+mj-lt"/>
              <a:buAutoNum type="arabicPeriod"/>
              <a:defRPr sz="1800" baseline="0">
                <a:solidFill>
                  <a:schemeClr val="accent5"/>
                </a:solidFill>
              </a:defRPr>
            </a:lvl4pPr>
            <a:lvl5pPr marL="2063749" indent="0">
              <a:buSzPct val="100000"/>
              <a:buFont typeface="+mj-lt"/>
              <a:buNone/>
              <a:defRPr sz="1600">
                <a:solidFill>
                  <a:srgbClr val="4C4C4C"/>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5"/>
          <p:cNvSpPr>
            <a:spLocks noGrp="1"/>
          </p:cNvSpPr>
          <p:nvPr>
            <p:ph type="body" sz="quarter" idx="12"/>
          </p:nvPr>
        </p:nvSpPr>
        <p:spPr>
          <a:xfrm>
            <a:off x="710057" y="598699"/>
            <a:ext cx="13269093" cy="577081"/>
          </a:xfrm>
          <a:prstGeom prst="rect">
            <a:avLst/>
          </a:prstGeom>
        </p:spPr>
        <p:txBody>
          <a:bodyPr wrap="square" lIns="0" tIns="0" rIns="0" bIns="0">
            <a:spAutoFit/>
          </a:bodyPr>
          <a:lstStyle>
            <a:lvl1pPr marL="0" indent="0">
              <a:lnSpc>
                <a:spcPct val="80000"/>
              </a:lnSpc>
              <a:buFontTx/>
              <a:buNone/>
              <a:defRPr sz="4500" b="0" i="0">
                <a:solidFill>
                  <a:srgbClr val="4C4C4C"/>
                </a:solidFill>
                <a:latin typeface="BentonSans Book"/>
                <a:cs typeface="BentonSans Book"/>
              </a:defRPr>
            </a:lvl1pPr>
          </a:lstStyle>
          <a:p>
            <a:pPr lvl="0"/>
            <a:r>
              <a:rPr lang="en-US"/>
              <a:t>Click to edit Master text styles</a:t>
            </a:r>
          </a:p>
        </p:txBody>
      </p:sp>
    </p:spTree>
    <p:extLst>
      <p:ext uri="{BB962C8B-B14F-4D97-AF65-F5344CB8AC3E}">
        <p14:creationId xmlns:p14="http://schemas.microsoft.com/office/powerpoint/2010/main" val="373776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5" name="Picture 4" descr="Bottom_Viz_August-02.png"/>
          <p:cNvPicPr>
            <a:picLocks noChangeAspect="1"/>
          </p:cNvPicPr>
          <p:nvPr/>
        </p:nvPicPr>
        <p:blipFill rotWithShape="1">
          <a:blip r:embed="rId19" cstate="email">
            <a:extLst>
              <a:ext uri="{28A0092B-C50C-407E-A947-70E740481C1C}">
                <a14:useLocalDpi xmlns:a14="http://schemas.microsoft.com/office/drawing/2010/main" val="0"/>
              </a:ext>
            </a:extLst>
          </a:blip>
          <a:srcRect b="18483"/>
          <a:stretch/>
        </p:blipFill>
        <p:spPr>
          <a:xfrm flipH="1">
            <a:off x="0" y="6932613"/>
            <a:ext cx="14630400" cy="1296987"/>
          </a:xfrm>
          <a:prstGeom prst="rect">
            <a:avLst/>
          </a:prstGeom>
        </p:spPr>
      </p:pic>
      <p:pic>
        <p:nvPicPr>
          <p:cNvPr id="1027" name="Picture 7" descr="tableau_white.eps"/>
          <p:cNvPicPr>
            <a:picLocks noChangeAspect="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12669838" y="7724775"/>
            <a:ext cx="1727200"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Title Placeholder 1"/>
          <p:cNvSpPr>
            <a:spLocks noGrp="1"/>
          </p:cNvSpPr>
          <p:nvPr>
            <p:ph type="title"/>
          </p:nvPr>
        </p:nvSpPr>
        <p:spPr bwMode="auto">
          <a:xfrm>
            <a:off x="712788" y="601314"/>
            <a:ext cx="13244512" cy="577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dirty="0"/>
              <a:t>Master Title Style</a:t>
            </a:r>
          </a:p>
        </p:txBody>
      </p:sp>
    </p:spTree>
  </p:cSld>
  <p:clrMap bg1="lt1" tx1="dk1" bg2="lt2" tx2="dk2" accent1="accent1" accent2="accent2" accent3="accent3" accent4="accent4" accent5="accent5" accent6="accent6" hlink="hlink" folHlink="folHlink"/>
  <p:sldLayoutIdLst>
    <p:sldLayoutId id="2147484147" r:id="rId1"/>
    <p:sldLayoutId id="2147484135" r:id="rId2"/>
    <p:sldLayoutId id="2147484148" r:id="rId3"/>
    <p:sldLayoutId id="2147484150" r:id="rId4"/>
    <p:sldLayoutId id="2147484152"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 id="2147484145" r:id="rId15"/>
    <p:sldLayoutId id="2147484146" r:id="rId16"/>
    <p:sldLayoutId id="2147484149" r:id="rId17"/>
  </p:sldLayoutIdLst>
  <p:txStyles>
    <p:titleStyle>
      <a:lvl1pPr algn="l" defTabSz="1304925" rtl="0" eaLnBrk="1" fontAlgn="base" hangingPunct="1">
        <a:lnSpc>
          <a:spcPct val="80000"/>
        </a:lnSpc>
        <a:spcBef>
          <a:spcPct val="0"/>
        </a:spcBef>
        <a:spcAft>
          <a:spcPct val="0"/>
        </a:spcAft>
        <a:defRPr sz="4500" kern="1200">
          <a:solidFill>
            <a:srgbClr val="4C4C4C"/>
          </a:solidFill>
          <a:latin typeface="BentonSans Book"/>
          <a:ea typeface="ＭＳ Ｐゴシック" charset="0"/>
          <a:cs typeface="BentonSans Book"/>
        </a:defRPr>
      </a:lvl1pPr>
      <a:lvl2pPr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2pPr>
      <a:lvl3pPr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3pPr>
      <a:lvl4pPr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4pPr>
      <a:lvl5pPr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5pPr>
      <a:lvl6pPr marL="457200"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6pPr>
      <a:lvl7pPr marL="914400"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7pPr>
      <a:lvl8pPr marL="1371600"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8pPr>
      <a:lvl9pPr marL="1828800"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9pPr>
    </p:titleStyle>
    <p:body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1" rtl="0" eaLnBrk="1" latinLnBrk="0" hangingPunct="1">
        <a:defRPr sz="2600" kern="1200">
          <a:solidFill>
            <a:schemeClr val="tx1"/>
          </a:solidFill>
          <a:latin typeface="+mn-lt"/>
          <a:ea typeface="+mn-ea"/>
          <a:cs typeface="+mn-cs"/>
        </a:defRPr>
      </a:lvl1pPr>
      <a:lvl2pPr marL="653110" algn="l" defTabSz="1306221" rtl="0" eaLnBrk="1" latinLnBrk="0" hangingPunct="1">
        <a:defRPr sz="2600" kern="1200">
          <a:solidFill>
            <a:schemeClr val="tx1"/>
          </a:solidFill>
          <a:latin typeface="+mn-lt"/>
          <a:ea typeface="+mn-ea"/>
          <a:cs typeface="+mn-cs"/>
        </a:defRPr>
      </a:lvl2pPr>
      <a:lvl3pPr marL="1306221" algn="l" defTabSz="1306221" rtl="0" eaLnBrk="1" latinLnBrk="0" hangingPunct="1">
        <a:defRPr sz="2600" kern="1200">
          <a:solidFill>
            <a:schemeClr val="tx1"/>
          </a:solidFill>
          <a:latin typeface="+mn-lt"/>
          <a:ea typeface="+mn-ea"/>
          <a:cs typeface="+mn-cs"/>
        </a:defRPr>
      </a:lvl3pPr>
      <a:lvl4pPr marL="1959331" algn="l" defTabSz="1306221" rtl="0" eaLnBrk="1" latinLnBrk="0" hangingPunct="1">
        <a:defRPr sz="2600" kern="1200">
          <a:solidFill>
            <a:schemeClr val="tx1"/>
          </a:solidFill>
          <a:latin typeface="+mn-lt"/>
          <a:ea typeface="+mn-ea"/>
          <a:cs typeface="+mn-cs"/>
        </a:defRPr>
      </a:lvl4pPr>
      <a:lvl5pPr marL="2612442" algn="l" defTabSz="1306221" rtl="0" eaLnBrk="1" latinLnBrk="0" hangingPunct="1">
        <a:defRPr sz="2600" kern="1200">
          <a:solidFill>
            <a:schemeClr val="tx1"/>
          </a:solidFill>
          <a:latin typeface="+mn-lt"/>
          <a:ea typeface="+mn-ea"/>
          <a:cs typeface="+mn-cs"/>
        </a:defRPr>
      </a:lvl5pPr>
      <a:lvl6pPr marL="3265550" algn="l" defTabSz="1306221" rtl="0" eaLnBrk="1" latinLnBrk="0" hangingPunct="1">
        <a:defRPr sz="2600" kern="1200">
          <a:solidFill>
            <a:schemeClr val="tx1"/>
          </a:solidFill>
          <a:latin typeface="+mn-lt"/>
          <a:ea typeface="+mn-ea"/>
          <a:cs typeface="+mn-cs"/>
        </a:defRPr>
      </a:lvl6pPr>
      <a:lvl7pPr marL="3918661" algn="l" defTabSz="1306221" rtl="0" eaLnBrk="1" latinLnBrk="0" hangingPunct="1">
        <a:defRPr sz="2600" kern="1200">
          <a:solidFill>
            <a:schemeClr val="tx1"/>
          </a:solidFill>
          <a:latin typeface="+mn-lt"/>
          <a:ea typeface="+mn-ea"/>
          <a:cs typeface="+mn-cs"/>
        </a:defRPr>
      </a:lvl7pPr>
      <a:lvl8pPr marL="4571771" algn="l" defTabSz="1306221" rtl="0" eaLnBrk="1" latinLnBrk="0" hangingPunct="1">
        <a:defRPr sz="2600" kern="1200">
          <a:solidFill>
            <a:schemeClr val="tx1"/>
          </a:solidFill>
          <a:latin typeface="+mn-lt"/>
          <a:ea typeface="+mn-ea"/>
          <a:cs typeface="+mn-cs"/>
        </a:defRPr>
      </a:lvl8pPr>
      <a:lvl9pPr marL="5224882" algn="l" defTabSz="1306221"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hyperlink" Target="https://public.tableau.com/profile/poojagandhi#!/vizhome/IronViz-PhiladelphiaCrimeScene/PhiladelphiaCrimeScen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33.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notesSlide" Target="../notesSlides/notesSlide41.xml"/><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tiff"/></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8.xml"/><Relationship Id="rId1" Type="http://schemas.openxmlformats.org/officeDocument/2006/relationships/slideLayout" Target="../slideLayouts/slideLayout15.xml"/><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15.xml"/><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15.xml"/><Relationship Id="rId5" Type="http://schemas.openxmlformats.org/officeDocument/2006/relationships/image" Target="../media/image64.png"/><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15.xml"/><Relationship Id="rId5" Type="http://schemas.openxmlformats.org/officeDocument/2006/relationships/image" Target="../media/image68.png"/><Relationship Id="rId4" Type="http://schemas.openxmlformats.org/officeDocument/2006/relationships/image" Target="../media/image67.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15.xml"/><Relationship Id="rId4" Type="http://schemas.openxmlformats.org/officeDocument/2006/relationships/image" Target="../media/image69.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5.xml"/><Relationship Id="rId4" Type="http://schemas.openxmlformats.org/officeDocument/2006/relationships/image" Target="../media/image70.gif"/></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8" Type="http://schemas.openxmlformats.org/officeDocument/2006/relationships/hyperlink" Target="https://tc19.tableau.com/?_ga=2.255604747.2019451946.1580143166-888013011.1559653571" TargetMode="External"/><Relationship Id="rId3" Type="http://schemas.openxmlformats.org/officeDocument/2006/relationships/image" Target="../media/image7.png"/><Relationship Id="rId7" Type="http://schemas.openxmlformats.org/officeDocument/2006/relationships/hyperlink" Target="https://tc19.tableau.com/learn/sessions/recordings?_ga=2.227733662.2019451946.1580143166-888013011.1559653571" TargetMode="External"/><Relationship Id="rId2" Type="http://schemas.openxmlformats.org/officeDocument/2006/relationships/notesSlide" Target="../notesSlides/notesSlide63.xml"/><Relationship Id="rId1" Type="http://schemas.openxmlformats.org/officeDocument/2006/relationships/slideLayout" Target="../slideLayouts/slideLayout13.xml"/><Relationship Id="rId6" Type="http://schemas.openxmlformats.org/officeDocument/2006/relationships/hyperlink" Target="https://public.tableau.com/en-us/gallery/?tab=viz-of-the-day&amp;type=viz-of-the-day" TargetMode="External"/><Relationship Id="rId5" Type="http://schemas.openxmlformats.org/officeDocument/2006/relationships/hyperlink" Target="https://www.tableau.com/learn/learning-paths" TargetMode="External"/><Relationship Id="rId4" Type="http://schemas.openxmlformats.org/officeDocument/2006/relationships/hyperlink" Target="https://www.tableau.com/learn/classroom/visual-analytics"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15.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05985" y="1891756"/>
            <a:ext cx="13245156" cy="600742"/>
          </a:xfrm>
          <a:prstGeom prst="rect">
            <a:avLst/>
          </a:prstGeom>
        </p:spPr>
        <p:txBody>
          <a:bodyPr/>
          <a:lstStyle/>
          <a:p>
            <a:pPr defTabSz="1306221" fontAlgn="auto">
              <a:spcAft>
                <a:spcPts val="0"/>
              </a:spcAft>
              <a:defRPr/>
            </a:pPr>
            <a:r>
              <a:rPr lang="en-US" sz="4800" dirty="0">
                <a:solidFill>
                  <a:srgbClr val="002060"/>
                </a:solidFill>
                <a:latin typeface="+mj-lt"/>
              </a:rPr>
              <a:t>Visualization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2"/>
          </p:nvPr>
        </p:nvSpPr>
        <p:spPr>
          <a:prstGeom prst="rect">
            <a:avLst/>
          </a:prstGeom>
        </p:spPr>
        <p:txBody>
          <a:bodyPr/>
          <a:lstStyle/>
          <a:p>
            <a:r>
              <a:rPr lang="en-US" dirty="0">
                <a:solidFill>
                  <a:srgbClr val="002060"/>
                </a:solidFill>
              </a:rPr>
              <a:t>Comparison</a:t>
            </a:r>
          </a:p>
        </p:txBody>
      </p:sp>
      <p:pic>
        <p:nvPicPr>
          <p:cNvPr id="4" name="Picture 3">
            <a:extLst>
              <a:ext uri="{FF2B5EF4-FFF2-40B4-BE49-F238E27FC236}">
                <a16:creationId xmlns:a16="http://schemas.microsoft.com/office/drawing/2014/main" id="{A1A20DD1-ACA6-F241-A265-859A50A727C0}"/>
              </a:ext>
            </a:extLst>
          </p:cNvPr>
          <p:cNvPicPr>
            <a:picLocks noChangeAspect="1"/>
          </p:cNvPicPr>
          <p:nvPr/>
        </p:nvPicPr>
        <p:blipFill>
          <a:blip r:embed="rId3"/>
          <a:stretch>
            <a:fillRect/>
          </a:stretch>
        </p:blipFill>
        <p:spPr>
          <a:xfrm>
            <a:off x="560200" y="1793038"/>
            <a:ext cx="13510000" cy="4985449"/>
          </a:xfrm>
          <a:prstGeom prst="rect">
            <a:avLst/>
          </a:prstGeom>
        </p:spPr>
      </p:pic>
    </p:spTree>
    <p:extLst>
      <p:ext uri="{BB962C8B-B14F-4D97-AF65-F5344CB8AC3E}">
        <p14:creationId xmlns:p14="http://schemas.microsoft.com/office/powerpoint/2010/main" val="1778818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2"/>
          </p:nvPr>
        </p:nvSpPr>
        <p:spPr>
          <a:prstGeom prst="rect">
            <a:avLst/>
          </a:prstGeom>
        </p:spPr>
        <p:txBody>
          <a:bodyPr/>
          <a:lstStyle/>
          <a:p>
            <a:pPr defTabSz="1306221" fontAlgn="auto">
              <a:lnSpc>
                <a:spcPct val="80000"/>
              </a:lnSpc>
              <a:spcAft>
                <a:spcPts val="0"/>
              </a:spcAft>
              <a:buFont typeface="Arial" panose="020B0604020202020204" pitchFamily="34" charset="0"/>
              <a:buNone/>
              <a:defRPr/>
            </a:pPr>
            <a:r>
              <a:rPr lang="en-US" dirty="0">
                <a:solidFill>
                  <a:srgbClr val="002060"/>
                </a:solidFill>
                <a:ea typeface="+mn-ea"/>
              </a:rPr>
              <a:t>Composition</a:t>
            </a:r>
          </a:p>
        </p:txBody>
      </p:sp>
      <p:pic>
        <p:nvPicPr>
          <p:cNvPr id="4" name="Picture 3">
            <a:extLst>
              <a:ext uri="{FF2B5EF4-FFF2-40B4-BE49-F238E27FC236}">
                <a16:creationId xmlns:a16="http://schemas.microsoft.com/office/drawing/2014/main" id="{FC561E32-FF17-A24B-9224-270A2A6E1458}"/>
              </a:ext>
            </a:extLst>
          </p:cNvPr>
          <p:cNvPicPr>
            <a:picLocks noChangeAspect="1"/>
          </p:cNvPicPr>
          <p:nvPr/>
        </p:nvPicPr>
        <p:blipFill>
          <a:blip r:embed="rId3"/>
          <a:stretch>
            <a:fillRect/>
          </a:stretch>
        </p:blipFill>
        <p:spPr>
          <a:xfrm>
            <a:off x="392840" y="1601970"/>
            <a:ext cx="13924231" cy="5025660"/>
          </a:xfrm>
          <a:prstGeom prst="rect">
            <a:avLst/>
          </a:prstGeom>
        </p:spPr>
      </p:pic>
    </p:spTree>
    <p:extLst>
      <p:ext uri="{BB962C8B-B14F-4D97-AF65-F5344CB8AC3E}">
        <p14:creationId xmlns:p14="http://schemas.microsoft.com/office/powerpoint/2010/main" val="159594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2"/>
          </p:nvPr>
        </p:nvSpPr>
        <p:spPr>
          <a:prstGeom prst="rect">
            <a:avLst/>
          </a:prstGeom>
        </p:spPr>
        <p:txBody>
          <a:bodyPr/>
          <a:lstStyle/>
          <a:p>
            <a:r>
              <a:rPr lang="en-US" dirty="0">
                <a:solidFill>
                  <a:srgbClr val="002060"/>
                </a:solidFill>
              </a:rPr>
              <a:t>Distribution</a:t>
            </a:r>
          </a:p>
        </p:txBody>
      </p:sp>
      <p:pic>
        <p:nvPicPr>
          <p:cNvPr id="2" name="Picture 1">
            <a:extLst>
              <a:ext uri="{FF2B5EF4-FFF2-40B4-BE49-F238E27FC236}">
                <a16:creationId xmlns:a16="http://schemas.microsoft.com/office/drawing/2014/main" id="{1F24BC37-136F-EB49-AA47-84139C136AB4}"/>
              </a:ext>
            </a:extLst>
          </p:cNvPr>
          <p:cNvPicPr>
            <a:picLocks noChangeAspect="1"/>
          </p:cNvPicPr>
          <p:nvPr/>
        </p:nvPicPr>
        <p:blipFill>
          <a:blip r:embed="rId3"/>
          <a:stretch>
            <a:fillRect/>
          </a:stretch>
        </p:blipFill>
        <p:spPr>
          <a:xfrm>
            <a:off x="384431" y="1314922"/>
            <a:ext cx="13920343" cy="5599755"/>
          </a:xfrm>
          <a:prstGeom prst="rect">
            <a:avLst/>
          </a:prstGeom>
        </p:spPr>
      </p:pic>
    </p:spTree>
    <p:extLst>
      <p:ext uri="{BB962C8B-B14F-4D97-AF65-F5344CB8AC3E}">
        <p14:creationId xmlns:p14="http://schemas.microsoft.com/office/powerpoint/2010/main" val="1395698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2"/>
          </p:nvPr>
        </p:nvSpPr>
        <p:spPr>
          <a:xfrm>
            <a:off x="710057" y="598699"/>
            <a:ext cx="13269093" cy="563167"/>
          </a:xfrm>
          <a:prstGeom prst="rect">
            <a:avLst/>
          </a:prstGeom>
        </p:spPr>
        <p:txBody>
          <a:bodyPr/>
          <a:lstStyle/>
          <a:p>
            <a:pPr defTabSz="1306221" fontAlgn="auto">
              <a:spcAft>
                <a:spcPts val="0"/>
              </a:spcAft>
              <a:defRPr/>
            </a:pPr>
            <a:r>
              <a:rPr lang="en-US">
                <a:solidFill>
                  <a:srgbClr val="002060"/>
                </a:solidFill>
              </a:rPr>
              <a:t>Relationship</a:t>
            </a:r>
            <a:endParaRPr lang="en-US" dirty="0">
              <a:solidFill>
                <a:srgbClr val="002060"/>
              </a:solidFill>
            </a:endParaRPr>
          </a:p>
        </p:txBody>
      </p:sp>
      <p:pic>
        <p:nvPicPr>
          <p:cNvPr id="2" name="Picture 1">
            <a:extLst>
              <a:ext uri="{FF2B5EF4-FFF2-40B4-BE49-F238E27FC236}">
                <a16:creationId xmlns:a16="http://schemas.microsoft.com/office/drawing/2014/main" id="{81E70A08-4C1C-E84D-9FD9-B39D5BEA8E4D}"/>
              </a:ext>
            </a:extLst>
          </p:cNvPr>
          <p:cNvPicPr>
            <a:picLocks noChangeAspect="1"/>
          </p:cNvPicPr>
          <p:nvPr/>
        </p:nvPicPr>
        <p:blipFill>
          <a:blip r:embed="rId3"/>
          <a:stretch>
            <a:fillRect/>
          </a:stretch>
        </p:blipFill>
        <p:spPr>
          <a:xfrm>
            <a:off x="325625" y="1241378"/>
            <a:ext cx="13979150" cy="5561598"/>
          </a:xfrm>
          <a:prstGeom prst="rect">
            <a:avLst/>
          </a:prstGeom>
        </p:spPr>
      </p:pic>
    </p:spTree>
    <p:extLst>
      <p:ext uri="{BB962C8B-B14F-4D97-AF65-F5344CB8AC3E}">
        <p14:creationId xmlns:p14="http://schemas.microsoft.com/office/powerpoint/2010/main" val="1246741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61D04F32-609B-4060-811A-A5C876C6E0C0}"/>
              </a:ext>
            </a:extLst>
          </p:cNvPr>
          <p:cNvSpPr txBox="1">
            <a:spLocks/>
          </p:cNvSpPr>
          <p:nvPr/>
        </p:nvSpPr>
        <p:spPr>
          <a:xfrm>
            <a:off x="680653" y="2552190"/>
            <a:ext cx="13269093" cy="980719"/>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dirty="0">
                <a:solidFill>
                  <a:srgbClr val="002060"/>
                </a:solidFill>
                <a:latin typeface="BentonSans Book" charset="0"/>
              </a:rPr>
              <a:t>Dashboard Flow</a:t>
            </a:r>
            <a:endParaRPr lang="en-US" dirty="0">
              <a:solidFill>
                <a:srgbClr val="002060"/>
              </a:solidFill>
            </a:endParaRPr>
          </a:p>
        </p:txBody>
      </p:sp>
    </p:spTree>
    <p:extLst>
      <p:ext uri="{BB962C8B-B14F-4D97-AF65-F5344CB8AC3E}">
        <p14:creationId xmlns:p14="http://schemas.microsoft.com/office/powerpoint/2010/main" val="1279443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8C202FF-6A59-4F0C-A3B0-2576F0D888EE}"/>
              </a:ext>
            </a:extLst>
          </p:cNvPr>
          <p:cNvSpPr>
            <a:spLocks noGrp="1"/>
          </p:cNvSpPr>
          <p:nvPr>
            <p:ph type="body" sz="quarter" idx="12"/>
          </p:nvPr>
        </p:nvSpPr>
        <p:spPr/>
        <p:txBody>
          <a:bodyPr/>
          <a:lstStyle/>
          <a:p>
            <a:r>
              <a:rPr lang="en-US">
                <a:solidFill>
                  <a:srgbClr val="002060"/>
                </a:solidFill>
              </a:rPr>
              <a:t>What is a dashboard?</a:t>
            </a:r>
            <a:endParaRPr lang="en-US" dirty="0">
              <a:solidFill>
                <a:srgbClr val="002060"/>
              </a:solidFill>
            </a:endParaRPr>
          </a:p>
        </p:txBody>
      </p:sp>
      <p:grpSp>
        <p:nvGrpSpPr>
          <p:cNvPr id="3" name="Group 2">
            <a:extLst>
              <a:ext uri="{FF2B5EF4-FFF2-40B4-BE49-F238E27FC236}">
                <a16:creationId xmlns:a16="http://schemas.microsoft.com/office/drawing/2014/main" id="{A6B4F484-51BC-944F-833F-95CF6ED43914}"/>
              </a:ext>
            </a:extLst>
          </p:cNvPr>
          <p:cNvGrpSpPr/>
          <p:nvPr/>
        </p:nvGrpSpPr>
        <p:grpSpPr>
          <a:xfrm>
            <a:off x="401507" y="1489794"/>
            <a:ext cx="7433238" cy="5539749"/>
            <a:chOff x="401507" y="1489794"/>
            <a:chExt cx="7433238" cy="5539749"/>
          </a:xfrm>
        </p:grpSpPr>
        <p:sp>
          <p:nvSpPr>
            <p:cNvPr id="7" name="Content Placeholder 16">
              <a:extLst>
                <a:ext uri="{FF2B5EF4-FFF2-40B4-BE49-F238E27FC236}">
                  <a16:creationId xmlns:a16="http://schemas.microsoft.com/office/drawing/2014/main" id="{47C6CF6E-F648-4CA3-BE06-A4683D882398}"/>
                </a:ext>
              </a:extLst>
            </p:cNvPr>
            <p:cNvSpPr txBox="1">
              <a:spLocks/>
            </p:cNvSpPr>
            <p:nvPr/>
          </p:nvSpPr>
          <p:spPr>
            <a:xfrm>
              <a:off x="401507" y="1489794"/>
              <a:ext cx="7433238" cy="3061424"/>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Font typeface="Arial" charset="0"/>
                <a:buNone/>
              </a:pPr>
              <a:r>
                <a:rPr lang="en-GB" sz="3200" dirty="0">
                  <a:solidFill>
                    <a:srgbClr val="59879B"/>
                  </a:solidFill>
                </a:rPr>
                <a:t>“A dashboard is a visual display of the most important information needed to achieve one or more objectives; consolidated and arranged on a single screen so the information can be monitored at a glance.”</a:t>
              </a:r>
              <a:endParaRPr lang="en-US" sz="3200" dirty="0">
                <a:solidFill>
                  <a:srgbClr val="59879B"/>
                </a:solidFill>
                <a:latin typeface="Gill Sans MT" charset="0"/>
                <a:cs typeface="Gill Sans MT" charset="0"/>
              </a:endParaRPr>
            </a:p>
          </p:txBody>
        </p:sp>
        <p:sp>
          <p:nvSpPr>
            <p:cNvPr id="8" name="Content Placeholder 16">
              <a:extLst>
                <a:ext uri="{FF2B5EF4-FFF2-40B4-BE49-F238E27FC236}">
                  <a16:creationId xmlns:a16="http://schemas.microsoft.com/office/drawing/2014/main" id="{A648DE65-07AB-461A-9CE0-44B1348E2A17}"/>
                </a:ext>
              </a:extLst>
            </p:cNvPr>
            <p:cNvSpPr txBox="1">
              <a:spLocks/>
            </p:cNvSpPr>
            <p:nvPr/>
          </p:nvSpPr>
          <p:spPr>
            <a:xfrm>
              <a:off x="4224313" y="4644001"/>
              <a:ext cx="3120290" cy="1269160"/>
            </a:xfrm>
            <a:prstGeom prst="rect">
              <a:avLst/>
            </a:prstGeom>
          </p:spPr>
          <p:txBody>
            <a:bodyPr/>
            <a:lstStyle>
              <a:lvl1pPr marL="342900" indent="-342900" algn="l" defTabSz="457200" rtl="0" eaLnBrk="1" fontAlgn="base" hangingPunct="1">
                <a:spcBef>
                  <a:spcPct val="20000"/>
                </a:spcBef>
                <a:spcAft>
                  <a:spcPct val="0"/>
                </a:spcAft>
                <a:buClr>
                  <a:srgbClr val="7190BA"/>
                </a:buClr>
                <a:buFont typeface="Arial" charset="0"/>
                <a:buChar char="•"/>
                <a:defRPr sz="2400" kern="1200">
                  <a:solidFill>
                    <a:srgbClr val="404040"/>
                  </a:solidFill>
                  <a:latin typeface="Arial"/>
                  <a:ea typeface="ＭＳ Ｐゴシック" charset="0"/>
                  <a:cs typeface="Arial"/>
                </a:defRPr>
              </a:lvl1pPr>
              <a:lvl2pPr marL="742950" indent="-285750" algn="l" defTabSz="457200" rtl="0" eaLnBrk="1" fontAlgn="base" hangingPunct="1">
                <a:spcBef>
                  <a:spcPct val="20000"/>
                </a:spcBef>
                <a:spcAft>
                  <a:spcPct val="0"/>
                </a:spcAft>
                <a:buClr>
                  <a:srgbClr val="7190BA"/>
                </a:buClr>
                <a:buFont typeface="Arial" charset="0"/>
                <a:buChar char="•"/>
                <a:defRPr sz="2200" kern="1200">
                  <a:solidFill>
                    <a:srgbClr val="404040"/>
                  </a:solidFill>
                  <a:latin typeface="Arial"/>
                  <a:ea typeface="Arial" charset="0"/>
                  <a:cs typeface="Arial"/>
                </a:defRPr>
              </a:lvl2pPr>
              <a:lvl3pPr marL="1143000" indent="-228600" algn="l" defTabSz="457200" rtl="0" eaLnBrk="1" fontAlgn="base" hangingPunct="1">
                <a:spcBef>
                  <a:spcPct val="20000"/>
                </a:spcBef>
                <a:spcAft>
                  <a:spcPct val="0"/>
                </a:spcAft>
                <a:buClr>
                  <a:srgbClr val="7190BA"/>
                </a:buClr>
                <a:buFont typeface="Arial" charset="0"/>
                <a:buChar char="•"/>
                <a:defRPr sz="2000" kern="1200">
                  <a:solidFill>
                    <a:srgbClr val="404040"/>
                  </a:solidFill>
                  <a:latin typeface="Arial"/>
                  <a:ea typeface="Arial" charset="0"/>
                  <a:cs typeface="Arial"/>
                </a:defRPr>
              </a:lvl3pPr>
              <a:lvl4pPr marL="1600200" indent="-228600" algn="l" defTabSz="457200" rtl="0" eaLnBrk="1" fontAlgn="base" hangingPunct="1">
                <a:spcBef>
                  <a:spcPct val="20000"/>
                </a:spcBef>
                <a:spcAft>
                  <a:spcPct val="0"/>
                </a:spcAft>
                <a:buClr>
                  <a:srgbClr val="7190BA"/>
                </a:buClr>
                <a:buFont typeface="Arial" charset="0"/>
                <a:buChar char="•"/>
                <a:defRPr kern="1200">
                  <a:solidFill>
                    <a:srgbClr val="404040"/>
                  </a:solidFill>
                  <a:latin typeface="Arial"/>
                  <a:ea typeface="Arial" charset="0"/>
                  <a:cs typeface="Arial"/>
                </a:defRPr>
              </a:lvl4pPr>
              <a:lvl5pPr marL="2057400" indent="-228600" algn="l" defTabSz="457200" rtl="0" eaLnBrk="1" fontAlgn="base" hangingPunct="1">
                <a:spcBef>
                  <a:spcPct val="20000"/>
                </a:spcBef>
                <a:spcAft>
                  <a:spcPct val="0"/>
                </a:spcAft>
                <a:buClr>
                  <a:srgbClr val="7190BA"/>
                </a:buClr>
                <a:buFont typeface="Arial" charset="0"/>
                <a:buChar char="•"/>
                <a:defRPr sz="1600" kern="1200">
                  <a:solidFill>
                    <a:srgbClr val="404040"/>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3600" i="1" dirty="0">
                  <a:solidFill>
                    <a:srgbClr val="002060"/>
                  </a:solidFill>
                </a:rPr>
                <a:t>Stephen Few (2004)</a:t>
              </a:r>
              <a:endParaRPr lang="en-US" sz="3600" i="1" dirty="0">
                <a:solidFill>
                  <a:srgbClr val="002060"/>
                </a:solidFill>
                <a:latin typeface="Gill Sans MT" charset="0"/>
                <a:cs typeface="Gill Sans MT" charset="0"/>
              </a:endParaRPr>
            </a:p>
          </p:txBody>
        </p:sp>
        <p:pic>
          <p:nvPicPr>
            <p:cNvPr id="9" name="Picture 2">
              <a:extLst>
                <a:ext uri="{FF2B5EF4-FFF2-40B4-BE49-F238E27FC236}">
                  <a16:creationId xmlns:a16="http://schemas.microsoft.com/office/drawing/2014/main" id="{01B1FC9D-F078-4DF3-B94E-D8538232475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45220" y="4628325"/>
              <a:ext cx="1853672" cy="240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a:extLst>
              <a:ext uri="{FF2B5EF4-FFF2-40B4-BE49-F238E27FC236}">
                <a16:creationId xmlns:a16="http://schemas.microsoft.com/office/drawing/2014/main" id="{A428AB59-1064-2043-9794-C87E673F5679}"/>
              </a:ext>
            </a:extLst>
          </p:cNvPr>
          <p:cNvGrpSpPr/>
          <p:nvPr/>
        </p:nvGrpSpPr>
        <p:grpSpPr>
          <a:xfrm>
            <a:off x="8146056" y="1175780"/>
            <a:ext cx="5638172" cy="5763142"/>
            <a:chOff x="8146056" y="1175780"/>
            <a:chExt cx="5638172" cy="5763142"/>
          </a:xfrm>
        </p:grpSpPr>
        <p:sp>
          <p:nvSpPr>
            <p:cNvPr id="10" name="Content Placeholder 16">
              <a:extLst>
                <a:ext uri="{FF2B5EF4-FFF2-40B4-BE49-F238E27FC236}">
                  <a16:creationId xmlns:a16="http://schemas.microsoft.com/office/drawing/2014/main" id="{34670C42-59E7-40E6-A369-454959631189}"/>
                </a:ext>
              </a:extLst>
            </p:cNvPr>
            <p:cNvSpPr txBox="1">
              <a:spLocks/>
            </p:cNvSpPr>
            <p:nvPr/>
          </p:nvSpPr>
          <p:spPr>
            <a:xfrm>
              <a:off x="8171478" y="1175780"/>
              <a:ext cx="5575487" cy="3580614"/>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Font typeface="Arial" charset="0"/>
                <a:buNone/>
              </a:pPr>
              <a:r>
                <a:rPr lang="en-GB" sz="3360" dirty="0">
                  <a:solidFill>
                    <a:srgbClr val="59879B"/>
                  </a:solidFill>
                </a:rPr>
                <a:t>“A dashboard is a visual display of data used to monitor conditions and/or facilitate </a:t>
              </a:r>
              <a:r>
                <a:rPr lang="en-GB" sz="3360" b="1" dirty="0">
                  <a:solidFill>
                    <a:srgbClr val="59879B"/>
                  </a:solidFill>
                </a:rPr>
                <a:t>understanding</a:t>
              </a:r>
              <a:r>
                <a:rPr lang="en-GB" sz="3360" dirty="0">
                  <a:solidFill>
                    <a:srgbClr val="59879B"/>
                  </a:solidFill>
                </a:rPr>
                <a:t>”</a:t>
              </a:r>
              <a:endParaRPr lang="en-US" sz="3360" dirty="0">
                <a:solidFill>
                  <a:srgbClr val="59879B"/>
                </a:solidFill>
                <a:latin typeface="Gill Sans MT" charset="0"/>
                <a:cs typeface="Gill Sans MT" charset="0"/>
              </a:endParaRPr>
            </a:p>
          </p:txBody>
        </p:sp>
        <p:sp>
          <p:nvSpPr>
            <p:cNvPr id="11" name="Content Placeholder 16">
              <a:extLst>
                <a:ext uri="{FF2B5EF4-FFF2-40B4-BE49-F238E27FC236}">
                  <a16:creationId xmlns:a16="http://schemas.microsoft.com/office/drawing/2014/main" id="{DD329121-B21F-46E4-98D5-DE52DDBC7E97}"/>
                </a:ext>
              </a:extLst>
            </p:cNvPr>
            <p:cNvSpPr txBox="1">
              <a:spLocks/>
            </p:cNvSpPr>
            <p:nvPr/>
          </p:nvSpPr>
          <p:spPr>
            <a:xfrm>
              <a:off x="8146056" y="3806451"/>
              <a:ext cx="5626330" cy="1137558"/>
            </a:xfrm>
            <a:prstGeom prst="rect">
              <a:avLst/>
            </a:prstGeom>
          </p:spPr>
          <p:txBody>
            <a:bodyPr/>
            <a:lstStyle>
              <a:lvl1pPr marL="342900" indent="-342900" algn="l" defTabSz="457200" rtl="0" eaLnBrk="1" fontAlgn="base" hangingPunct="1">
                <a:spcBef>
                  <a:spcPct val="20000"/>
                </a:spcBef>
                <a:spcAft>
                  <a:spcPct val="0"/>
                </a:spcAft>
                <a:buClr>
                  <a:srgbClr val="7190BA"/>
                </a:buClr>
                <a:buFont typeface="Arial" charset="0"/>
                <a:buChar char="•"/>
                <a:defRPr sz="2400" kern="1200">
                  <a:solidFill>
                    <a:srgbClr val="404040"/>
                  </a:solidFill>
                  <a:latin typeface="Arial"/>
                  <a:ea typeface="ＭＳ Ｐゴシック" charset="0"/>
                  <a:cs typeface="Arial"/>
                </a:defRPr>
              </a:lvl1pPr>
              <a:lvl2pPr marL="742950" indent="-285750" algn="l" defTabSz="457200" rtl="0" eaLnBrk="1" fontAlgn="base" hangingPunct="1">
                <a:spcBef>
                  <a:spcPct val="20000"/>
                </a:spcBef>
                <a:spcAft>
                  <a:spcPct val="0"/>
                </a:spcAft>
                <a:buClr>
                  <a:srgbClr val="7190BA"/>
                </a:buClr>
                <a:buFont typeface="Arial" charset="0"/>
                <a:buChar char="•"/>
                <a:defRPr sz="2200" kern="1200">
                  <a:solidFill>
                    <a:srgbClr val="404040"/>
                  </a:solidFill>
                  <a:latin typeface="Arial"/>
                  <a:ea typeface="Arial" charset="0"/>
                  <a:cs typeface="Arial"/>
                </a:defRPr>
              </a:lvl2pPr>
              <a:lvl3pPr marL="1143000" indent="-228600" algn="l" defTabSz="457200" rtl="0" eaLnBrk="1" fontAlgn="base" hangingPunct="1">
                <a:spcBef>
                  <a:spcPct val="20000"/>
                </a:spcBef>
                <a:spcAft>
                  <a:spcPct val="0"/>
                </a:spcAft>
                <a:buClr>
                  <a:srgbClr val="7190BA"/>
                </a:buClr>
                <a:buFont typeface="Arial" charset="0"/>
                <a:buChar char="•"/>
                <a:defRPr sz="2000" kern="1200">
                  <a:solidFill>
                    <a:srgbClr val="404040"/>
                  </a:solidFill>
                  <a:latin typeface="Arial"/>
                  <a:ea typeface="Arial" charset="0"/>
                  <a:cs typeface="Arial"/>
                </a:defRPr>
              </a:lvl3pPr>
              <a:lvl4pPr marL="1600200" indent="-228600" algn="l" defTabSz="457200" rtl="0" eaLnBrk="1" fontAlgn="base" hangingPunct="1">
                <a:spcBef>
                  <a:spcPct val="20000"/>
                </a:spcBef>
                <a:spcAft>
                  <a:spcPct val="0"/>
                </a:spcAft>
                <a:buClr>
                  <a:srgbClr val="7190BA"/>
                </a:buClr>
                <a:buFont typeface="Arial" charset="0"/>
                <a:buChar char="•"/>
                <a:defRPr kern="1200">
                  <a:solidFill>
                    <a:srgbClr val="404040"/>
                  </a:solidFill>
                  <a:latin typeface="Arial"/>
                  <a:ea typeface="Arial" charset="0"/>
                  <a:cs typeface="Arial"/>
                </a:defRPr>
              </a:lvl4pPr>
              <a:lvl5pPr marL="2057400" indent="-228600" algn="l" defTabSz="457200" rtl="0" eaLnBrk="1" fontAlgn="base" hangingPunct="1">
                <a:spcBef>
                  <a:spcPct val="20000"/>
                </a:spcBef>
                <a:spcAft>
                  <a:spcPct val="0"/>
                </a:spcAft>
                <a:buClr>
                  <a:srgbClr val="7190BA"/>
                </a:buClr>
                <a:buFont typeface="Arial" charset="0"/>
                <a:buChar char="•"/>
                <a:defRPr sz="1600" kern="1200">
                  <a:solidFill>
                    <a:srgbClr val="404040"/>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3840" i="1" dirty="0"/>
                <a:t>Big Book of Dashboards (2017)</a:t>
              </a:r>
              <a:endParaRPr lang="en-US" sz="3840" i="1" dirty="0">
                <a:latin typeface="Gill Sans MT" charset="0"/>
                <a:cs typeface="Gill Sans MT" charset="0"/>
              </a:endParaRPr>
            </a:p>
          </p:txBody>
        </p:sp>
        <p:pic>
          <p:nvPicPr>
            <p:cNvPr id="12" name="Picture 11">
              <a:extLst>
                <a:ext uri="{FF2B5EF4-FFF2-40B4-BE49-F238E27FC236}">
                  <a16:creationId xmlns:a16="http://schemas.microsoft.com/office/drawing/2014/main" id="{0C41DD13-ED24-4C07-AB99-F0C46C282A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6157" y="4628325"/>
              <a:ext cx="2268071" cy="2310597"/>
            </a:xfrm>
            <a:prstGeom prst="rect">
              <a:avLst/>
            </a:prstGeom>
          </p:spPr>
        </p:pic>
      </p:grpSp>
    </p:spTree>
    <p:extLst>
      <p:ext uri="{BB962C8B-B14F-4D97-AF65-F5344CB8AC3E}">
        <p14:creationId xmlns:p14="http://schemas.microsoft.com/office/powerpoint/2010/main" val="3927920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A037A010-B67F-493B-AA44-9E4EE25E9A29}"/>
              </a:ext>
            </a:extLst>
          </p:cNvPr>
          <p:cNvPicPr>
            <a:picLocks noChangeAspect="1" noChangeArrowheads="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3109189" y="299085"/>
            <a:ext cx="8412022" cy="667321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9EE1E84A-78A3-45B7-9DA3-29AAC216A8B0}"/>
              </a:ext>
            </a:extLst>
          </p:cNvPr>
          <p:cNvSpPr txBox="1"/>
          <p:nvPr/>
        </p:nvSpPr>
        <p:spPr>
          <a:xfrm rot="20443320">
            <a:off x="3123266" y="2407827"/>
            <a:ext cx="7870145" cy="1421928"/>
          </a:xfrm>
          <a:prstGeom prst="rect">
            <a:avLst/>
          </a:prstGeom>
          <a:noFill/>
          <a:ln w="28575">
            <a:solidFill>
              <a:schemeClr val="tx1"/>
            </a:solidFill>
            <a:prstDash val="lgDashDotDot"/>
          </a:ln>
        </p:spPr>
        <p:txBody>
          <a:bodyPr wrap="square" rtlCol="0">
            <a:spAutoFit/>
          </a:bodyPr>
          <a:lstStyle/>
          <a:p>
            <a:pPr algn="ctr"/>
            <a:r>
              <a:rPr lang="en-GB" sz="8640" dirty="0">
                <a:ln w="28575">
                  <a:noFill/>
                  <a:prstDash val="sysDash"/>
                </a:ln>
                <a:solidFill>
                  <a:schemeClr val="tx2">
                    <a:lumMod val="75000"/>
                  </a:schemeClr>
                </a:solidFill>
                <a:latin typeface="Stencil" pitchFamily="82" charset="0"/>
              </a:rPr>
              <a:t>EXPLORATORY</a:t>
            </a:r>
          </a:p>
        </p:txBody>
      </p:sp>
      <p:sp>
        <p:nvSpPr>
          <p:cNvPr id="10" name="TextBox 9">
            <a:extLst>
              <a:ext uri="{FF2B5EF4-FFF2-40B4-BE49-F238E27FC236}">
                <a16:creationId xmlns:a16="http://schemas.microsoft.com/office/drawing/2014/main" id="{EEEA5DE9-6704-4B66-BECB-2305EFCD6E19}"/>
              </a:ext>
            </a:extLst>
          </p:cNvPr>
          <p:cNvSpPr txBox="1"/>
          <p:nvPr/>
        </p:nvSpPr>
        <p:spPr>
          <a:xfrm rot="21304808">
            <a:off x="4564798" y="4729712"/>
            <a:ext cx="5716687" cy="1421928"/>
          </a:xfrm>
          <a:prstGeom prst="rect">
            <a:avLst/>
          </a:prstGeom>
          <a:noFill/>
          <a:ln w="28575">
            <a:solidFill>
              <a:schemeClr val="tx1"/>
            </a:solidFill>
            <a:prstDash val="lgDashDotDot"/>
          </a:ln>
        </p:spPr>
        <p:txBody>
          <a:bodyPr wrap="square" rtlCol="0">
            <a:spAutoFit/>
          </a:bodyPr>
          <a:lstStyle/>
          <a:p>
            <a:pPr algn="ctr"/>
            <a:r>
              <a:rPr lang="en-GB" sz="8640" dirty="0">
                <a:ln w="28575">
                  <a:noFill/>
                  <a:prstDash val="sysDash"/>
                </a:ln>
                <a:solidFill>
                  <a:schemeClr val="tx2">
                    <a:lumMod val="75000"/>
                  </a:schemeClr>
                </a:solidFill>
                <a:latin typeface="Stencil" pitchFamily="82" charset="0"/>
              </a:rPr>
              <a:t>NEUTRAL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6623B5-4A3D-9B49-8467-3970CCB9D199}"/>
              </a:ext>
            </a:extLst>
          </p:cNvPr>
          <p:cNvGrpSpPr/>
          <p:nvPr/>
        </p:nvGrpSpPr>
        <p:grpSpPr>
          <a:xfrm>
            <a:off x="1879734" y="272561"/>
            <a:ext cx="10870931" cy="6615171"/>
            <a:chOff x="1879734" y="272561"/>
            <a:chExt cx="10870931" cy="6615171"/>
          </a:xfrm>
        </p:grpSpPr>
        <p:pic>
          <p:nvPicPr>
            <p:cNvPr id="2" name="Picture 1">
              <a:extLst>
                <a:ext uri="{FF2B5EF4-FFF2-40B4-BE49-F238E27FC236}">
                  <a16:creationId xmlns:a16="http://schemas.microsoft.com/office/drawing/2014/main" id="{2746AA76-0CC1-8A44-8C65-7DFC3C054953}"/>
                </a:ext>
              </a:extLst>
            </p:cNvPr>
            <p:cNvPicPr>
              <a:picLocks noChangeAspect="1"/>
            </p:cNvPicPr>
            <p:nvPr/>
          </p:nvPicPr>
          <p:blipFill>
            <a:blip r:embed="rId3">
              <a:alphaModFix amt="70000"/>
            </a:blip>
            <a:stretch>
              <a:fillRect/>
            </a:stretch>
          </p:blipFill>
          <p:spPr>
            <a:xfrm>
              <a:off x="1879734" y="272561"/>
              <a:ext cx="10870931" cy="6615171"/>
            </a:xfrm>
            <a:prstGeom prst="rect">
              <a:avLst/>
            </a:prstGeom>
          </p:spPr>
        </p:pic>
        <p:sp>
          <p:nvSpPr>
            <p:cNvPr id="4" name="TextBox 3">
              <a:extLst>
                <a:ext uri="{FF2B5EF4-FFF2-40B4-BE49-F238E27FC236}">
                  <a16:creationId xmlns:a16="http://schemas.microsoft.com/office/drawing/2014/main" id="{AE59C452-9FC6-4242-BC6C-DB6A194DD879}"/>
                </a:ext>
              </a:extLst>
            </p:cNvPr>
            <p:cNvSpPr txBox="1"/>
            <p:nvPr/>
          </p:nvSpPr>
          <p:spPr>
            <a:xfrm rot="20797410">
              <a:off x="3063982" y="1625134"/>
              <a:ext cx="7866331" cy="1421928"/>
            </a:xfrm>
            <a:prstGeom prst="rect">
              <a:avLst/>
            </a:prstGeom>
            <a:noFill/>
            <a:ln w="28575">
              <a:solidFill>
                <a:schemeClr val="tx1"/>
              </a:solidFill>
              <a:prstDash val="dashDot"/>
            </a:ln>
          </p:spPr>
          <p:txBody>
            <a:bodyPr wrap="square" rtlCol="0">
              <a:spAutoFit/>
            </a:bodyPr>
            <a:lstStyle/>
            <a:p>
              <a:pPr algn="ctr"/>
              <a:r>
                <a:rPr lang="en-GB" sz="8640" dirty="0" err="1">
                  <a:ln w="28575">
                    <a:noFill/>
                    <a:prstDash val="sysDash"/>
                  </a:ln>
                  <a:solidFill>
                    <a:schemeClr val="tx2">
                      <a:lumMod val="75000"/>
                    </a:schemeClr>
                  </a:solidFill>
                  <a:latin typeface="Stencil" pitchFamily="82" charset="0"/>
                </a:rPr>
                <a:t>EXPLAnatory</a:t>
              </a:r>
              <a:endParaRPr lang="en-GB" sz="8640" dirty="0">
                <a:ln w="28575">
                  <a:noFill/>
                  <a:prstDash val="sysDash"/>
                </a:ln>
                <a:solidFill>
                  <a:schemeClr val="tx2">
                    <a:lumMod val="75000"/>
                  </a:schemeClr>
                </a:solidFill>
                <a:latin typeface="Stencil" pitchFamily="82" charset="0"/>
              </a:endParaRPr>
            </a:p>
          </p:txBody>
        </p:sp>
        <p:sp>
          <p:nvSpPr>
            <p:cNvPr id="5" name="TextBox 4">
              <a:extLst>
                <a:ext uri="{FF2B5EF4-FFF2-40B4-BE49-F238E27FC236}">
                  <a16:creationId xmlns:a16="http://schemas.microsoft.com/office/drawing/2014/main" id="{CE5FC7B1-EA87-4052-8E01-0DBCCB4B5B04}"/>
                </a:ext>
              </a:extLst>
            </p:cNvPr>
            <p:cNvSpPr txBox="1"/>
            <p:nvPr/>
          </p:nvSpPr>
          <p:spPr>
            <a:xfrm rot="346716">
              <a:off x="3791617" y="4780815"/>
              <a:ext cx="7643512" cy="1421928"/>
            </a:xfrm>
            <a:prstGeom prst="rect">
              <a:avLst/>
            </a:prstGeom>
            <a:noFill/>
            <a:ln w="28575">
              <a:solidFill>
                <a:schemeClr val="tx1"/>
              </a:solidFill>
              <a:prstDash val="dashDot"/>
            </a:ln>
          </p:spPr>
          <p:txBody>
            <a:bodyPr wrap="square" rtlCol="0">
              <a:spAutoFit/>
            </a:bodyPr>
            <a:lstStyle/>
            <a:p>
              <a:pPr algn="ctr"/>
              <a:r>
                <a:rPr lang="en-GB" sz="8640" dirty="0">
                  <a:ln w="28575">
                    <a:noFill/>
                    <a:prstDash val="lgDashDotDot"/>
                  </a:ln>
                  <a:solidFill>
                    <a:schemeClr val="tx2">
                      <a:lumMod val="75000"/>
                    </a:schemeClr>
                  </a:solidFill>
                  <a:latin typeface="Stencil" pitchFamily="82" charset="0"/>
                </a:rPr>
                <a:t>OPINIONATED</a:t>
              </a:r>
            </a:p>
          </p:txBody>
        </p:sp>
      </p:grpSp>
      <p:sp>
        <p:nvSpPr>
          <p:cNvPr id="6" name="TextBox 5">
            <a:extLst>
              <a:ext uri="{FF2B5EF4-FFF2-40B4-BE49-F238E27FC236}">
                <a16:creationId xmlns:a16="http://schemas.microsoft.com/office/drawing/2014/main" id="{5FF0A7F0-027F-204D-90D9-C82C03F6F48E}"/>
              </a:ext>
            </a:extLst>
          </p:cNvPr>
          <p:cNvSpPr txBox="1"/>
          <p:nvPr/>
        </p:nvSpPr>
        <p:spPr>
          <a:xfrm>
            <a:off x="6662140" y="6564566"/>
            <a:ext cx="6088525" cy="430887"/>
          </a:xfrm>
          <a:prstGeom prst="rect">
            <a:avLst/>
          </a:prstGeom>
          <a:noFill/>
        </p:spPr>
        <p:txBody>
          <a:bodyPr wrap="none" rtlCol="0">
            <a:spAutoFit/>
          </a:bodyPr>
          <a:lstStyle/>
          <a:p>
            <a:pPr algn="r"/>
            <a:r>
              <a:rPr lang="en-US" sz="1200" dirty="0" err="1"/>
              <a:t>Poojah</a:t>
            </a:r>
            <a:r>
              <a:rPr lang="en-US" sz="1200" dirty="0"/>
              <a:t> Gandhi</a:t>
            </a:r>
          </a:p>
          <a:p>
            <a:pPr algn="r"/>
            <a:r>
              <a:rPr lang="en-US" sz="1000" dirty="0">
                <a:hlinkClick r:id="rId4"/>
              </a:rPr>
              <a:t>https://public.tableau.com/profile/poojagandhi#!/vizhome/IronViz-PhiladelphiaCrimeScene/PhiladelphiaCrimeScene</a:t>
            </a:r>
            <a:endParaRPr lang="en-US" sz="1000" dirty="0"/>
          </a:p>
        </p:txBody>
      </p:sp>
    </p:spTree>
    <p:extLst>
      <p:ext uri="{BB962C8B-B14F-4D97-AF65-F5344CB8AC3E}">
        <p14:creationId xmlns:p14="http://schemas.microsoft.com/office/powerpoint/2010/main" val="351515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omputer&#10;&#10;Description automatically generated">
            <a:extLst>
              <a:ext uri="{FF2B5EF4-FFF2-40B4-BE49-F238E27FC236}">
                <a16:creationId xmlns:a16="http://schemas.microsoft.com/office/drawing/2014/main" id="{1BE1E29D-EBDE-4246-AC5C-B2B5792BE71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58400" y="1055436"/>
            <a:ext cx="4117808" cy="2745205"/>
          </a:xfrm>
          <a:prstGeom prst="rect">
            <a:avLst/>
          </a:prstGeom>
        </p:spPr>
      </p:pic>
      <p:sp>
        <p:nvSpPr>
          <p:cNvPr id="4" name="Text Placeholder 3"/>
          <p:cNvSpPr>
            <a:spLocks noGrp="1"/>
          </p:cNvSpPr>
          <p:nvPr>
            <p:ph type="body" sz="quarter" idx="12"/>
          </p:nvPr>
        </p:nvSpPr>
        <p:spPr>
          <a:xfrm>
            <a:off x="710057" y="598699"/>
            <a:ext cx="13269093" cy="675826"/>
          </a:xfrm>
        </p:spPr>
        <p:txBody>
          <a:bodyPr/>
          <a:lstStyle/>
          <a:p>
            <a:r>
              <a:rPr lang="en-US" sz="5400" b="1" dirty="0">
                <a:solidFill>
                  <a:srgbClr val="002060"/>
                </a:solidFill>
              </a:rPr>
              <a:t>What makes a good dashboard?</a:t>
            </a:r>
          </a:p>
        </p:txBody>
      </p:sp>
      <p:sp>
        <p:nvSpPr>
          <p:cNvPr id="9" name="Rectangle 8">
            <a:extLst>
              <a:ext uri="{FF2B5EF4-FFF2-40B4-BE49-F238E27FC236}">
                <a16:creationId xmlns:a16="http://schemas.microsoft.com/office/drawing/2014/main" id="{6C407EC7-8BB9-4C58-A90E-3F85FF2C438C}"/>
              </a:ext>
            </a:extLst>
          </p:cNvPr>
          <p:cNvSpPr/>
          <p:nvPr/>
        </p:nvSpPr>
        <p:spPr>
          <a:xfrm>
            <a:off x="710057" y="1907726"/>
            <a:ext cx="10262743" cy="4524315"/>
          </a:xfrm>
          <a:prstGeom prst="rect">
            <a:avLst/>
          </a:prstGeom>
        </p:spPr>
        <p:txBody>
          <a:bodyPr wrap="square">
            <a:spAutoFit/>
          </a:bodyPr>
          <a:lstStyle/>
          <a:p>
            <a:pPr marL="457200" indent="-457200">
              <a:buBlip>
                <a:blip r:embed="rId4"/>
              </a:buBlip>
            </a:pPr>
            <a:r>
              <a:rPr lang="en-US" sz="3200" dirty="0">
                <a:solidFill>
                  <a:srgbClr val="002060"/>
                </a:solidFill>
              </a:rPr>
              <a:t>Answers a set of questions</a:t>
            </a:r>
          </a:p>
          <a:p>
            <a:pPr marL="457200" indent="-457200">
              <a:buBlip>
                <a:blip r:embed="rId4"/>
              </a:buBlip>
            </a:pPr>
            <a:r>
              <a:rPr lang="en-US" sz="3200" dirty="0">
                <a:solidFill>
                  <a:srgbClr val="002060"/>
                </a:solidFill>
              </a:rPr>
              <a:t>Follows a flow and invites interactivity</a:t>
            </a:r>
          </a:p>
          <a:p>
            <a:pPr marL="457200" indent="-457200">
              <a:buBlip>
                <a:blip r:embed="rId4"/>
              </a:buBlip>
            </a:pPr>
            <a:r>
              <a:rPr lang="en-US" sz="3200" dirty="0">
                <a:solidFill>
                  <a:srgbClr val="002060"/>
                </a:solidFill>
              </a:rPr>
              <a:t>Condensed; primarily in the form of summaries and exceptions</a:t>
            </a:r>
          </a:p>
          <a:p>
            <a:pPr marL="457200" indent="-457200">
              <a:buBlip>
                <a:blip r:embed="rId4"/>
              </a:buBlip>
            </a:pPr>
            <a:r>
              <a:rPr lang="en-US" sz="3200" dirty="0">
                <a:solidFill>
                  <a:srgbClr val="002060"/>
                </a:solidFill>
              </a:rPr>
              <a:t>Specific to and customized for the dashboard’s audience and objectives</a:t>
            </a:r>
          </a:p>
          <a:p>
            <a:pPr marL="457200" indent="-457200">
              <a:buBlip>
                <a:blip r:embed="rId4"/>
              </a:buBlip>
            </a:pPr>
            <a:r>
              <a:rPr lang="en-US" sz="3200" dirty="0">
                <a:solidFill>
                  <a:srgbClr val="002060"/>
                </a:solidFill>
              </a:rPr>
              <a:t>Provides appropriate text for clarity and direction, if needed</a:t>
            </a:r>
          </a:p>
          <a:p>
            <a:pPr marL="457200" indent="-457200">
              <a:buBlip>
                <a:blip r:embed="rId4"/>
              </a:buBlip>
            </a:pPr>
            <a:r>
              <a:rPr lang="en-US" sz="3200" dirty="0">
                <a:solidFill>
                  <a:srgbClr val="002060"/>
                </a:solidFill>
              </a:rPr>
              <a:t>Makes strategic use of color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168FC3A2-457D-4A6F-B656-2C415444AAF0}"/>
              </a:ext>
            </a:extLst>
          </p:cNvPr>
          <p:cNvSpPr>
            <a:spLocks noGrp="1"/>
          </p:cNvSpPr>
          <p:nvPr>
            <p:ph type="body" sz="quarter" idx="11"/>
          </p:nvPr>
        </p:nvSpPr>
        <p:spPr>
          <a:xfrm>
            <a:off x="818707" y="652347"/>
            <a:ext cx="12992987" cy="738664"/>
          </a:xfrm>
        </p:spPr>
        <p:txBody>
          <a:bodyPr/>
          <a:lstStyle/>
          <a:p>
            <a:r>
              <a:rPr lang="en-US" sz="4800" dirty="0">
                <a:solidFill>
                  <a:srgbClr val="002060"/>
                </a:solidFill>
                <a:latin typeface="+mj-lt"/>
              </a:rPr>
              <a:t>Layout</a:t>
            </a:r>
          </a:p>
        </p:txBody>
      </p:sp>
      <p:pic>
        <p:nvPicPr>
          <p:cNvPr id="3" name="Picture 2" descr="http://media.nngroup.com/media/editor/alertbox/f_reading_pattern_eyetracking.jpg">
            <a:extLst>
              <a:ext uri="{FF2B5EF4-FFF2-40B4-BE49-F238E27FC236}">
                <a16:creationId xmlns:a16="http://schemas.microsoft.com/office/drawing/2014/main" id="{E99AC765-B298-4D42-9A86-8E98B1469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856" y="1618574"/>
            <a:ext cx="10766688" cy="499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708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225979" y="1958398"/>
            <a:ext cx="10218129" cy="3602076"/>
          </a:xfrm>
        </p:spPr>
        <p:txBody>
          <a:bodyPr anchor="t"/>
          <a:lstStyle/>
          <a:p>
            <a:pPr marL="514350" indent="-514350" defTabSz="1306221" fontAlgn="auto">
              <a:spcAft>
                <a:spcPts val="0"/>
              </a:spcAft>
              <a:buBlip>
                <a:blip r:embed="rId3"/>
              </a:buBlip>
              <a:defRPr/>
            </a:pPr>
            <a:r>
              <a:rPr lang="en-US" sz="3200" dirty="0">
                <a:solidFill>
                  <a:srgbClr val="002060"/>
                </a:solidFill>
              </a:rPr>
              <a:t>Introduction	</a:t>
            </a:r>
          </a:p>
          <a:p>
            <a:pPr marL="514350" indent="-514350" defTabSz="1306221" fontAlgn="auto">
              <a:spcAft>
                <a:spcPts val="0"/>
              </a:spcAft>
              <a:buBlip>
                <a:blip r:embed="rId3"/>
              </a:buBlip>
              <a:defRPr/>
            </a:pPr>
            <a:r>
              <a:rPr lang="en-US" sz="3200" dirty="0">
                <a:solidFill>
                  <a:srgbClr val="002060"/>
                </a:solidFill>
              </a:rPr>
              <a:t>Chart Type &amp; Dashboard Flow</a:t>
            </a:r>
          </a:p>
          <a:p>
            <a:pPr marL="514350" indent="-514350" defTabSz="1306221" fontAlgn="auto">
              <a:spcAft>
                <a:spcPts val="0"/>
              </a:spcAft>
              <a:buBlip>
                <a:blip r:embed="rId3"/>
              </a:buBlip>
              <a:defRPr/>
            </a:pPr>
            <a:r>
              <a:rPr lang="en-US" sz="3200" dirty="0">
                <a:solidFill>
                  <a:srgbClr val="002060"/>
                </a:solidFill>
              </a:rPr>
              <a:t>Pre-Attentive Processing</a:t>
            </a:r>
          </a:p>
          <a:p>
            <a:pPr marL="514350" indent="-514350" defTabSz="1306221" fontAlgn="auto">
              <a:spcAft>
                <a:spcPts val="0"/>
              </a:spcAft>
              <a:buBlip>
                <a:blip r:embed="rId3"/>
              </a:buBlip>
              <a:defRPr/>
            </a:pPr>
            <a:r>
              <a:rPr lang="en-US" sz="3200" dirty="0">
                <a:solidFill>
                  <a:srgbClr val="002060"/>
                </a:solidFill>
              </a:rPr>
              <a:t>Title &amp; Tooltip</a:t>
            </a:r>
          </a:p>
          <a:p>
            <a:pPr marL="514350" indent="-514350" defTabSz="1306221" fontAlgn="auto">
              <a:spcAft>
                <a:spcPts val="0"/>
              </a:spcAft>
              <a:buBlip>
                <a:blip r:embed="rId3"/>
              </a:buBlip>
              <a:defRPr/>
            </a:pPr>
            <a:r>
              <a:rPr lang="en-US" sz="3200" dirty="0">
                <a:solidFill>
                  <a:srgbClr val="002060"/>
                </a:solidFill>
              </a:rPr>
              <a:t>Next steps &amp; additional resources</a:t>
            </a:r>
          </a:p>
        </p:txBody>
      </p:sp>
      <p:sp>
        <p:nvSpPr>
          <p:cNvPr id="2" name="Text Placeholder 1"/>
          <p:cNvSpPr>
            <a:spLocks noGrp="1"/>
          </p:cNvSpPr>
          <p:nvPr>
            <p:ph type="body" sz="quarter" idx="13"/>
          </p:nvPr>
        </p:nvSpPr>
        <p:spPr>
          <a:xfrm>
            <a:off x="712787" y="610465"/>
            <a:ext cx="13244512" cy="675826"/>
          </a:xfrm>
        </p:spPr>
        <p:txBody>
          <a:bodyPr/>
          <a:lstStyle/>
          <a:p>
            <a:pPr defTabSz="1306221" fontAlgn="auto">
              <a:spcAft>
                <a:spcPts val="0"/>
              </a:spcAft>
              <a:defRPr/>
            </a:pPr>
            <a:r>
              <a:rPr lang="en-US" sz="5400" dirty="0">
                <a:solidFill>
                  <a:srgbClr val="002060"/>
                </a:solidFill>
                <a:ea typeface="+mn-ea"/>
              </a:rPr>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EE61F935-FF2C-4350-BAAC-43BCC57DCB51}"/>
              </a:ext>
            </a:extLst>
          </p:cNvPr>
          <p:cNvSpPr txBox="1">
            <a:spLocks/>
          </p:cNvSpPr>
          <p:nvPr/>
        </p:nvSpPr>
        <p:spPr>
          <a:xfrm>
            <a:off x="512477" y="381001"/>
            <a:ext cx="5172706" cy="5622234"/>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sz="4800" dirty="0">
                <a:solidFill>
                  <a:srgbClr val="002060"/>
                </a:solidFill>
                <a:latin typeface="BentonSans" panose="02000504020000020004" charset="0"/>
                <a:cs typeface="Benton Sans Medium" panose="02000504020000020004" pitchFamily="2" charset="77"/>
              </a:rPr>
              <a:t>Layout Top Left:</a:t>
            </a:r>
          </a:p>
        </p:txBody>
      </p:sp>
      <p:pic>
        <p:nvPicPr>
          <p:cNvPr id="6" name="Picture 5">
            <a:extLst>
              <a:ext uri="{FF2B5EF4-FFF2-40B4-BE49-F238E27FC236}">
                <a16:creationId xmlns:a16="http://schemas.microsoft.com/office/drawing/2014/main" id="{AC775654-0397-9045-96E7-5324E45778B4}"/>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22912"/>
          <a:stretch/>
        </p:blipFill>
        <p:spPr bwMode="auto">
          <a:xfrm>
            <a:off x="5685183" y="669942"/>
            <a:ext cx="6984588" cy="617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819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F9724CB-1028-46FB-BAB9-19B10CEAF344}"/>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22912"/>
          <a:stretch/>
        </p:blipFill>
        <p:spPr bwMode="auto">
          <a:xfrm>
            <a:off x="3475188" y="128665"/>
            <a:ext cx="7680023" cy="679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643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A9147D1D-94D3-484A-A085-9826BB8903D2}"/>
              </a:ext>
            </a:extLst>
          </p:cNvPr>
          <p:cNvSpPr>
            <a:spLocks noGrp="1"/>
          </p:cNvSpPr>
          <p:nvPr>
            <p:ph type="body" sz="quarter" idx="11"/>
          </p:nvPr>
        </p:nvSpPr>
        <p:spPr>
          <a:xfrm>
            <a:off x="818707" y="652347"/>
            <a:ext cx="12992987" cy="738664"/>
          </a:xfrm>
        </p:spPr>
        <p:txBody>
          <a:bodyPr/>
          <a:lstStyle/>
          <a:p>
            <a:r>
              <a:rPr lang="en-US" sz="4800" b="1" dirty="0">
                <a:solidFill>
                  <a:srgbClr val="002060"/>
                </a:solidFill>
                <a:latin typeface="+mj-lt"/>
              </a:rPr>
              <a:t>What are you emphasizing?</a:t>
            </a:r>
          </a:p>
        </p:txBody>
      </p:sp>
      <p:pic>
        <p:nvPicPr>
          <p:cNvPr id="3" name="Picture 3">
            <a:extLst>
              <a:ext uri="{FF2B5EF4-FFF2-40B4-BE49-F238E27FC236}">
                <a16:creationId xmlns:a16="http://schemas.microsoft.com/office/drawing/2014/main" id="{45407F64-9D5A-4142-ADC3-12C176B1C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019" y="1981200"/>
            <a:ext cx="8113167" cy="462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765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2">
            <a:extLst>
              <a:ext uri="{FF2B5EF4-FFF2-40B4-BE49-F238E27FC236}">
                <a16:creationId xmlns:a16="http://schemas.microsoft.com/office/drawing/2014/main" id="{E6D75B84-2A69-4948-A547-82D967A15985}"/>
              </a:ext>
            </a:extLst>
          </p:cNvPr>
          <p:cNvSpPr/>
          <p:nvPr/>
        </p:nvSpPr>
        <p:spPr>
          <a:xfrm rot="10800000">
            <a:off x="3048000" y="1638300"/>
            <a:ext cx="8210550" cy="5429250"/>
          </a:xfrm>
          <a:prstGeom prst="triangle">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BCEEDA9-6E74-4054-B815-089C8FB462E2}"/>
              </a:ext>
            </a:extLst>
          </p:cNvPr>
          <p:cNvSpPr txBox="1"/>
          <p:nvPr/>
        </p:nvSpPr>
        <p:spPr>
          <a:xfrm>
            <a:off x="4029594" y="1770548"/>
            <a:ext cx="6571211" cy="1107996"/>
          </a:xfrm>
          <a:prstGeom prst="rect">
            <a:avLst/>
          </a:prstGeom>
          <a:noFill/>
        </p:spPr>
        <p:txBody>
          <a:bodyPr wrap="square" rtlCol="0">
            <a:spAutoFit/>
          </a:bodyPr>
          <a:lstStyle/>
          <a:p>
            <a:pPr algn="ctr"/>
            <a:r>
              <a:rPr lang="en-US" sz="4000" b="1" dirty="0">
                <a:solidFill>
                  <a:srgbClr val="002060"/>
                </a:solidFill>
                <a:latin typeface="+mj-lt"/>
              </a:rPr>
              <a:t>Most Newsworthy Info</a:t>
            </a:r>
          </a:p>
          <a:p>
            <a:pPr algn="ctr"/>
            <a:r>
              <a:rPr lang="en-US" dirty="0">
                <a:solidFill>
                  <a:srgbClr val="002060"/>
                </a:solidFill>
                <a:latin typeface="+mj-lt"/>
              </a:rPr>
              <a:t>Who? What? When? Where? Why? How?</a:t>
            </a:r>
          </a:p>
        </p:txBody>
      </p:sp>
      <p:sp>
        <p:nvSpPr>
          <p:cNvPr id="4" name="TextBox 3">
            <a:extLst>
              <a:ext uri="{FF2B5EF4-FFF2-40B4-BE49-F238E27FC236}">
                <a16:creationId xmlns:a16="http://schemas.microsoft.com/office/drawing/2014/main" id="{1858C566-A1BC-48A3-A440-D1FA45130C20}"/>
              </a:ext>
            </a:extLst>
          </p:cNvPr>
          <p:cNvSpPr txBox="1"/>
          <p:nvPr/>
        </p:nvSpPr>
        <p:spPr>
          <a:xfrm>
            <a:off x="4775835" y="3105864"/>
            <a:ext cx="4754880" cy="646331"/>
          </a:xfrm>
          <a:prstGeom prst="rect">
            <a:avLst/>
          </a:prstGeom>
          <a:noFill/>
        </p:spPr>
        <p:txBody>
          <a:bodyPr wrap="square" rtlCol="0">
            <a:spAutoFit/>
          </a:bodyPr>
          <a:lstStyle/>
          <a:p>
            <a:pPr algn="ctr"/>
            <a:r>
              <a:rPr lang="en-US" sz="3600" b="1" dirty="0">
                <a:solidFill>
                  <a:srgbClr val="002060"/>
                </a:solidFill>
                <a:latin typeface="+mj-lt"/>
              </a:rPr>
              <a:t>Important Details</a:t>
            </a:r>
          </a:p>
        </p:txBody>
      </p:sp>
      <p:sp>
        <p:nvSpPr>
          <p:cNvPr id="5" name="TextBox 4">
            <a:extLst>
              <a:ext uri="{FF2B5EF4-FFF2-40B4-BE49-F238E27FC236}">
                <a16:creationId xmlns:a16="http://schemas.microsoft.com/office/drawing/2014/main" id="{457A9A99-FD64-4A1D-A081-9EB987A59DCE}"/>
              </a:ext>
            </a:extLst>
          </p:cNvPr>
          <p:cNvSpPr txBox="1"/>
          <p:nvPr/>
        </p:nvSpPr>
        <p:spPr>
          <a:xfrm>
            <a:off x="5781675" y="4486543"/>
            <a:ext cx="2743200" cy="954107"/>
          </a:xfrm>
          <a:prstGeom prst="rect">
            <a:avLst/>
          </a:prstGeom>
          <a:noFill/>
        </p:spPr>
        <p:txBody>
          <a:bodyPr wrap="square" rtlCol="0">
            <a:spAutoFit/>
          </a:bodyPr>
          <a:lstStyle/>
          <a:p>
            <a:pPr algn="ctr"/>
            <a:r>
              <a:rPr lang="en-US" sz="2800" b="1" dirty="0">
                <a:solidFill>
                  <a:srgbClr val="002060"/>
                </a:solidFill>
                <a:latin typeface="+mj-lt"/>
              </a:rPr>
              <a:t>Other General Info</a:t>
            </a:r>
          </a:p>
        </p:txBody>
      </p:sp>
      <p:cxnSp>
        <p:nvCxnSpPr>
          <p:cNvPr id="6" name="Straight Connector 5">
            <a:extLst>
              <a:ext uri="{FF2B5EF4-FFF2-40B4-BE49-F238E27FC236}">
                <a16:creationId xmlns:a16="http://schemas.microsoft.com/office/drawing/2014/main" id="{1EAB9D8A-02B9-46FE-82B1-555790419486}"/>
              </a:ext>
            </a:extLst>
          </p:cNvPr>
          <p:cNvCxnSpPr>
            <a:cxnSpLocks/>
          </p:cNvCxnSpPr>
          <p:nvPr/>
        </p:nvCxnSpPr>
        <p:spPr>
          <a:xfrm>
            <a:off x="5059680" y="4145280"/>
            <a:ext cx="4328160" cy="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308E1C9-78CC-42D5-8FF9-FD57B51218C8}"/>
              </a:ext>
            </a:extLst>
          </p:cNvPr>
          <p:cNvCxnSpPr/>
          <p:nvPr/>
        </p:nvCxnSpPr>
        <p:spPr>
          <a:xfrm>
            <a:off x="4297680" y="2926080"/>
            <a:ext cx="5760720" cy="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4">
            <a:extLst>
              <a:ext uri="{FF2B5EF4-FFF2-40B4-BE49-F238E27FC236}">
                <a16:creationId xmlns:a16="http://schemas.microsoft.com/office/drawing/2014/main" id="{A3137502-D1D8-4DDF-822F-488027A705DF}"/>
              </a:ext>
            </a:extLst>
          </p:cNvPr>
          <p:cNvSpPr>
            <a:spLocks noGrp="1"/>
          </p:cNvSpPr>
          <p:nvPr>
            <p:ph type="body" sz="quarter" idx="11"/>
          </p:nvPr>
        </p:nvSpPr>
        <p:spPr>
          <a:xfrm>
            <a:off x="818707" y="652347"/>
            <a:ext cx="12992987" cy="738664"/>
          </a:xfrm>
        </p:spPr>
        <p:txBody>
          <a:bodyPr/>
          <a:lstStyle/>
          <a:p>
            <a:r>
              <a:rPr lang="en-US" sz="4800" b="1" dirty="0">
                <a:solidFill>
                  <a:srgbClr val="002060"/>
                </a:solidFill>
                <a:latin typeface="+mj-lt"/>
              </a:rPr>
              <a:t>Inverted Pyramid</a:t>
            </a:r>
          </a:p>
        </p:txBody>
      </p:sp>
    </p:spTree>
    <p:extLst>
      <p:ext uri="{BB962C8B-B14F-4D97-AF65-F5344CB8AC3E}">
        <p14:creationId xmlns:p14="http://schemas.microsoft.com/office/powerpoint/2010/main" val="3254771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79C8B13F-DEFC-4069-BC51-C1531E7BAC15}"/>
              </a:ext>
            </a:extLst>
          </p:cNvPr>
          <p:cNvSpPr txBox="1">
            <a:spLocks/>
          </p:cNvSpPr>
          <p:nvPr/>
        </p:nvSpPr>
        <p:spPr>
          <a:xfrm>
            <a:off x="7064393" y="309128"/>
            <a:ext cx="6944730" cy="6268317"/>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a:buBlip>
                <a:blip r:embed="rId3"/>
              </a:buBlip>
            </a:pPr>
            <a:r>
              <a:rPr lang="en-US" sz="3200">
                <a:solidFill>
                  <a:srgbClr val="002060"/>
                </a:solidFill>
                <a:latin typeface="+mj-lt"/>
              </a:rPr>
              <a:t>Filters at the top, so user knows when and how to start interacting</a:t>
            </a:r>
          </a:p>
          <a:p>
            <a:pPr>
              <a:buBlip>
                <a:blip r:embed="rId3"/>
              </a:buBlip>
            </a:pPr>
            <a:endParaRPr lang="en-US" sz="3200">
              <a:solidFill>
                <a:srgbClr val="002060"/>
              </a:solidFill>
              <a:latin typeface="+mj-lt"/>
            </a:endParaRPr>
          </a:p>
          <a:p>
            <a:pPr>
              <a:buBlip>
                <a:blip r:embed="rId3"/>
              </a:buBlip>
            </a:pPr>
            <a:r>
              <a:rPr lang="en-US" sz="3200">
                <a:solidFill>
                  <a:srgbClr val="002060"/>
                </a:solidFill>
                <a:latin typeface="+mj-lt"/>
              </a:rPr>
              <a:t>Most important information at the top and centered</a:t>
            </a:r>
          </a:p>
          <a:p>
            <a:pPr>
              <a:buBlip>
                <a:blip r:embed="rId3"/>
              </a:buBlip>
            </a:pPr>
            <a:endParaRPr lang="en-US" sz="3200">
              <a:solidFill>
                <a:srgbClr val="002060"/>
              </a:solidFill>
              <a:latin typeface="+mj-lt"/>
            </a:endParaRPr>
          </a:p>
          <a:p>
            <a:pPr>
              <a:buBlip>
                <a:blip r:embed="rId3"/>
              </a:buBlip>
            </a:pPr>
            <a:r>
              <a:rPr lang="en-US" sz="3200">
                <a:solidFill>
                  <a:srgbClr val="002060"/>
                </a:solidFill>
                <a:latin typeface="+mj-lt"/>
              </a:rPr>
              <a:t>Starts with the highest level and works down to more precise details</a:t>
            </a:r>
          </a:p>
          <a:p>
            <a:pPr>
              <a:buBlip>
                <a:blip r:embed="rId3"/>
              </a:buBlip>
            </a:pPr>
            <a:endParaRPr lang="en-US" sz="3200">
              <a:solidFill>
                <a:srgbClr val="002060"/>
              </a:solidFill>
              <a:latin typeface="+mj-lt"/>
            </a:endParaRPr>
          </a:p>
          <a:p>
            <a:pPr>
              <a:buBlip>
                <a:blip r:embed="rId3"/>
              </a:buBlip>
            </a:pPr>
            <a:r>
              <a:rPr lang="en-US" sz="3200">
                <a:solidFill>
                  <a:srgbClr val="002060"/>
                </a:solidFill>
                <a:latin typeface="+mj-lt"/>
              </a:rPr>
              <a:t>No more than 4-5 worksheets</a:t>
            </a:r>
            <a:endParaRPr lang="en-US" sz="3200" dirty="0">
              <a:solidFill>
                <a:srgbClr val="002060"/>
              </a:solidFill>
              <a:latin typeface="+mj-lt"/>
            </a:endParaRPr>
          </a:p>
        </p:txBody>
      </p:sp>
      <p:pic>
        <p:nvPicPr>
          <p:cNvPr id="3" name="Picture 2">
            <a:extLst>
              <a:ext uri="{FF2B5EF4-FFF2-40B4-BE49-F238E27FC236}">
                <a16:creationId xmlns:a16="http://schemas.microsoft.com/office/drawing/2014/main" id="{23172138-FD2B-4560-AA33-ADD435C580E6}"/>
              </a:ext>
            </a:extLst>
          </p:cNvPr>
          <p:cNvPicPr>
            <a:picLocks noChangeAspect="1"/>
          </p:cNvPicPr>
          <p:nvPr/>
        </p:nvPicPr>
        <p:blipFill>
          <a:blip r:embed="rId4"/>
          <a:stretch>
            <a:fillRect/>
          </a:stretch>
        </p:blipFill>
        <p:spPr>
          <a:xfrm>
            <a:off x="710057" y="598699"/>
            <a:ext cx="5613070" cy="6203918"/>
          </a:xfrm>
          <a:prstGeom prst="rect">
            <a:avLst/>
          </a:prstGeom>
        </p:spPr>
      </p:pic>
    </p:spTree>
    <p:extLst>
      <p:ext uri="{BB962C8B-B14F-4D97-AF65-F5344CB8AC3E}">
        <p14:creationId xmlns:p14="http://schemas.microsoft.com/office/powerpoint/2010/main" val="2574771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64DB1898-03FE-42CC-B8CB-3C80AF83362A}"/>
              </a:ext>
            </a:extLst>
          </p:cNvPr>
          <p:cNvSpPr>
            <a:spLocks noGrp="1"/>
          </p:cNvSpPr>
          <p:nvPr>
            <p:ph type="body" sz="quarter" idx="11"/>
          </p:nvPr>
        </p:nvSpPr>
        <p:spPr>
          <a:xfrm>
            <a:off x="818707" y="652347"/>
            <a:ext cx="12992987" cy="738664"/>
          </a:xfrm>
        </p:spPr>
        <p:txBody>
          <a:bodyPr/>
          <a:lstStyle/>
          <a:p>
            <a:r>
              <a:rPr lang="en-US" sz="4800" b="1" dirty="0">
                <a:solidFill>
                  <a:srgbClr val="002060"/>
                </a:solidFill>
                <a:latin typeface="+mj-lt"/>
              </a:rPr>
              <a:t>Using BANs</a:t>
            </a:r>
          </a:p>
        </p:txBody>
      </p:sp>
      <p:pic>
        <p:nvPicPr>
          <p:cNvPr id="6" name="Picture 5" descr="A close up of a map&#10;&#10;Description automatically generated">
            <a:extLst>
              <a:ext uri="{FF2B5EF4-FFF2-40B4-BE49-F238E27FC236}">
                <a16:creationId xmlns:a16="http://schemas.microsoft.com/office/drawing/2014/main" id="{48E8FC9A-EBE3-4300-A1CB-BF5C03B73A8A}"/>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 contrast="1000"/>
                    </a14:imgEffect>
                  </a14:imgLayer>
                </a14:imgProps>
              </a:ext>
              <a:ext uri="{28A0092B-C50C-407E-A947-70E740481C1C}">
                <a14:useLocalDpi xmlns:a14="http://schemas.microsoft.com/office/drawing/2010/main" val="0"/>
              </a:ext>
            </a:extLst>
          </a:blip>
          <a:stretch>
            <a:fillRect/>
          </a:stretch>
        </p:blipFill>
        <p:spPr>
          <a:xfrm>
            <a:off x="548545" y="1706527"/>
            <a:ext cx="6422060" cy="4816545"/>
          </a:xfrm>
          <a:prstGeom prst="rect">
            <a:avLst/>
          </a:prstGeom>
        </p:spPr>
      </p:pic>
      <p:pic>
        <p:nvPicPr>
          <p:cNvPr id="8" name="Picture 7" descr="A close up of a map&#10;&#10;Description automatically generated">
            <a:extLst>
              <a:ext uri="{FF2B5EF4-FFF2-40B4-BE49-F238E27FC236}">
                <a16:creationId xmlns:a16="http://schemas.microsoft.com/office/drawing/2014/main" id="{C051F81A-D7A9-4A64-9FBA-0DB525972ED7}"/>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 contrast="1000"/>
                    </a14:imgEffect>
                  </a14:imgLayer>
                </a14:imgProps>
              </a:ext>
              <a:ext uri="{28A0092B-C50C-407E-A947-70E740481C1C}">
                <a14:useLocalDpi xmlns:a14="http://schemas.microsoft.com/office/drawing/2010/main" val="0"/>
              </a:ext>
            </a:extLst>
          </a:blip>
          <a:stretch>
            <a:fillRect/>
          </a:stretch>
        </p:blipFill>
        <p:spPr>
          <a:xfrm>
            <a:off x="7659796" y="1706527"/>
            <a:ext cx="6422060" cy="4816545"/>
          </a:xfrm>
          <a:prstGeom prst="rect">
            <a:avLst/>
          </a:prstGeom>
        </p:spPr>
      </p:pic>
    </p:spTree>
    <p:extLst>
      <p:ext uri="{BB962C8B-B14F-4D97-AF65-F5344CB8AC3E}">
        <p14:creationId xmlns:p14="http://schemas.microsoft.com/office/powerpoint/2010/main" val="2815270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94A0FA96-D579-45E6-8002-DA996B1BBF4F}"/>
              </a:ext>
            </a:extLst>
          </p:cNvPr>
          <p:cNvSpPr txBox="1">
            <a:spLocks/>
          </p:cNvSpPr>
          <p:nvPr/>
        </p:nvSpPr>
        <p:spPr>
          <a:xfrm>
            <a:off x="271703" y="578601"/>
            <a:ext cx="13244512" cy="964696"/>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Font typeface="Arial" charset="0"/>
              <a:buNone/>
            </a:pPr>
            <a:r>
              <a:rPr lang="en-US" b="1" dirty="0">
                <a:solidFill>
                  <a:srgbClr val="002060"/>
                </a:solidFill>
                <a:latin typeface="+mj-lt"/>
              </a:rPr>
              <a:t>Does your dashboard pass the 5 second test?</a:t>
            </a:r>
          </a:p>
        </p:txBody>
      </p:sp>
      <p:sp>
        <p:nvSpPr>
          <p:cNvPr id="3" name="Content Placeholder 2">
            <a:extLst>
              <a:ext uri="{FF2B5EF4-FFF2-40B4-BE49-F238E27FC236}">
                <a16:creationId xmlns:a16="http://schemas.microsoft.com/office/drawing/2014/main" id="{DC2EB5D2-6D8C-4FA0-9AAA-9B1EED8DD9EF}"/>
              </a:ext>
            </a:extLst>
          </p:cNvPr>
          <p:cNvSpPr txBox="1">
            <a:spLocks/>
          </p:cNvSpPr>
          <p:nvPr/>
        </p:nvSpPr>
        <p:spPr>
          <a:xfrm>
            <a:off x="1900039" y="2473282"/>
            <a:ext cx="9987839" cy="3283035"/>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a:buBlip>
                <a:blip r:embed="rId3"/>
              </a:buBlip>
            </a:pPr>
            <a:r>
              <a:rPr lang="en-US" sz="4000" dirty="0">
                <a:solidFill>
                  <a:srgbClr val="002060"/>
                </a:solidFill>
                <a:latin typeface="+mj-lt"/>
              </a:rPr>
              <a:t>Most important view is on top or top left</a:t>
            </a:r>
          </a:p>
          <a:p>
            <a:pPr>
              <a:buBlip>
                <a:blip r:embed="rId3"/>
              </a:buBlip>
            </a:pPr>
            <a:r>
              <a:rPr lang="en-US" sz="4000" dirty="0">
                <a:solidFill>
                  <a:srgbClr val="002060"/>
                </a:solidFill>
                <a:latin typeface="+mj-lt"/>
              </a:rPr>
              <a:t>Legends are near their views</a:t>
            </a:r>
          </a:p>
          <a:p>
            <a:pPr>
              <a:buBlip>
                <a:blip r:embed="rId3"/>
              </a:buBlip>
            </a:pPr>
            <a:r>
              <a:rPr lang="en-US" sz="4000" dirty="0">
                <a:solidFill>
                  <a:srgbClr val="002060"/>
                </a:solidFill>
                <a:latin typeface="+mj-lt"/>
              </a:rPr>
              <a:t>Avoid multiple color schemes</a:t>
            </a:r>
          </a:p>
          <a:p>
            <a:pPr>
              <a:buBlip>
                <a:blip r:embed="rId3"/>
              </a:buBlip>
            </a:pPr>
            <a:r>
              <a:rPr lang="en-US" sz="4000" dirty="0">
                <a:solidFill>
                  <a:srgbClr val="002060"/>
                </a:solidFill>
                <a:latin typeface="+mj-lt"/>
              </a:rPr>
              <a:t>Uses 5 or fewer views (charts)</a:t>
            </a:r>
          </a:p>
        </p:txBody>
      </p:sp>
    </p:spTree>
    <p:extLst>
      <p:ext uri="{BB962C8B-B14F-4D97-AF65-F5344CB8AC3E}">
        <p14:creationId xmlns:p14="http://schemas.microsoft.com/office/powerpoint/2010/main" val="836671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704850" y="1811338"/>
            <a:ext cx="13274675" cy="675826"/>
          </a:xfrm>
        </p:spPr>
        <p:txBody>
          <a:bodyPr/>
          <a:lstStyle/>
          <a:p>
            <a:r>
              <a:rPr lang="en-US" sz="5400" b="1" dirty="0">
                <a:solidFill>
                  <a:srgbClr val="002060"/>
                </a:solidFill>
                <a:latin typeface="BentonSans Book" charset="0"/>
              </a:rPr>
              <a:t>Chart Type &amp; Dashboard Flow Hands-on</a:t>
            </a:r>
          </a:p>
        </p:txBody>
      </p:sp>
    </p:spTree>
    <p:extLst>
      <p:ext uri="{BB962C8B-B14F-4D97-AF65-F5344CB8AC3E}">
        <p14:creationId xmlns:p14="http://schemas.microsoft.com/office/powerpoint/2010/main" val="3764073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6375B526-1273-4DA4-B641-2B9C53B20A9B}"/>
              </a:ext>
            </a:extLst>
          </p:cNvPr>
          <p:cNvSpPr>
            <a:spLocks noGrp="1"/>
          </p:cNvSpPr>
          <p:nvPr>
            <p:ph type="body" sz="quarter" idx="11"/>
          </p:nvPr>
        </p:nvSpPr>
        <p:spPr>
          <a:xfrm>
            <a:off x="1231900" y="2612508"/>
            <a:ext cx="11912233" cy="1489639"/>
          </a:xfrm>
        </p:spPr>
        <p:txBody>
          <a:bodyPr/>
          <a:lstStyle/>
          <a:p>
            <a:r>
              <a:rPr lang="en-US" sz="4400" b="1" dirty="0">
                <a:solidFill>
                  <a:srgbClr val="002060"/>
                </a:solidFill>
                <a:latin typeface="+mj-lt"/>
              </a:rPr>
              <a:t>What dashboard changes did you make?</a:t>
            </a:r>
          </a:p>
          <a:p>
            <a:r>
              <a:rPr lang="en-US" sz="4400" b="1" dirty="0">
                <a:solidFill>
                  <a:srgbClr val="002060"/>
                </a:solidFill>
                <a:latin typeface="+mj-lt"/>
              </a:rPr>
              <a:t>Did anyone change a chart type?</a:t>
            </a:r>
          </a:p>
        </p:txBody>
      </p:sp>
    </p:spTree>
    <p:extLst>
      <p:ext uri="{BB962C8B-B14F-4D97-AF65-F5344CB8AC3E}">
        <p14:creationId xmlns:p14="http://schemas.microsoft.com/office/powerpoint/2010/main" val="2476661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4676B7C-341C-4834-938F-C9FABF6CFB62}"/>
              </a:ext>
            </a:extLst>
          </p:cNvPr>
          <p:cNvSpPr>
            <a:spLocks noGrp="1"/>
          </p:cNvSpPr>
          <p:nvPr>
            <p:ph type="body" sz="quarter" idx="11"/>
          </p:nvPr>
        </p:nvSpPr>
        <p:spPr>
          <a:xfrm>
            <a:off x="1231900" y="2612508"/>
            <a:ext cx="11912233" cy="675826"/>
          </a:xfrm>
        </p:spPr>
        <p:txBody>
          <a:bodyPr/>
          <a:lstStyle/>
          <a:p>
            <a:r>
              <a:rPr lang="en-US" sz="5400" b="1" dirty="0">
                <a:solidFill>
                  <a:srgbClr val="002060"/>
                </a:solidFill>
              </a:rPr>
              <a:t>Pre-Attentive Processing</a:t>
            </a:r>
          </a:p>
        </p:txBody>
      </p:sp>
    </p:spTree>
    <p:extLst>
      <p:ext uri="{BB962C8B-B14F-4D97-AF65-F5344CB8AC3E}">
        <p14:creationId xmlns:p14="http://schemas.microsoft.com/office/powerpoint/2010/main" val="169801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1417DA-5320-42F1-B853-3F051652B879}"/>
              </a:ext>
            </a:extLst>
          </p:cNvPr>
          <p:cNvSpPr txBox="1">
            <a:spLocks/>
          </p:cNvSpPr>
          <p:nvPr/>
        </p:nvSpPr>
        <p:spPr>
          <a:xfrm>
            <a:off x="692944" y="736113"/>
            <a:ext cx="13244512" cy="895259"/>
          </a:xfrm>
          <a:prstGeom prst="rect">
            <a:avLst/>
          </a:prstGeom>
        </p:spPr>
        <p:txBody>
          <a:bodyPr/>
          <a:lstStyle>
            <a:lvl1pPr marL="489834" indent="-489834" algn="l" defTabSz="1306221"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1"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1"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Font typeface="Arial" panose="020B0604020202020204" pitchFamily="34" charset="0"/>
              <a:buNone/>
            </a:pPr>
            <a:r>
              <a:rPr lang="en-US" sz="5400" dirty="0">
                <a:solidFill>
                  <a:srgbClr val="002060"/>
                </a:solidFill>
                <a:latin typeface="+mj-lt"/>
              </a:rPr>
              <a:t>Housekeeping</a:t>
            </a:r>
          </a:p>
        </p:txBody>
      </p:sp>
      <p:sp>
        <p:nvSpPr>
          <p:cNvPr id="5" name="Rectangle 4">
            <a:extLst>
              <a:ext uri="{FF2B5EF4-FFF2-40B4-BE49-F238E27FC236}">
                <a16:creationId xmlns:a16="http://schemas.microsoft.com/office/drawing/2014/main" id="{9CBF4B0E-FC1D-4FA6-B929-A04FCBDF40D3}"/>
              </a:ext>
            </a:extLst>
          </p:cNvPr>
          <p:cNvSpPr/>
          <p:nvPr/>
        </p:nvSpPr>
        <p:spPr>
          <a:xfrm>
            <a:off x="1935805" y="2447729"/>
            <a:ext cx="10758790" cy="3698833"/>
          </a:xfrm>
          <a:prstGeom prst="rect">
            <a:avLst/>
          </a:prstGeom>
        </p:spPr>
        <p:txBody>
          <a:bodyPr wrap="square">
            <a:spAutoFit/>
          </a:bodyPr>
          <a:lstStyle/>
          <a:p>
            <a:pPr marL="457200" indent="-457200">
              <a:lnSpc>
                <a:spcPct val="150000"/>
              </a:lnSpc>
              <a:buBlip>
                <a:blip r:embed="rId3"/>
              </a:buBlip>
            </a:pPr>
            <a:r>
              <a:rPr lang="en-US" sz="3200" dirty="0">
                <a:solidFill>
                  <a:srgbClr val="002060"/>
                </a:solidFill>
              </a:rPr>
              <a:t>Save a copy of your workbook </a:t>
            </a:r>
          </a:p>
          <a:p>
            <a:pPr marL="457200" indent="-457200">
              <a:lnSpc>
                <a:spcPct val="150000"/>
              </a:lnSpc>
              <a:buBlip>
                <a:blip r:embed="rId3"/>
              </a:buBlip>
            </a:pPr>
            <a:r>
              <a:rPr lang="en-US" sz="3200" dirty="0">
                <a:solidFill>
                  <a:srgbClr val="002060"/>
                </a:solidFill>
              </a:rPr>
              <a:t>Topic Discussion - 15 minutes </a:t>
            </a:r>
          </a:p>
          <a:p>
            <a:pPr marL="457200" indent="-457200">
              <a:lnSpc>
                <a:spcPct val="150000"/>
              </a:lnSpc>
              <a:buBlip>
                <a:blip r:embed="rId3"/>
              </a:buBlip>
            </a:pPr>
            <a:r>
              <a:rPr lang="en-US" sz="3200" dirty="0">
                <a:solidFill>
                  <a:srgbClr val="002060"/>
                </a:solidFill>
              </a:rPr>
              <a:t>Hands On – 25 minutes</a:t>
            </a:r>
          </a:p>
          <a:p>
            <a:pPr marL="457200" indent="-457200">
              <a:lnSpc>
                <a:spcPct val="150000"/>
              </a:lnSpc>
              <a:buBlip>
                <a:blip r:embed="rId3"/>
              </a:buBlip>
            </a:pPr>
            <a:r>
              <a:rPr lang="en-US" sz="3200" dirty="0">
                <a:solidFill>
                  <a:srgbClr val="002060"/>
                </a:solidFill>
              </a:rPr>
              <a:t>Share and Tell – 15 minutes</a:t>
            </a:r>
          </a:p>
          <a:p>
            <a:pPr marL="457200" indent="-457200">
              <a:lnSpc>
                <a:spcPct val="150000"/>
              </a:lnSpc>
              <a:buBlip>
                <a:blip r:embed="rId3"/>
              </a:buBlip>
            </a:pPr>
            <a:r>
              <a:rPr lang="en-US" sz="3200" dirty="0">
                <a:solidFill>
                  <a:srgbClr val="002060"/>
                </a:solidFill>
              </a:rPr>
              <a:t>Take breaks during the working sessions as you need them</a:t>
            </a:r>
          </a:p>
        </p:txBody>
      </p:sp>
    </p:spTree>
    <p:extLst>
      <p:ext uri="{BB962C8B-B14F-4D97-AF65-F5344CB8AC3E}">
        <p14:creationId xmlns:p14="http://schemas.microsoft.com/office/powerpoint/2010/main" val="2259244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418F45-5A09-4424-AFD9-26FEC99CE4EB}"/>
              </a:ext>
            </a:extLst>
          </p:cNvPr>
          <p:cNvPicPr>
            <a:picLocks noChangeAspect="1"/>
          </p:cNvPicPr>
          <p:nvPr/>
        </p:nvPicPr>
        <p:blipFill>
          <a:blip r:embed="rId3"/>
          <a:stretch>
            <a:fillRect/>
          </a:stretch>
        </p:blipFill>
        <p:spPr>
          <a:xfrm>
            <a:off x="1870636" y="2708455"/>
            <a:ext cx="10889128" cy="140634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6BC267-57E6-4CE4-AFE0-04605C933879}"/>
              </a:ext>
            </a:extLst>
          </p:cNvPr>
          <p:cNvPicPr>
            <a:picLocks noChangeAspect="1"/>
          </p:cNvPicPr>
          <p:nvPr/>
        </p:nvPicPr>
        <p:blipFill rotWithShape="1">
          <a:blip r:embed="rId3"/>
          <a:srcRect l="-3836" r="-3836"/>
          <a:stretch/>
        </p:blipFill>
        <p:spPr>
          <a:xfrm>
            <a:off x="0" y="1741103"/>
            <a:ext cx="14630400" cy="4747393"/>
          </a:xfrm>
          <a:prstGeom prst="rect">
            <a:avLst/>
          </a:prstGeom>
        </p:spPr>
      </p:pic>
    </p:spTree>
    <p:extLst>
      <p:ext uri="{BB962C8B-B14F-4D97-AF65-F5344CB8AC3E}">
        <p14:creationId xmlns:p14="http://schemas.microsoft.com/office/powerpoint/2010/main" val="379895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2C2F0A-A955-4959-87FD-6B483767F209}"/>
              </a:ext>
            </a:extLst>
          </p:cNvPr>
          <p:cNvPicPr>
            <a:picLocks noChangeAspect="1"/>
          </p:cNvPicPr>
          <p:nvPr/>
        </p:nvPicPr>
        <p:blipFill>
          <a:blip r:embed="rId3"/>
          <a:stretch>
            <a:fillRect/>
          </a:stretch>
        </p:blipFill>
        <p:spPr>
          <a:xfrm>
            <a:off x="3444945" y="535173"/>
            <a:ext cx="7740509" cy="5891562"/>
          </a:xfrm>
          <a:prstGeom prst="rect">
            <a:avLst/>
          </a:prstGeom>
        </p:spPr>
      </p:pic>
    </p:spTree>
    <p:extLst>
      <p:ext uri="{BB962C8B-B14F-4D97-AF65-F5344CB8AC3E}">
        <p14:creationId xmlns:p14="http://schemas.microsoft.com/office/powerpoint/2010/main" val="4029068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EA7377-E198-4564-88EA-4793E7F5D558}"/>
              </a:ext>
            </a:extLst>
          </p:cNvPr>
          <p:cNvPicPr>
            <a:picLocks noChangeAspect="1"/>
          </p:cNvPicPr>
          <p:nvPr/>
        </p:nvPicPr>
        <p:blipFill>
          <a:blip r:embed="rId3"/>
          <a:stretch>
            <a:fillRect/>
          </a:stretch>
        </p:blipFill>
        <p:spPr>
          <a:xfrm>
            <a:off x="496939" y="2789027"/>
            <a:ext cx="13636522" cy="1325773"/>
          </a:xfrm>
          <a:prstGeom prst="rect">
            <a:avLst/>
          </a:prstGeom>
        </p:spPr>
      </p:pic>
    </p:spTree>
    <p:extLst>
      <p:ext uri="{BB962C8B-B14F-4D97-AF65-F5344CB8AC3E}">
        <p14:creationId xmlns:p14="http://schemas.microsoft.com/office/powerpoint/2010/main" val="3498470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A5EE83-B3CD-4845-BE72-93725C8F7331}"/>
              </a:ext>
            </a:extLst>
          </p:cNvPr>
          <p:cNvPicPr>
            <a:picLocks noChangeAspect="1"/>
          </p:cNvPicPr>
          <p:nvPr/>
        </p:nvPicPr>
        <p:blipFill>
          <a:blip r:embed="rId3"/>
          <a:stretch>
            <a:fillRect/>
          </a:stretch>
        </p:blipFill>
        <p:spPr>
          <a:xfrm>
            <a:off x="1334176" y="280555"/>
            <a:ext cx="10906315" cy="6733309"/>
          </a:xfrm>
          <a:prstGeom prst="rect">
            <a:avLst/>
          </a:prstGeom>
        </p:spPr>
      </p:pic>
    </p:spTree>
    <p:extLst>
      <p:ext uri="{BB962C8B-B14F-4D97-AF65-F5344CB8AC3E}">
        <p14:creationId xmlns:p14="http://schemas.microsoft.com/office/powerpoint/2010/main" val="119111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erson&#10;&#10;Description automatically generated">
            <a:extLst>
              <a:ext uri="{FF2B5EF4-FFF2-40B4-BE49-F238E27FC236}">
                <a16:creationId xmlns:a16="http://schemas.microsoft.com/office/drawing/2014/main" id="{7D67D547-EA68-4C16-A870-D6A32E069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3041" y="1238518"/>
            <a:ext cx="7884318" cy="5437460"/>
          </a:xfrm>
          <a:prstGeom prst="rect">
            <a:avLst/>
          </a:prstGeom>
        </p:spPr>
      </p:pic>
    </p:spTree>
    <p:extLst>
      <p:ext uri="{BB962C8B-B14F-4D97-AF65-F5344CB8AC3E}">
        <p14:creationId xmlns:p14="http://schemas.microsoft.com/office/powerpoint/2010/main" val="3851097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C82F52-6CDD-4CF4-814E-E79E29A04615}"/>
              </a:ext>
            </a:extLst>
          </p:cNvPr>
          <p:cNvPicPr>
            <a:picLocks noChangeAspect="1"/>
          </p:cNvPicPr>
          <p:nvPr/>
        </p:nvPicPr>
        <p:blipFill>
          <a:blip r:embed="rId3"/>
          <a:stretch>
            <a:fillRect/>
          </a:stretch>
        </p:blipFill>
        <p:spPr>
          <a:xfrm>
            <a:off x="1711803" y="230685"/>
            <a:ext cx="11206793" cy="6685051"/>
          </a:xfrm>
          <a:prstGeom prst="rect">
            <a:avLst/>
          </a:prstGeom>
        </p:spPr>
      </p:pic>
    </p:spTree>
    <p:extLst>
      <p:ext uri="{BB962C8B-B14F-4D97-AF65-F5344CB8AC3E}">
        <p14:creationId xmlns:p14="http://schemas.microsoft.com/office/powerpoint/2010/main" val="3514944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ttiross-PPT-DRAFT-v1-08.jpg">
            <a:extLst>
              <a:ext uri="{FF2B5EF4-FFF2-40B4-BE49-F238E27FC236}">
                <a16:creationId xmlns:a16="http://schemas.microsoft.com/office/drawing/2014/main" id="{35F43A50-626A-4F5B-8521-DA293F50F81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4850" t="20383" r="4985" b="20128"/>
          <a:stretch/>
        </p:blipFill>
        <p:spPr>
          <a:xfrm>
            <a:off x="785114" y="827314"/>
            <a:ext cx="13085192" cy="5833260"/>
          </a:xfrm>
          <a:prstGeom prst="rect">
            <a:avLst/>
          </a:prstGeom>
        </p:spPr>
      </p:pic>
      <p:graphicFrame>
        <p:nvGraphicFramePr>
          <p:cNvPr id="5" name="Table 4">
            <a:extLst>
              <a:ext uri="{FF2B5EF4-FFF2-40B4-BE49-F238E27FC236}">
                <a16:creationId xmlns:a16="http://schemas.microsoft.com/office/drawing/2014/main" id="{91968695-3049-4DFB-9DF0-BB8830DFB744}"/>
              </a:ext>
            </a:extLst>
          </p:cNvPr>
          <p:cNvGraphicFramePr>
            <a:graphicFrameLocks noGrp="1"/>
          </p:cNvGraphicFramePr>
          <p:nvPr>
            <p:extLst>
              <p:ext uri="{D42A27DB-BD31-4B8C-83A1-F6EECF244321}">
                <p14:modId xmlns:p14="http://schemas.microsoft.com/office/powerpoint/2010/main" val="2928161562"/>
              </p:ext>
            </p:extLst>
          </p:nvPr>
        </p:nvGraphicFramePr>
        <p:xfrm>
          <a:off x="734036" y="3067288"/>
          <a:ext cx="13111250" cy="451104"/>
        </p:xfrm>
        <a:graphic>
          <a:graphicData uri="http://schemas.openxmlformats.org/drawingml/2006/table">
            <a:tbl>
              <a:tblPr>
                <a:tableStyleId>{5C22544A-7EE6-4342-B048-85BDC9FD1C3A}</a:tableStyleId>
              </a:tblPr>
              <a:tblGrid>
                <a:gridCol w="2622250">
                  <a:extLst>
                    <a:ext uri="{9D8B030D-6E8A-4147-A177-3AD203B41FA5}">
                      <a16:colId xmlns:a16="http://schemas.microsoft.com/office/drawing/2014/main" val="20000"/>
                    </a:ext>
                  </a:extLst>
                </a:gridCol>
                <a:gridCol w="2622250">
                  <a:extLst>
                    <a:ext uri="{9D8B030D-6E8A-4147-A177-3AD203B41FA5}">
                      <a16:colId xmlns:a16="http://schemas.microsoft.com/office/drawing/2014/main" val="20001"/>
                    </a:ext>
                  </a:extLst>
                </a:gridCol>
                <a:gridCol w="2622250">
                  <a:extLst>
                    <a:ext uri="{9D8B030D-6E8A-4147-A177-3AD203B41FA5}">
                      <a16:colId xmlns:a16="http://schemas.microsoft.com/office/drawing/2014/main" val="20002"/>
                    </a:ext>
                  </a:extLst>
                </a:gridCol>
                <a:gridCol w="2622250">
                  <a:extLst>
                    <a:ext uri="{9D8B030D-6E8A-4147-A177-3AD203B41FA5}">
                      <a16:colId xmlns:a16="http://schemas.microsoft.com/office/drawing/2014/main" val="20003"/>
                    </a:ext>
                  </a:extLst>
                </a:gridCol>
                <a:gridCol w="2622250">
                  <a:extLst>
                    <a:ext uri="{9D8B030D-6E8A-4147-A177-3AD203B41FA5}">
                      <a16:colId xmlns:a16="http://schemas.microsoft.com/office/drawing/2014/main" val="20004"/>
                    </a:ext>
                  </a:extLst>
                </a:gridCol>
              </a:tblGrid>
              <a:tr h="451104">
                <a:tc>
                  <a:txBody>
                    <a:bodyPr/>
                    <a:lstStyle/>
                    <a:p>
                      <a:pPr algn="ctr"/>
                      <a:r>
                        <a:rPr lang="en-US" sz="2200" dirty="0">
                          <a:solidFill>
                            <a:srgbClr val="2D93AA"/>
                          </a:solidFill>
                          <a:latin typeface="Helvetica" charset="0"/>
                          <a:ea typeface="Helvetica" charset="0"/>
                          <a:cs typeface="Helvetica" charset="0"/>
                        </a:rPr>
                        <a:t>Length</a:t>
                      </a:r>
                    </a:p>
                  </a:txBody>
                  <a:tcPr marL="146304" marR="146304" marT="54864" marB="5486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a:r>
                        <a:rPr lang="en-US" sz="2200" dirty="0">
                          <a:solidFill>
                            <a:srgbClr val="2D93AA"/>
                          </a:solidFill>
                          <a:latin typeface="Helvetica" charset="0"/>
                          <a:ea typeface="Helvetica" charset="0"/>
                          <a:cs typeface="Helvetica" charset="0"/>
                        </a:rPr>
                        <a:t>Width</a:t>
                      </a:r>
                    </a:p>
                  </a:txBody>
                  <a:tcPr marL="146304" marR="146304" marT="54864" marB="5486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a:r>
                        <a:rPr lang="en-US" sz="2200" dirty="0">
                          <a:solidFill>
                            <a:srgbClr val="2D93AA"/>
                          </a:solidFill>
                          <a:latin typeface="Helvetica" charset="0"/>
                          <a:ea typeface="Helvetica" charset="0"/>
                          <a:cs typeface="Helvetica" charset="0"/>
                        </a:rPr>
                        <a:t>Orientation</a:t>
                      </a:r>
                    </a:p>
                  </a:txBody>
                  <a:tcPr marL="146304" marR="146304" marT="54864" marB="5486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a:r>
                        <a:rPr lang="en-US" sz="2200" dirty="0">
                          <a:solidFill>
                            <a:srgbClr val="2D93AA"/>
                          </a:solidFill>
                          <a:latin typeface="Helvetica" charset="0"/>
                          <a:ea typeface="Helvetica" charset="0"/>
                          <a:cs typeface="Helvetica" charset="0"/>
                        </a:rPr>
                        <a:t>Size</a:t>
                      </a:r>
                    </a:p>
                  </a:txBody>
                  <a:tcPr marL="146304" marR="146304" marT="54864" marB="5486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a:r>
                        <a:rPr lang="en-US" sz="2200" dirty="0">
                          <a:solidFill>
                            <a:srgbClr val="2D93AA"/>
                          </a:solidFill>
                          <a:latin typeface="Helvetica" charset="0"/>
                          <a:ea typeface="Helvetica" charset="0"/>
                          <a:cs typeface="Helvetica" charset="0"/>
                        </a:rPr>
                        <a:t>Shape</a:t>
                      </a:r>
                    </a:p>
                  </a:txBody>
                  <a:tcPr marL="146304" marR="146304" marT="54864" marB="5486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F11742A8-B724-4D20-93CE-B0AB711C1717}"/>
              </a:ext>
            </a:extLst>
          </p:cNvPr>
          <p:cNvGraphicFramePr>
            <a:graphicFrameLocks noGrp="1"/>
          </p:cNvGraphicFramePr>
          <p:nvPr>
            <p:extLst>
              <p:ext uri="{D42A27DB-BD31-4B8C-83A1-F6EECF244321}">
                <p14:modId xmlns:p14="http://schemas.microsoft.com/office/powerpoint/2010/main" val="2815427926"/>
              </p:ext>
            </p:extLst>
          </p:nvPr>
        </p:nvGraphicFramePr>
        <p:xfrm>
          <a:off x="730221" y="6660574"/>
          <a:ext cx="13115065" cy="539468"/>
        </p:xfrm>
        <a:graphic>
          <a:graphicData uri="http://schemas.openxmlformats.org/drawingml/2006/table">
            <a:tbl>
              <a:tblPr>
                <a:tableStyleId>{5C22544A-7EE6-4342-B048-85BDC9FD1C3A}</a:tableStyleId>
              </a:tblPr>
              <a:tblGrid>
                <a:gridCol w="2623013">
                  <a:extLst>
                    <a:ext uri="{9D8B030D-6E8A-4147-A177-3AD203B41FA5}">
                      <a16:colId xmlns:a16="http://schemas.microsoft.com/office/drawing/2014/main" val="20000"/>
                    </a:ext>
                  </a:extLst>
                </a:gridCol>
                <a:gridCol w="2623013">
                  <a:extLst>
                    <a:ext uri="{9D8B030D-6E8A-4147-A177-3AD203B41FA5}">
                      <a16:colId xmlns:a16="http://schemas.microsoft.com/office/drawing/2014/main" val="20001"/>
                    </a:ext>
                  </a:extLst>
                </a:gridCol>
                <a:gridCol w="2623013">
                  <a:extLst>
                    <a:ext uri="{9D8B030D-6E8A-4147-A177-3AD203B41FA5}">
                      <a16:colId xmlns:a16="http://schemas.microsoft.com/office/drawing/2014/main" val="20002"/>
                    </a:ext>
                  </a:extLst>
                </a:gridCol>
                <a:gridCol w="2623013">
                  <a:extLst>
                    <a:ext uri="{9D8B030D-6E8A-4147-A177-3AD203B41FA5}">
                      <a16:colId xmlns:a16="http://schemas.microsoft.com/office/drawing/2014/main" val="20003"/>
                    </a:ext>
                  </a:extLst>
                </a:gridCol>
                <a:gridCol w="2623013">
                  <a:extLst>
                    <a:ext uri="{9D8B030D-6E8A-4147-A177-3AD203B41FA5}">
                      <a16:colId xmlns:a16="http://schemas.microsoft.com/office/drawing/2014/main" val="20004"/>
                    </a:ext>
                  </a:extLst>
                </a:gridCol>
              </a:tblGrid>
              <a:tr h="539468">
                <a:tc>
                  <a:txBody>
                    <a:bodyPr/>
                    <a:lstStyle/>
                    <a:p>
                      <a:pPr algn="ctr"/>
                      <a:r>
                        <a:rPr lang="en-US" sz="2200" dirty="0">
                          <a:solidFill>
                            <a:srgbClr val="2D93AA"/>
                          </a:solidFill>
                          <a:latin typeface="Helvetica" charset="0"/>
                          <a:ea typeface="Helvetica" charset="0"/>
                          <a:cs typeface="Helvetica" charset="0"/>
                        </a:rPr>
                        <a:t>Enclosure</a:t>
                      </a:r>
                    </a:p>
                  </a:txBody>
                  <a:tcPr marL="146304" marR="146304" marT="54864" marB="5486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a:r>
                        <a:rPr lang="en-US" sz="2200" dirty="0">
                          <a:solidFill>
                            <a:srgbClr val="2D93AA"/>
                          </a:solidFill>
                          <a:latin typeface="Helvetica" charset="0"/>
                          <a:ea typeface="Helvetica" charset="0"/>
                          <a:cs typeface="Helvetica" charset="0"/>
                        </a:rPr>
                        <a:t>2D</a:t>
                      </a:r>
                      <a:r>
                        <a:rPr lang="en-US" sz="2200" baseline="0" dirty="0">
                          <a:solidFill>
                            <a:srgbClr val="2D93AA"/>
                          </a:solidFill>
                          <a:latin typeface="Helvetica" charset="0"/>
                          <a:ea typeface="Helvetica" charset="0"/>
                          <a:cs typeface="Helvetica" charset="0"/>
                        </a:rPr>
                        <a:t> Position</a:t>
                      </a:r>
                      <a:endParaRPr lang="en-US" sz="2200" dirty="0">
                        <a:solidFill>
                          <a:srgbClr val="2D93AA"/>
                        </a:solidFill>
                        <a:latin typeface="Helvetica" charset="0"/>
                        <a:ea typeface="Helvetica" charset="0"/>
                        <a:cs typeface="Helvetica" charset="0"/>
                      </a:endParaRPr>
                    </a:p>
                  </a:txBody>
                  <a:tcPr marL="146304" marR="146304" marT="54864" marB="5486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a:r>
                        <a:rPr lang="en-US" sz="2200" dirty="0">
                          <a:solidFill>
                            <a:srgbClr val="2D93AA"/>
                          </a:solidFill>
                          <a:latin typeface="Helvetica" charset="0"/>
                          <a:ea typeface="Helvetica" charset="0"/>
                          <a:cs typeface="Helvetica" charset="0"/>
                        </a:rPr>
                        <a:t>Grouping</a:t>
                      </a:r>
                    </a:p>
                  </a:txBody>
                  <a:tcPr marL="146304" marR="146304" marT="54864" marB="5486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a:r>
                        <a:rPr lang="en-US" sz="2200" dirty="0">
                          <a:solidFill>
                            <a:srgbClr val="2D93AA"/>
                          </a:solidFill>
                          <a:latin typeface="Helvetica" charset="0"/>
                          <a:ea typeface="Helvetica" charset="0"/>
                          <a:cs typeface="Helvetica" charset="0"/>
                        </a:rPr>
                        <a:t>Color (Hue)</a:t>
                      </a:r>
                    </a:p>
                  </a:txBody>
                  <a:tcPr marL="146304" marR="146304" marT="54864" marB="5486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ctr"/>
                      <a:r>
                        <a:rPr lang="en-US" sz="2200" dirty="0">
                          <a:solidFill>
                            <a:srgbClr val="2D93AA"/>
                          </a:solidFill>
                          <a:latin typeface="Helvetica" charset="0"/>
                          <a:ea typeface="Helvetica" charset="0"/>
                          <a:cs typeface="Helvetica" charset="0"/>
                        </a:rPr>
                        <a:t>Color (Intensity)</a:t>
                      </a:r>
                    </a:p>
                  </a:txBody>
                  <a:tcPr marL="146304" marR="146304" marT="54864" marB="54864">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9944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D2C3A9-D5F3-4F4C-BD44-F3FA5FD92B47}"/>
              </a:ext>
            </a:extLst>
          </p:cNvPr>
          <p:cNvPicPr>
            <a:picLocks noChangeAspect="1"/>
          </p:cNvPicPr>
          <p:nvPr/>
        </p:nvPicPr>
        <p:blipFill>
          <a:blip r:embed="rId3"/>
          <a:stretch>
            <a:fillRect/>
          </a:stretch>
        </p:blipFill>
        <p:spPr>
          <a:xfrm>
            <a:off x="478970" y="811893"/>
            <a:ext cx="13992679" cy="5947199"/>
          </a:xfrm>
          <a:prstGeom prst="rect">
            <a:avLst/>
          </a:prstGeom>
        </p:spPr>
      </p:pic>
    </p:spTree>
    <p:extLst>
      <p:ext uri="{BB962C8B-B14F-4D97-AF65-F5344CB8AC3E}">
        <p14:creationId xmlns:p14="http://schemas.microsoft.com/office/powerpoint/2010/main" val="2774712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11C433-D800-4650-937A-FA22D7B08471}"/>
              </a:ext>
            </a:extLst>
          </p:cNvPr>
          <p:cNvPicPr>
            <a:picLocks noChangeAspect="1"/>
          </p:cNvPicPr>
          <p:nvPr/>
        </p:nvPicPr>
        <p:blipFill>
          <a:blip r:embed="rId3"/>
          <a:stretch>
            <a:fillRect/>
          </a:stretch>
        </p:blipFill>
        <p:spPr>
          <a:xfrm>
            <a:off x="778106" y="838201"/>
            <a:ext cx="13074188" cy="6098116"/>
          </a:xfrm>
          <a:prstGeom prst="rect">
            <a:avLst/>
          </a:prstGeom>
        </p:spPr>
      </p:pic>
    </p:spTree>
    <p:extLst>
      <p:ext uri="{BB962C8B-B14F-4D97-AF65-F5344CB8AC3E}">
        <p14:creationId xmlns:p14="http://schemas.microsoft.com/office/powerpoint/2010/main" val="394861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92622" y="1008528"/>
            <a:ext cx="13245156" cy="738664"/>
          </a:xfrm>
        </p:spPr>
        <p:txBody>
          <a:bodyPr/>
          <a:lstStyle/>
          <a:p>
            <a:pPr lvl="0" defTabSz="1306221" fontAlgn="auto">
              <a:lnSpc>
                <a:spcPct val="100000"/>
              </a:lnSpc>
              <a:spcAft>
                <a:spcPts val="0"/>
              </a:spcAft>
            </a:pPr>
            <a:r>
              <a:rPr lang="en-US" sz="4800" dirty="0">
                <a:solidFill>
                  <a:srgbClr val="002060"/>
                </a:solidFill>
                <a:latin typeface="BentonSans"/>
                <a:ea typeface="+mn-ea"/>
                <a:cs typeface="+mn-cs"/>
              </a:rPr>
              <a:t>The Creative Process</a:t>
            </a:r>
          </a:p>
        </p:txBody>
      </p:sp>
      <p:pic>
        <p:nvPicPr>
          <p:cNvPr id="1026" name="Picture 2" descr="Image result for stick figure">
            <a:extLst>
              <a:ext uri="{FF2B5EF4-FFF2-40B4-BE49-F238E27FC236}">
                <a16:creationId xmlns:a16="http://schemas.microsoft.com/office/drawing/2014/main" id="{76BF915F-2ED5-4DB2-B069-6D61F6AD8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3093" y="1008528"/>
            <a:ext cx="3709555" cy="24685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1F18CD-7E5B-4BF8-8A9C-BB4B27C23AEF}"/>
              </a:ext>
            </a:extLst>
          </p:cNvPr>
          <p:cNvPicPr>
            <a:picLocks noChangeAspect="1"/>
          </p:cNvPicPr>
          <p:nvPr/>
        </p:nvPicPr>
        <p:blipFill rotWithShape="1">
          <a:blip r:embed="rId3"/>
          <a:srcRect l="21565" t="4679" r="310" b="620"/>
          <a:stretch/>
        </p:blipFill>
        <p:spPr>
          <a:xfrm>
            <a:off x="2329463" y="1322787"/>
            <a:ext cx="9971473" cy="5584025"/>
          </a:xfrm>
          <a:prstGeom prst="rect">
            <a:avLst/>
          </a:prstGeom>
        </p:spPr>
      </p:pic>
      <p:sp>
        <p:nvSpPr>
          <p:cNvPr id="5" name="Text Placeholder 7">
            <a:extLst>
              <a:ext uri="{FF2B5EF4-FFF2-40B4-BE49-F238E27FC236}">
                <a16:creationId xmlns:a16="http://schemas.microsoft.com/office/drawing/2014/main" id="{35F4BAE7-0123-4809-AC56-AACECA69104A}"/>
              </a:ext>
            </a:extLst>
          </p:cNvPr>
          <p:cNvSpPr txBox="1">
            <a:spLocks/>
          </p:cNvSpPr>
          <p:nvPr/>
        </p:nvSpPr>
        <p:spPr>
          <a:xfrm>
            <a:off x="691381" y="381001"/>
            <a:ext cx="13269093" cy="664797"/>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b="1" dirty="0">
                <a:solidFill>
                  <a:srgbClr val="002060"/>
                </a:solidFill>
              </a:rPr>
              <a:t>COLOR</a:t>
            </a:r>
          </a:p>
        </p:txBody>
      </p:sp>
    </p:spTree>
    <p:extLst>
      <p:ext uri="{BB962C8B-B14F-4D97-AF65-F5344CB8AC3E}">
        <p14:creationId xmlns:p14="http://schemas.microsoft.com/office/powerpoint/2010/main" val="1181989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E18867-7253-4E6E-B773-826547ED4C3E}"/>
              </a:ext>
            </a:extLst>
          </p:cNvPr>
          <p:cNvSpPr txBox="1"/>
          <p:nvPr/>
        </p:nvSpPr>
        <p:spPr>
          <a:xfrm>
            <a:off x="1686436" y="1215306"/>
            <a:ext cx="1757212" cy="1107996"/>
          </a:xfrm>
          <a:prstGeom prst="rect">
            <a:avLst/>
          </a:prstGeom>
          <a:noFill/>
        </p:spPr>
        <p:txBody>
          <a:bodyPr wrap="none" rtlCol="0">
            <a:spAutoFit/>
          </a:bodyPr>
          <a:lstStyle/>
          <a:p>
            <a:r>
              <a:rPr lang="en-US" sz="6600" b="1" dirty="0">
                <a:solidFill>
                  <a:srgbClr val="002060"/>
                </a:solidFill>
                <a:latin typeface="+mj-lt"/>
              </a:rPr>
              <a:t>Hue</a:t>
            </a:r>
          </a:p>
        </p:txBody>
      </p:sp>
      <p:sp>
        <p:nvSpPr>
          <p:cNvPr id="6" name="TextBox 5">
            <a:extLst>
              <a:ext uri="{FF2B5EF4-FFF2-40B4-BE49-F238E27FC236}">
                <a16:creationId xmlns:a16="http://schemas.microsoft.com/office/drawing/2014/main" id="{F230634E-440E-408E-AE27-599C6A0DD9AA}"/>
              </a:ext>
            </a:extLst>
          </p:cNvPr>
          <p:cNvSpPr txBox="1"/>
          <p:nvPr/>
        </p:nvSpPr>
        <p:spPr>
          <a:xfrm>
            <a:off x="5406813" y="1215306"/>
            <a:ext cx="4258538" cy="1107996"/>
          </a:xfrm>
          <a:prstGeom prst="rect">
            <a:avLst/>
          </a:prstGeom>
          <a:noFill/>
        </p:spPr>
        <p:txBody>
          <a:bodyPr wrap="none" rtlCol="0">
            <a:spAutoFit/>
          </a:bodyPr>
          <a:lstStyle/>
          <a:p>
            <a:r>
              <a:rPr lang="en-US" sz="6600" b="1" dirty="0">
                <a:solidFill>
                  <a:srgbClr val="002060"/>
                </a:solidFill>
                <a:latin typeface="+mj-lt"/>
              </a:rPr>
              <a:t>Saturation</a:t>
            </a:r>
          </a:p>
        </p:txBody>
      </p:sp>
      <p:grpSp>
        <p:nvGrpSpPr>
          <p:cNvPr id="7" name="Group 6">
            <a:extLst>
              <a:ext uri="{FF2B5EF4-FFF2-40B4-BE49-F238E27FC236}">
                <a16:creationId xmlns:a16="http://schemas.microsoft.com/office/drawing/2014/main" id="{295E78AD-C318-4FDD-8F33-352F500B5938}"/>
              </a:ext>
            </a:extLst>
          </p:cNvPr>
          <p:cNvGrpSpPr/>
          <p:nvPr/>
        </p:nvGrpSpPr>
        <p:grpSpPr>
          <a:xfrm>
            <a:off x="5375568" y="4337034"/>
            <a:ext cx="7987453" cy="1158064"/>
            <a:chOff x="5406812" y="4928647"/>
            <a:chExt cx="7987453" cy="1158064"/>
          </a:xfrm>
        </p:grpSpPr>
        <p:pic>
          <p:nvPicPr>
            <p:cNvPr id="8" name="Picture 7">
              <a:extLst>
                <a:ext uri="{FF2B5EF4-FFF2-40B4-BE49-F238E27FC236}">
                  <a16:creationId xmlns:a16="http://schemas.microsoft.com/office/drawing/2014/main" id="{14C93439-2B14-40BE-BFA0-92444F45B2AF}"/>
                </a:ext>
              </a:extLst>
            </p:cNvPr>
            <p:cNvPicPr>
              <a:picLocks noChangeAspect="1"/>
            </p:cNvPicPr>
            <p:nvPr/>
          </p:nvPicPr>
          <p:blipFill>
            <a:blip r:embed="rId3"/>
            <a:stretch>
              <a:fillRect/>
            </a:stretch>
          </p:blipFill>
          <p:spPr>
            <a:xfrm>
              <a:off x="5406812" y="5421090"/>
              <a:ext cx="7987453" cy="665621"/>
            </a:xfrm>
            <a:prstGeom prst="rect">
              <a:avLst/>
            </a:prstGeom>
          </p:spPr>
        </p:pic>
        <p:sp>
          <p:nvSpPr>
            <p:cNvPr id="9" name="TextBox 8">
              <a:extLst>
                <a:ext uri="{FF2B5EF4-FFF2-40B4-BE49-F238E27FC236}">
                  <a16:creationId xmlns:a16="http://schemas.microsoft.com/office/drawing/2014/main" id="{50A750A0-EA1C-4960-B7AC-67E1AD7464AA}"/>
                </a:ext>
              </a:extLst>
            </p:cNvPr>
            <p:cNvSpPr txBox="1"/>
            <p:nvPr/>
          </p:nvSpPr>
          <p:spPr>
            <a:xfrm>
              <a:off x="5406812" y="4928647"/>
              <a:ext cx="1168910" cy="492443"/>
            </a:xfrm>
            <a:prstGeom prst="rect">
              <a:avLst/>
            </a:prstGeom>
            <a:noFill/>
          </p:spPr>
          <p:txBody>
            <a:bodyPr wrap="none" rtlCol="0">
              <a:spAutoFit/>
            </a:bodyPr>
            <a:lstStyle/>
            <a:p>
              <a:r>
                <a:rPr lang="en-US" dirty="0"/>
                <a:t>Shade</a:t>
              </a:r>
            </a:p>
          </p:txBody>
        </p:sp>
        <p:sp>
          <p:nvSpPr>
            <p:cNvPr id="10" name="TextBox 9">
              <a:extLst>
                <a:ext uri="{FF2B5EF4-FFF2-40B4-BE49-F238E27FC236}">
                  <a16:creationId xmlns:a16="http://schemas.microsoft.com/office/drawing/2014/main" id="{DC54420F-B4FC-4792-AEBA-7726033D4BEA}"/>
                </a:ext>
              </a:extLst>
            </p:cNvPr>
            <p:cNvSpPr txBox="1"/>
            <p:nvPr/>
          </p:nvSpPr>
          <p:spPr>
            <a:xfrm>
              <a:off x="12597251" y="4928647"/>
              <a:ext cx="797013" cy="492443"/>
            </a:xfrm>
            <a:prstGeom prst="rect">
              <a:avLst/>
            </a:prstGeom>
            <a:noFill/>
          </p:spPr>
          <p:txBody>
            <a:bodyPr wrap="none" rtlCol="0">
              <a:spAutoFit/>
            </a:bodyPr>
            <a:lstStyle/>
            <a:p>
              <a:pPr algn="r"/>
              <a:r>
                <a:rPr lang="en-US" dirty="0"/>
                <a:t>Tint</a:t>
              </a:r>
            </a:p>
          </p:txBody>
        </p:sp>
      </p:grpSp>
      <p:grpSp>
        <p:nvGrpSpPr>
          <p:cNvPr id="11" name="Group 10">
            <a:extLst>
              <a:ext uri="{FF2B5EF4-FFF2-40B4-BE49-F238E27FC236}">
                <a16:creationId xmlns:a16="http://schemas.microsoft.com/office/drawing/2014/main" id="{5D594A78-45AB-4910-A870-DC7598AF5119}"/>
              </a:ext>
            </a:extLst>
          </p:cNvPr>
          <p:cNvGrpSpPr/>
          <p:nvPr/>
        </p:nvGrpSpPr>
        <p:grpSpPr>
          <a:xfrm>
            <a:off x="5375569" y="2610955"/>
            <a:ext cx="8049937" cy="1108201"/>
            <a:chOff x="5406812" y="3300953"/>
            <a:chExt cx="8049937" cy="1108201"/>
          </a:xfrm>
        </p:grpSpPr>
        <p:pic>
          <p:nvPicPr>
            <p:cNvPr id="12" name="Picture 11">
              <a:extLst>
                <a:ext uri="{FF2B5EF4-FFF2-40B4-BE49-F238E27FC236}">
                  <a16:creationId xmlns:a16="http://schemas.microsoft.com/office/drawing/2014/main" id="{4C279979-BBFD-4850-B22E-CD49F331C5B8}"/>
                </a:ext>
              </a:extLst>
            </p:cNvPr>
            <p:cNvPicPr>
              <a:picLocks noChangeAspect="1"/>
            </p:cNvPicPr>
            <p:nvPr/>
          </p:nvPicPr>
          <p:blipFill>
            <a:blip r:embed="rId4"/>
            <a:stretch>
              <a:fillRect/>
            </a:stretch>
          </p:blipFill>
          <p:spPr>
            <a:xfrm>
              <a:off x="5406812" y="3743533"/>
              <a:ext cx="7987453" cy="665621"/>
            </a:xfrm>
            <a:prstGeom prst="rect">
              <a:avLst/>
            </a:prstGeom>
          </p:spPr>
        </p:pic>
        <p:sp>
          <p:nvSpPr>
            <p:cNvPr id="13" name="TextBox 12">
              <a:extLst>
                <a:ext uri="{FF2B5EF4-FFF2-40B4-BE49-F238E27FC236}">
                  <a16:creationId xmlns:a16="http://schemas.microsoft.com/office/drawing/2014/main" id="{A1B9FF7E-6139-4CB7-9A0E-952538A7EC84}"/>
                </a:ext>
              </a:extLst>
            </p:cNvPr>
            <p:cNvSpPr txBox="1"/>
            <p:nvPr/>
          </p:nvSpPr>
          <p:spPr>
            <a:xfrm>
              <a:off x="12534765" y="3300953"/>
              <a:ext cx="921984" cy="492443"/>
            </a:xfrm>
            <a:prstGeom prst="rect">
              <a:avLst/>
            </a:prstGeom>
            <a:noFill/>
          </p:spPr>
          <p:txBody>
            <a:bodyPr wrap="none" rtlCol="0">
              <a:spAutoFit/>
            </a:bodyPr>
            <a:lstStyle/>
            <a:p>
              <a:pPr algn="r"/>
              <a:r>
                <a:rPr lang="en-US" dirty="0"/>
                <a:t>Tone</a:t>
              </a:r>
            </a:p>
          </p:txBody>
        </p:sp>
      </p:grpSp>
      <p:pic>
        <p:nvPicPr>
          <p:cNvPr id="14" name="Picture 13">
            <a:extLst>
              <a:ext uri="{FF2B5EF4-FFF2-40B4-BE49-F238E27FC236}">
                <a16:creationId xmlns:a16="http://schemas.microsoft.com/office/drawing/2014/main" id="{3E9EBADE-8D0A-4821-ABE8-8F5765DA8CFF}"/>
              </a:ext>
            </a:extLst>
          </p:cNvPr>
          <p:cNvPicPr>
            <a:picLocks noChangeAspect="1"/>
          </p:cNvPicPr>
          <p:nvPr/>
        </p:nvPicPr>
        <p:blipFill>
          <a:blip r:embed="rId5"/>
          <a:stretch>
            <a:fillRect/>
          </a:stretch>
        </p:blipFill>
        <p:spPr>
          <a:xfrm>
            <a:off x="1686436" y="2454044"/>
            <a:ext cx="1430509" cy="4750865"/>
          </a:xfrm>
          <a:prstGeom prst="rect">
            <a:avLst/>
          </a:prstGeom>
        </p:spPr>
      </p:pic>
    </p:spTree>
    <p:extLst>
      <p:ext uri="{BB962C8B-B14F-4D97-AF65-F5344CB8AC3E}">
        <p14:creationId xmlns:p14="http://schemas.microsoft.com/office/powerpoint/2010/main" val="95824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452C314-C0E6-452E-B52C-953346EEBC2D}"/>
              </a:ext>
            </a:extLst>
          </p:cNvPr>
          <p:cNvSpPr txBox="1">
            <a:spLocks/>
          </p:cNvSpPr>
          <p:nvPr/>
        </p:nvSpPr>
        <p:spPr bwMode="auto">
          <a:xfrm>
            <a:off x="569883" y="483735"/>
            <a:ext cx="12160250"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algn="l" defTabSz="1304925" rtl="0" eaLnBrk="1" fontAlgn="base" hangingPunct="1">
              <a:lnSpc>
                <a:spcPct val="80000"/>
              </a:lnSpc>
              <a:spcBef>
                <a:spcPct val="0"/>
              </a:spcBef>
              <a:spcAft>
                <a:spcPct val="0"/>
              </a:spcAft>
              <a:defRPr sz="4500" kern="1200">
                <a:solidFill>
                  <a:srgbClr val="4C4C4C"/>
                </a:solidFill>
                <a:latin typeface="BentonSans Book"/>
                <a:ea typeface="ＭＳ Ｐゴシック" charset="0"/>
                <a:cs typeface="BentonSans Book"/>
              </a:defRPr>
            </a:lvl1pPr>
            <a:lvl2pPr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2pPr>
            <a:lvl3pPr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3pPr>
            <a:lvl4pPr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4pPr>
            <a:lvl5pPr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5pPr>
            <a:lvl6pPr marL="457200"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6pPr>
            <a:lvl7pPr marL="914400"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7pPr>
            <a:lvl8pPr marL="1371600"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8pPr>
            <a:lvl9pPr marL="1828800"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9pPr>
          </a:lstStyle>
          <a:p>
            <a:r>
              <a:rPr lang="en-US" sz="5400" b="1">
                <a:solidFill>
                  <a:srgbClr val="002060"/>
                </a:solidFill>
                <a:latin typeface="+mj-lt"/>
                <a:ea typeface="+mn-ea"/>
                <a:cs typeface="Benton Sans Medium" panose="02000504020000020004" pitchFamily="2" charset="77"/>
              </a:rPr>
              <a:t>Using Hue</a:t>
            </a:r>
            <a:endParaRPr lang="en-US" sz="5400" b="1" dirty="0">
              <a:solidFill>
                <a:srgbClr val="002060"/>
              </a:solidFill>
              <a:latin typeface="+mj-lt"/>
              <a:ea typeface="+mn-ea"/>
              <a:cs typeface="Benton Sans Medium" panose="02000504020000020004" pitchFamily="2" charset="77"/>
            </a:endParaRPr>
          </a:p>
        </p:txBody>
      </p:sp>
      <p:grpSp>
        <p:nvGrpSpPr>
          <p:cNvPr id="16" name="Group 15">
            <a:extLst>
              <a:ext uri="{FF2B5EF4-FFF2-40B4-BE49-F238E27FC236}">
                <a16:creationId xmlns:a16="http://schemas.microsoft.com/office/drawing/2014/main" id="{5F62EAEC-FF77-4A46-9955-32420ED652EF}"/>
              </a:ext>
            </a:extLst>
          </p:cNvPr>
          <p:cNvGrpSpPr/>
          <p:nvPr/>
        </p:nvGrpSpPr>
        <p:grpSpPr>
          <a:xfrm>
            <a:off x="2484495" y="2136730"/>
            <a:ext cx="9661409" cy="4745663"/>
            <a:chOff x="569883" y="3732067"/>
            <a:chExt cx="6046741" cy="2970146"/>
          </a:xfrm>
        </p:grpSpPr>
        <p:pic>
          <p:nvPicPr>
            <p:cNvPr id="17" name="Picture 16">
              <a:extLst>
                <a:ext uri="{FF2B5EF4-FFF2-40B4-BE49-F238E27FC236}">
                  <a16:creationId xmlns:a16="http://schemas.microsoft.com/office/drawing/2014/main" id="{0A32B6C9-B219-427D-969F-B16141D979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883" y="3732067"/>
              <a:ext cx="4699351" cy="2970146"/>
            </a:xfrm>
            <a:prstGeom prst="rect">
              <a:avLst/>
            </a:prstGeom>
          </p:spPr>
        </p:pic>
        <p:pic>
          <p:nvPicPr>
            <p:cNvPr id="18" name="Picture 17">
              <a:extLst>
                <a:ext uri="{FF2B5EF4-FFF2-40B4-BE49-F238E27FC236}">
                  <a16:creationId xmlns:a16="http://schemas.microsoft.com/office/drawing/2014/main" id="{F08FEA58-7A60-42E3-96B9-0D356B311B93}"/>
                </a:ext>
              </a:extLst>
            </p:cNvPr>
            <p:cNvPicPr>
              <a:picLocks noChangeAspect="1"/>
            </p:cNvPicPr>
            <p:nvPr/>
          </p:nvPicPr>
          <p:blipFill>
            <a:blip r:embed="rId4"/>
            <a:stretch>
              <a:fillRect/>
            </a:stretch>
          </p:blipFill>
          <p:spPr>
            <a:xfrm>
              <a:off x="5331681" y="3732067"/>
              <a:ext cx="1284943" cy="1568066"/>
            </a:xfrm>
            <a:prstGeom prst="rect">
              <a:avLst/>
            </a:prstGeom>
          </p:spPr>
        </p:pic>
      </p:grpSp>
      <p:sp>
        <p:nvSpPr>
          <p:cNvPr id="19" name="TextBox 18">
            <a:extLst>
              <a:ext uri="{FF2B5EF4-FFF2-40B4-BE49-F238E27FC236}">
                <a16:creationId xmlns:a16="http://schemas.microsoft.com/office/drawing/2014/main" id="{7CB12AA2-4081-4433-B59B-6F27C04282FD}"/>
              </a:ext>
            </a:extLst>
          </p:cNvPr>
          <p:cNvSpPr txBox="1"/>
          <p:nvPr/>
        </p:nvSpPr>
        <p:spPr>
          <a:xfrm>
            <a:off x="3971165" y="1313849"/>
            <a:ext cx="5357685" cy="1077218"/>
          </a:xfrm>
          <a:prstGeom prst="rect">
            <a:avLst/>
          </a:prstGeom>
          <a:noFill/>
        </p:spPr>
        <p:txBody>
          <a:bodyPr wrap="none" rtlCol="0">
            <a:spAutoFit/>
          </a:bodyPr>
          <a:lstStyle/>
          <a:p>
            <a:r>
              <a:rPr lang="en-US" sz="4000" b="1" dirty="0">
                <a:solidFill>
                  <a:srgbClr val="002060"/>
                </a:solidFill>
                <a:latin typeface="+mj-lt"/>
              </a:rPr>
              <a:t>Qualitative / Categorical</a:t>
            </a:r>
          </a:p>
          <a:p>
            <a:endParaRPr lang="en-US" sz="2400" dirty="0">
              <a:solidFill>
                <a:srgbClr val="002060"/>
              </a:solidFill>
              <a:latin typeface="+mj-lt"/>
            </a:endParaRPr>
          </a:p>
        </p:txBody>
      </p:sp>
    </p:spTree>
    <p:extLst>
      <p:ext uri="{BB962C8B-B14F-4D97-AF65-F5344CB8AC3E}">
        <p14:creationId xmlns:p14="http://schemas.microsoft.com/office/powerpoint/2010/main" val="4237946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84E8060E-CD1A-4BD8-B4C0-B6FD478F1F43}"/>
              </a:ext>
            </a:extLst>
          </p:cNvPr>
          <p:cNvSpPr txBox="1">
            <a:spLocks/>
          </p:cNvSpPr>
          <p:nvPr/>
        </p:nvSpPr>
        <p:spPr>
          <a:xfrm>
            <a:off x="818707" y="652347"/>
            <a:ext cx="12992987" cy="738664"/>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sz="4800" b="1" dirty="0">
                <a:solidFill>
                  <a:srgbClr val="002060"/>
                </a:solidFill>
                <a:latin typeface="+mj-lt"/>
              </a:rPr>
              <a:t>Using Saturation</a:t>
            </a:r>
          </a:p>
        </p:txBody>
      </p:sp>
      <p:grpSp>
        <p:nvGrpSpPr>
          <p:cNvPr id="3" name="Group 2">
            <a:extLst>
              <a:ext uri="{FF2B5EF4-FFF2-40B4-BE49-F238E27FC236}">
                <a16:creationId xmlns:a16="http://schemas.microsoft.com/office/drawing/2014/main" id="{C9F16817-10A8-41A2-9D8F-7FF3ECC619B0}"/>
              </a:ext>
            </a:extLst>
          </p:cNvPr>
          <p:cNvGrpSpPr/>
          <p:nvPr/>
        </p:nvGrpSpPr>
        <p:grpSpPr>
          <a:xfrm>
            <a:off x="339109" y="1593435"/>
            <a:ext cx="6593172" cy="5665117"/>
            <a:chOff x="722028" y="2025874"/>
            <a:chExt cx="6593172" cy="5665117"/>
          </a:xfrm>
        </p:grpSpPr>
        <p:sp>
          <p:nvSpPr>
            <p:cNvPr id="4" name="TextBox 3">
              <a:extLst>
                <a:ext uri="{FF2B5EF4-FFF2-40B4-BE49-F238E27FC236}">
                  <a16:creationId xmlns:a16="http://schemas.microsoft.com/office/drawing/2014/main" id="{DF3099DC-8CE1-4D5E-8826-3A55611DDF77}"/>
                </a:ext>
              </a:extLst>
            </p:cNvPr>
            <p:cNvSpPr txBox="1"/>
            <p:nvPr/>
          </p:nvSpPr>
          <p:spPr>
            <a:xfrm>
              <a:off x="722028" y="2025874"/>
              <a:ext cx="6593172" cy="769441"/>
            </a:xfrm>
            <a:prstGeom prst="rect">
              <a:avLst/>
            </a:prstGeom>
            <a:noFill/>
          </p:spPr>
          <p:txBody>
            <a:bodyPr wrap="square" rtlCol="0">
              <a:spAutoFit/>
            </a:bodyPr>
            <a:lstStyle/>
            <a:p>
              <a:r>
                <a:rPr lang="en-US" sz="4400" b="1" dirty="0">
                  <a:solidFill>
                    <a:srgbClr val="002060"/>
                  </a:solidFill>
                  <a:latin typeface="+mj-lt"/>
                </a:rPr>
                <a:t>Relationship /Sequence</a:t>
              </a:r>
              <a:endParaRPr lang="en-US" sz="4400" dirty="0">
                <a:solidFill>
                  <a:srgbClr val="002060"/>
                </a:solidFill>
                <a:latin typeface="+mj-lt"/>
              </a:endParaRPr>
            </a:p>
          </p:txBody>
        </p:sp>
        <p:pic>
          <p:nvPicPr>
            <p:cNvPr id="5" name="Picture 4">
              <a:extLst>
                <a:ext uri="{FF2B5EF4-FFF2-40B4-BE49-F238E27FC236}">
                  <a16:creationId xmlns:a16="http://schemas.microsoft.com/office/drawing/2014/main" id="{025A1011-B943-475D-B3E5-38843D52971F}"/>
                </a:ext>
              </a:extLst>
            </p:cNvPr>
            <p:cNvPicPr>
              <a:picLocks noChangeAspect="1"/>
            </p:cNvPicPr>
            <p:nvPr/>
          </p:nvPicPr>
          <p:blipFill>
            <a:blip r:embed="rId3"/>
            <a:stretch>
              <a:fillRect/>
            </a:stretch>
          </p:blipFill>
          <p:spPr>
            <a:xfrm>
              <a:off x="1373030" y="2930835"/>
              <a:ext cx="5291169" cy="4760156"/>
            </a:xfrm>
            <a:prstGeom prst="rect">
              <a:avLst/>
            </a:prstGeom>
          </p:spPr>
        </p:pic>
      </p:grpSp>
      <p:grpSp>
        <p:nvGrpSpPr>
          <p:cNvPr id="6" name="Group 5">
            <a:extLst>
              <a:ext uri="{FF2B5EF4-FFF2-40B4-BE49-F238E27FC236}">
                <a16:creationId xmlns:a16="http://schemas.microsoft.com/office/drawing/2014/main" id="{E42CCF07-11B4-48AE-906D-FDE108BDE92E}"/>
              </a:ext>
            </a:extLst>
          </p:cNvPr>
          <p:cNvGrpSpPr/>
          <p:nvPr/>
        </p:nvGrpSpPr>
        <p:grpSpPr>
          <a:xfrm>
            <a:off x="7151330" y="1593435"/>
            <a:ext cx="7139961" cy="5426536"/>
            <a:chOff x="7300669" y="2022336"/>
            <a:chExt cx="7139961" cy="5426536"/>
          </a:xfrm>
        </p:grpSpPr>
        <p:grpSp>
          <p:nvGrpSpPr>
            <p:cNvPr id="7" name="Group 6">
              <a:extLst>
                <a:ext uri="{FF2B5EF4-FFF2-40B4-BE49-F238E27FC236}">
                  <a16:creationId xmlns:a16="http://schemas.microsoft.com/office/drawing/2014/main" id="{98F53152-3ECC-4784-992D-A36CBFA718C6}"/>
                </a:ext>
              </a:extLst>
            </p:cNvPr>
            <p:cNvGrpSpPr/>
            <p:nvPr/>
          </p:nvGrpSpPr>
          <p:grpSpPr>
            <a:xfrm>
              <a:off x="7300669" y="3542810"/>
              <a:ext cx="7139961" cy="3906062"/>
              <a:chOff x="7488982" y="3239695"/>
              <a:chExt cx="6322712" cy="3158772"/>
            </a:xfrm>
          </p:grpSpPr>
          <p:pic>
            <p:nvPicPr>
              <p:cNvPr id="9" name="Picture 8">
                <a:extLst>
                  <a:ext uri="{FF2B5EF4-FFF2-40B4-BE49-F238E27FC236}">
                    <a16:creationId xmlns:a16="http://schemas.microsoft.com/office/drawing/2014/main" id="{581EC7C2-037E-4A4E-B3E9-C44229E18E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74595" y="3239695"/>
                <a:ext cx="2968213" cy="2738518"/>
              </a:xfrm>
              <a:prstGeom prst="rect">
                <a:avLst/>
              </a:prstGeom>
            </p:spPr>
          </p:pic>
          <p:pic>
            <p:nvPicPr>
              <p:cNvPr id="10" name="Picture 9">
                <a:extLst>
                  <a:ext uri="{FF2B5EF4-FFF2-40B4-BE49-F238E27FC236}">
                    <a16:creationId xmlns:a16="http://schemas.microsoft.com/office/drawing/2014/main" id="{3A8CCE27-3567-47A1-A487-236362FF8D78}"/>
                  </a:ext>
                </a:extLst>
              </p:cNvPr>
              <p:cNvPicPr>
                <a:picLocks noChangeAspect="1"/>
              </p:cNvPicPr>
              <p:nvPr/>
            </p:nvPicPr>
            <p:blipFill>
              <a:blip r:embed="rId5"/>
              <a:stretch>
                <a:fillRect/>
              </a:stretch>
            </p:blipFill>
            <p:spPr>
              <a:xfrm>
                <a:off x="7488982" y="6090654"/>
                <a:ext cx="3148489" cy="307813"/>
              </a:xfrm>
              <a:prstGeom prst="rect">
                <a:avLst/>
              </a:prstGeom>
            </p:spPr>
          </p:pic>
          <p:pic>
            <p:nvPicPr>
              <p:cNvPr id="11" name="Picture 10">
                <a:extLst>
                  <a:ext uri="{FF2B5EF4-FFF2-40B4-BE49-F238E27FC236}">
                    <a16:creationId xmlns:a16="http://schemas.microsoft.com/office/drawing/2014/main" id="{D1805FD4-4818-41DF-9B18-8C737C5329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42452" y="3245419"/>
                <a:ext cx="3008626" cy="2516532"/>
              </a:xfrm>
              <a:prstGeom prst="rect">
                <a:avLst/>
              </a:prstGeom>
            </p:spPr>
          </p:pic>
          <p:pic>
            <p:nvPicPr>
              <p:cNvPr id="12" name="Picture 11">
                <a:extLst>
                  <a:ext uri="{FF2B5EF4-FFF2-40B4-BE49-F238E27FC236}">
                    <a16:creationId xmlns:a16="http://schemas.microsoft.com/office/drawing/2014/main" id="{645931B5-0F41-422C-A2F0-E283BC0644D7}"/>
                  </a:ext>
                </a:extLst>
              </p:cNvPr>
              <p:cNvPicPr>
                <a:picLocks noChangeAspect="1"/>
              </p:cNvPicPr>
              <p:nvPr/>
            </p:nvPicPr>
            <p:blipFill>
              <a:blip r:embed="rId7"/>
              <a:stretch>
                <a:fillRect/>
              </a:stretch>
            </p:blipFill>
            <p:spPr>
              <a:xfrm>
                <a:off x="10803068" y="6090652"/>
                <a:ext cx="3008626" cy="307813"/>
              </a:xfrm>
              <a:prstGeom prst="rect">
                <a:avLst/>
              </a:prstGeom>
            </p:spPr>
          </p:pic>
        </p:grpSp>
        <p:sp>
          <p:nvSpPr>
            <p:cNvPr id="8" name="TextBox 7">
              <a:extLst>
                <a:ext uri="{FF2B5EF4-FFF2-40B4-BE49-F238E27FC236}">
                  <a16:creationId xmlns:a16="http://schemas.microsoft.com/office/drawing/2014/main" id="{7A45021D-F85E-4151-9718-0CA6C3E5AB02}"/>
                </a:ext>
              </a:extLst>
            </p:cNvPr>
            <p:cNvSpPr txBox="1"/>
            <p:nvPr/>
          </p:nvSpPr>
          <p:spPr>
            <a:xfrm>
              <a:off x="7574063" y="2022336"/>
              <a:ext cx="6593172" cy="769441"/>
            </a:xfrm>
            <a:prstGeom prst="rect">
              <a:avLst/>
            </a:prstGeom>
            <a:noFill/>
          </p:spPr>
          <p:txBody>
            <a:bodyPr wrap="square" rtlCol="0">
              <a:spAutoFit/>
            </a:bodyPr>
            <a:lstStyle/>
            <a:p>
              <a:r>
                <a:rPr lang="en-US" sz="4400" b="1" dirty="0">
                  <a:solidFill>
                    <a:srgbClr val="002060"/>
                  </a:solidFill>
                  <a:latin typeface="+mj-lt"/>
                </a:rPr>
                <a:t>Quantitative / Numerical</a:t>
              </a:r>
              <a:endParaRPr lang="en-US" sz="4400" dirty="0">
                <a:solidFill>
                  <a:srgbClr val="002060"/>
                </a:solidFill>
                <a:latin typeface="+mj-lt"/>
              </a:endParaRPr>
            </a:p>
          </p:txBody>
        </p:sp>
      </p:grpSp>
    </p:spTree>
    <p:extLst>
      <p:ext uri="{BB962C8B-B14F-4D97-AF65-F5344CB8AC3E}">
        <p14:creationId xmlns:p14="http://schemas.microsoft.com/office/powerpoint/2010/main" val="500335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DFD351E1-647A-4C4E-8CEB-701169941971}"/>
              </a:ext>
            </a:extLst>
          </p:cNvPr>
          <p:cNvSpPr txBox="1">
            <a:spLocks/>
          </p:cNvSpPr>
          <p:nvPr/>
        </p:nvSpPr>
        <p:spPr>
          <a:xfrm>
            <a:off x="691381" y="381001"/>
            <a:ext cx="13269093" cy="664797"/>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sz="4800" b="1" dirty="0">
                <a:solidFill>
                  <a:srgbClr val="002060"/>
                </a:solidFill>
                <a:latin typeface="+mj-lt"/>
              </a:rPr>
              <a:t>Maintain Color Identities</a:t>
            </a:r>
          </a:p>
        </p:txBody>
      </p:sp>
      <p:sp>
        <p:nvSpPr>
          <p:cNvPr id="4" name="TextBox 3">
            <a:extLst>
              <a:ext uri="{FF2B5EF4-FFF2-40B4-BE49-F238E27FC236}">
                <a16:creationId xmlns:a16="http://schemas.microsoft.com/office/drawing/2014/main" id="{64923A94-0497-47BB-BCEE-A5826DBEE9EB}"/>
              </a:ext>
            </a:extLst>
          </p:cNvPr>
          <p:cNvSpPr txBox="1"/>
          <p:nvPr/>
        </p:nvSpPr>
        <p:spPr>
          <a:xfrm>
            <a:off x="7979227" y="2360473"/>
            <a:ext cx="6188529" cy="3508653"/>
          </a:xfrm>
          <a:prstGeom prst="rect">
            <a:avLst/>
          </a:prstGeom>
          <a:noFill/>
        </p:spPr>
        <p:txBody>
          <a:bodyPr wrap="square" rtlCol="0">
            <a:spAutoFit/>
          </a:bodyPr>
          <a:lstStyle/>
          <a:p>
            <a:r>
              <a:rPr lang="en-US" sz="2800" dirty="0">
                <a:solidFill>
                  <a:srgbClr val="002060"/>
                </a:solidFill>
                <a:latin typeface="+mj-lt"/>
              </a:rPr>
              <a:t>Once a color is assigned to an attribute, be consistent with the usage of that color. </a:t>
            </a:r>
          </a:p>
          <a:p>
            <a:endParaRPr lang="en-US" sz="2800" dirty="0">
              <a:solidFill>
                <a:srgbClr val="002060"/>
              </a:solidFill>
              <a:latin typeface="+mj-lt"/>
            </a:endParaRPr>
          </a:p>
          <a:p>
            <a:r>
              <a:rPr lang="en-US" sz="2800" dirty="0">
                <a:solidFill>
                  <a:srgbClr val="002060"/>
                </a:solidFill>
                <a:latin typeface="+mj-lt"/>
              </a:rPr>
              <a:t>This eliminates confusion and establishes identity throughout a workbook.</a:t>
            </a:r>
          </a:p>
          <a:p>
            <a:endParaRPr lang="en-US" sz="2800" dirty="0">
              <a:solidFill>
                <a:srgbClr val="002060"/>
              </a:solidFill>
              <a:latin typeface="+mj-lt"/>
            </a:endParaRPr>
          </a:p>
        </p:txBody>
      </p:sp>
      <p:pic>
        <p:nvPicPr>
          <p:cNvPr id="7" name="Picture 6" descr="A close up of a map&#10;&#10;Description automatically generated">
            <a:extLst>
              <a:ext uri="{FF2B5EF4-FFF2-40B4-BE49-F238E27FC236}">
                <a16:creationId xmlns:a16="http://schemas.microsoft.com/office/drawing/2014/main" id="{7ECEDFC2-0E77-44FE-9121-65DA85D9225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3441" y="1045797"/>
            <a:ext cx="4894845" cy="6214973"/>
          </a:xfrm>
          <a:prstGeom prst="rect">
            <a:avLst/>
          </a:prstGeom>
        </p:spPr>
      </p:pic>
    </p:spTree>
    <p:extLst>
      <p:ext uri="{BB962C8B-B14F-4D97-AF65-F5344CB8AC3E}">
        <p14:creationId xmlns:p14="http://schemas.microsoft.com/office/powerpoint/2010/main" val="2875906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98BDA4AC-D193-454E-AB4E-D584E54E49B1}"/>
              </a:ext>
            </a:extLst>
          </p:cNvPr>
          <p:cNvSpPr txBox="1">
            <a:spLocks/>
          </p:cNvSpPr>
          <p:nvPr/>
        </p:nvSpPr>
        <p:spPr>
          <a:xfrm>
            <a:off x="818707" y="303451"/>
            <a:ext cx="12992987" cy="738664"/>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sz="4800" dirty="0">
                <a:solidFill>
                  <a:srgbClr val="002060"/>
                </a:solidFill>
                <a:latin typeface="+mj-lt"/>
              </a:rPr>
              <a:t>Use Hot Colors Sparingly</a:t>
            </a:r>
          </a:p>
        </p:txBody>
      </p:sp>
      <p:sp>
        <p:nvSpPr>
          <p:cNvPr id="4" name="Subtitle 2">
            <a:extLst>
              <a:ext uri="{FF2B5EF4-FFF2-40B4-BE49-F238E27FC236}">
                <a16:creationId xmlns:a16="http://schemas.microsoft.com/office/drawing/2014/main" id="{6535D5D8-D1D7-4E8E-A12C-2B4052D4B762}"/>
              </a:ext>
            </a:extLst>
          </p:cNvPr>
          <p:cNvSpPr txBox="1">
            <a:spLocks/>
          </p:cNvSpPr>
          <p:nvPr/>
        </p:nvSpPr>
        <p:spPr>
          <a:xfrm>
            <a:off x="818707" y="1023618"/>
            <a:ext cx="12160250" cy="439738"/>
          </a:xfrm>
          <a:prstGeom prst="rect">
            <a:avLst/>
          </a:prstGeom>
        </p:spPr>
        <p:txBody>
          <a:bodyPr>
            <a:noAutofit/>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Font typeface="Arial" charset="0"/>
              <a:buNone/>
            </a:pPr>
            <a:r>
              <a:rPr lang="en-US" sz="2800" dirty="0">
                <a:solidFill>
                  <a:srgbClr val="002060"/>
                </a:solidFill>
                <a:latin typeface="+mj-lt"/>
              </a:rPr>
              <a:t>What are we supposed to be looking at?</a:t>
            </a:r>
          </a:p>
        </p:txBody>
      </p:sp>
      <p:sp>
        <p:nvSpPr>
          <p:cNvPr id="7" name="TextBox 6">
            <a:extLst>
              <a:ext uri="{FF2B5EF4-FFF2-40B4-BE49-F238E27FC236}">
                <a16:creationId xmlns:a16="http://schemas.microsoft.com/office/drawing/2014/main" id="{A28809AF-25EC-420A-BFA9-23C83A34CBF9}"/>
              </a:ext>
            </a:extLst>
          </p:cNvPr>
          <p:cNvSpPr txBox="1"/>
          <p:nvPr/>
        </p:nvSpPr>
        <p:spPr>
          <a:xfrm>
            <a:off x="8082644" y="1971351"/>
            <a:ext cx="5729050" cy="4893647"/>
          </a:xfrm>
          <a:prstGeom prst="rect">
            <a:avLst/>
          </a:prstGeom>
          <a:noFill/>
        </p:spPr>
        <p:txBody>
          <a:bodyPr wrap="square" rtlCol="0">
            <a:spAutoFit/>
          </a:bodyPr>
          <a:lstStyle/>
          <a:p>
            <a:r>
              <a:rPr lang="en-US" sz="2800" dirty="0">
                <a:solidFill>
                  <a:srgbClr val="002060"/>
                </a:solidFill>
                <a:latin typeface="+mj-lt"/>
              </a:rPr>
              <a:t>'HOT' colors, like </a:t>
            </a:r>
            <a:r>
              <a:rPr lang="en-US" sz="3200" b="1" dirty="0">
                <a:solidFill>
                  <a:srgbClr val="FF0000"/>
                </a:solidFill>
                <a:latin typeface="+mj-lt"/>
              </a:rPr>
              <a:t>RED</a:t>
            </a:r>
            <a:r>
              <a:rPr lang="en-US" sz="2800" b="1" dirty="0">
                <a:solidFill>
                  <a:srgbClr val="002060"/>
                </a:solidFill>
                <a:latin typeface="+mj-lt"/>
              </a:rPr>
              <a:t>,</a:t>
            </a:r>
            <a:r>
              <a:rPr lang="en-US" sz="2800" dirty="0">
                <a:solidFill>
                  <a:srgbClr val="002060"/>
                </a:solidFill>
                <a:latin typeface="+mj-lt"/>
              </a:rPr>
              <a:t> are attention grabbers. </a:t>
            </a:r>
          </a:p>
          <a:p>
            <a:endParaRPr lang="en-US" sz="2800" dirty="0">
              <a:solidFill>
                <a:srgbClr val="002060"/>
              </a:solidFill>
              <a:latin typeface="+mj-lt"/>
            </a:endParaRPr>
          </a:p>
          <a:p>
            <a:r>
              <a:rPr lang="en-US" sz="2800" dirty="0">
                <a:solidFill>
                  <a:srgbClr val="002060"/>
                </a:solidFill>
                <a:latin typeface="+mj-lt"/>
              </a:rPr>
              <a:t>They carry heavy visual weight and will draw the eye of the reader. </a:t>
            </a:r>
          </a:p>
          <a:p>
            <a:endParaRPr lang="en-US" sz="2800" dirty="0">
              <a:solidFill>
                <a:srgbClr val="002060"/>
              </a:solidFill>
              <a:latin typeface="+mj-lt"/>
            </a:endParaRPr>
          </a:p>
          <a:p>
            <a:r>
              <a:rPr lang="en-US" sz="2800" dirty="0">
                <a:solidFill>
                  <a:srgbClr val="002060"/>
                </a:solidFill>
                <a:latin typeface="+mj-lt"/>
              </a:rPr>
              <a:t>Save them for elements truly deserving of your reader's attention.</a:t>
            </a:r>
          </a:p>
          <a:p>
            <a:endParaRPr lang="en-US" sz="2800" dirty="0">
              <a:solidFill>
                <a:srgbClr val="002060"/>
              </a:solidFill>
              <a:latin typeface="+mj-lt"/>
            </a:endParaRPr>
          </a:p>
        </p:txBody>
      </p:sp>
      <p:pic>
        <p:nvPicPr>
          <p:cNvPr id="5" name="Picture 4">
            <a:extLst>
              <a:ext uri="{FF2B5EF4-FFF2-40B4-BE49-F238E27FC236}">
                <a16:creationId xmlns:a16="http://schemas.microsoft.com/office/drawing/2014/main" id="{0C5713E8-CA8A-564D-A9D4-F6B124208E2D}"/>
              </a:ext>
            </a:extLst>
          </p:cNvPr>
          <p:cNvPicPr>
            <a:picLocks noChangeAspect="1"/>
          </p:cNvPicPr>
          <p:nvPr/>
        </p:nvPicPr>
        <p:blipFill>
          <a:blip r:embed="rId3"/>
          <a:stretch>
            <a:fillRect/>
          </a:stretch>
        </p:blipFill>
        <p:spPr>
          <a:xfrm>
            <a:off x="818706" y="1971351"/>
            <a:ext cx="6201025" cy="5234631"/>
          </a:xfrm>
          <a:prstGeom prst="rect">
            <a:avLst/>
          </a:prstGeom>
        </p:spPr>
      </p:pic>
    </p:spTree>
    <p:extLst>
      <p:ext uri="{BB962C8B-B14F-4D97-AF65-F5344CB8AC3E}">
        <p14:creationId xmlns:p14="http://schemas.microsoft.com/office/powerpoint/2010/main" val="509922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3A1911B9-EB83-4A9C-8D68-B45322C6E635}"/>
              </a:ext>
            </a:extLst>
          </p:cNvPr>
          <p:cNvSpPr txBox="1">
            <a:spLocks/>
          </p:cNvSpPr>
          <p:nvPr/>
        </p:nvSpPr>
        <p:spPr>
          <a:xfrm>
            <a:off x="426027" y="652347"/>
            <a:ext cx="13642305" cy="1625060"/>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sz="4800" b="1" dirty="0">
                <a:solidFill>
                  <a:srgbClr val="002060"/>
                </a:solidFill>
                <a:latin typeface="+mj-lt"/>
              </a:rPr>
              <a:t>Be Careful Not To Become The Next </a:t>
            </a:r>
          </a:p>
          <a:p>
            <a:pPr marL="0" indent="0">
              <a:buNone/>
            </a:pPr>
            <a:r>
              <a:rPr lang="en-US" sz="4800" b="1" dirty="0">
                <a:solidFill>
                  <a:srgbClr val="002060"/>
                </a:solidFill>
                <a:latin typeface="+mj-lt"/>
              </a:rPr>
              <a:t>Vincent van Gogh</a:t>
            </a:r>
          </a:p>
        </p:txBody>
      </p:sp>
      <p:pic>
        <p:nvPicPr>
          <p:cNvPr id="4" name="Picture 3">
            <a:extLst>
              <a:ext uri="{FF2B5EF4-FFF2-40B4-BE49-F238E27FC236}">
                <a16:creationId xmlns:a16="http://schemas.microsoft.com/office/drawing/2014/main" id="{02D3EB00-7277-48F3-BDB3-F1A6874D84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451" t="2981" r="2451" b="2981"/>
          <a:stretch/>
        </p:blipFill>
        <p:spPr>
          <a:xfrm>
            <a:off x="1157374" y="3194277"/>
            <a:ext cx="5869960" cy="4146162"/>
          </a:xfrm>
          <a:prstGeom prst="rect">
            <a:avLst/>
          </a:prstGeom>
        </p:spPr>
      </p:pic>
      <p:pic>
        <p:nvPicPr>
          <p:cNvPr id="6" name="Picture 5">
            <a:extLst>
              <a:ext uri="{FF2B5EF4-FFF2-40B4-BE49-F238E27FC236}">
                <a16:creationId xmlns:a16="http://schemas.microsoft.com/office/drawing/2014/main" id="{A81F8273-FE3E-4D7D-AD8D-5776C9EB1C6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47" t="-483" r="-1047" b="-483"/>
          <a:stretch/>
        </p:blipFill>
        <p:spPr>
          <a:xfrm>
            <a:off x="8198826" y="3194277"/>
            <a:ext cx="5869506" cy="4146162"/>
          </a:xfrm>
          <a:prstGeom prst="rect">
            <a:avLst/>
          </a:prstGeom>
        </p:spPr>
      </p:pic>
    </p:spTree>
    <p:extLst>
      <p:ext uri="{BB962C8B-B14F-4D97-AF65-F5344CB8AC3E}">
        <p14:creationId xmlns:p14="http://schemas.microsoft.com/office/powerpoint/2010/main" val="3498786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D1FA9B-6908-4509-A92C-E65F5DF7582C}"/>
              </a:ext>
            </a:extLst>
          </p:cNvPr>
          <p:cNvSpPr txBox="1"/>
          <p:nvPr/>
        </p:nvSpPr>
        <p:spPr>
          <a:xfrm>
            <a:off x="107372" y="6151033"/>
            <a:ext cx="3382273" cy="1508105"/>
          </a:xfrm>
          <a:prstGeom prst="rect">
            <a:avLst/>
          </a:prstGeom>
          <a:noFill/>
        </p:spPr>
        <p:txBody>
          <a:bodyPr wrap="none" rtlCol="0">
            <a:spAutoFit/>
          </a:bodyPr>
          <a:lstStyle/>
          <a:p>
            <a:r>
              <a:rPr lang="en-US" sz="2800" dirty="0">
                <a:solidFill>
                  <a:srgbClr val="002060"/>
                </a:solidFill>
                <a:latin typeface="+mj-lt"/>
              </a:rPr>
              <a:t>DONT BE AFRAID...</a:t>
            </a:r>
          </a:p>
          <a:p>
            <a:r>
              <a:rPr lang="en-US" sz="3600" b="1" dirty="0">
                <a:solidFill>
                  <a:srgbClr val="002060"/>
                </a:solidFill>
                <a:latin typeface="+mj-lt"/>
              </a:rPr>
              <a:t>WHITE SPACE</a:t>
            </a:r>
          </a:p>
          <a:p>
            <a:endParaRPr lang="en-US" sz="2800" dirty="0">
              <a:solidFill>
                <a:srgbClr val="002060"/>
              </a:solidFill>
              <a:latin typeface="+mj-lt"/>
            </a:endParaRPr>
          </a:p>
        </p:txBody>
      </p:sp>
    </p:spTree>
    <p:extLst>
      <p:ext uri="{BB962C8B-B14F-4D97-AF65-F5344CB8AC3E}">
        <p14:creationId xmlns:p14="http://schemas.microsoft.com/office/powerpoint/2010/main" val="1252939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9BCBEA-D56C-3343-90A8-81C9F9F744D3}"/>
              </a:ext>
            </a:extLst>
          </p:cNvPr>
          <p:cNvPicPr>
            <a:picLocks noChangeAspect="1"/>
          </p:cNvPicPr>
          <p:nvPr/>
        </p:nvPicPr>
        <p:blipFill>
          <a:blip r:embed="rId3"/>
          <a:stretch>
            <a:fillRect/>
          </a:stretch>
        </p:blipFill>
        <p:spPr>
          <a:xfrm>
            <a:off x="6640852" y="1365869"/>
            <a:ext cx="7036479" cy="5497862"/>
          </a:xfrm>
          <a:prstGeom prst="rect">
            <a:avLst/>
          </a:prstGeom>
        </p:spPr>
      </p:pic>
      <p:sp>
        <p:nvSpPr>
          <p:cNvPr id="3" name="Text Placeholder 3">
            <a:extLst>
              <a:ext uri="{FF2B5EF4-FFF2-40B4-BE49-F238E27FC236}">
                <a16:creationId xmlns:a16="http://schemas.microsoft.com/office/drawing/2014/main" id="{DFD351E1-647A-4C4E-8CEB-701169941971}"/>
              </a:ext>
            </a:extLst>
          </p:cNvPr>
          <p:cNvSpPr txBox="1">
            <a:spLocks/>
          </p:cNvSpPr>
          <p:nvPr/>
        </p:nvSpPr>
        <p:spPr>
          <a:xfrm>
            <a:off x="691381" y="381001"/>
            <a:ext cx="13269093" cy="664797"/>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sz="4800" b="1" dirty="0">
                <a:solidFill>
                  <a:srgbClr val="002060"/>
                </a:solidFill>
                <a:latin typeface="+mj-lt"/>
              </a:rPr>
              <a:t>Style Guide - Custom Color Palette</a:t>
            </a:r>
          </a:p>
        </p:txBody>
      </p:sp>
      <p:grpSp>
        <p:nvGrpSpPr>
          <p:cNvPr id="6" name="Group 5">
            <a:extLst>
              <a:ext uri="{FF2B5EF4-FFF2-40B4-BE49-F238E27FC236}">
                <a16:creationId xmlns:a16="http://schemas.microsoft.com/office/drawing/2014/main" id="{2E1D8EC2-C3A0-1345-8CE8-3E694B70B417}"/>
              </a:ext>
            </a:extLst>
          </p:cNvPr>
          <p:cNvGrpSpPr/>
          <p:nvPr/>
        </p:nvGrpSpPr>
        <p:grpSpPr>
          <a:xfrm>
            <a:off x="953069" y="1914101"/>
            <a:ext cx="5067393" cy="4401398"/>
            <a:chOff x="691381" y="1513462"/>
            <a:chExt cx="5514866" cy="4790061"/>
          </a:xfrm>
        </p:grpSpPr>
        <p:pic>
          <p:nvPicPr>
            <p:cNvPr id="2" name="Picture 1">
              <a:extLst>
                <a:ext uri="{FF2B5EF4-FFF2-40B4-BE49-F238E27FC236}">
                  <a16:creationId xmlns:a16="http://schemas.microsoft.com/office/drawing/2014/main" id="{1519A92F-43D5-B741-9E7F-FE29F34368C9}"/>
                </a:ext>
              </a:extLst>
            </p:cNvPr>
            <p:cNvPicPr>
              <a:picLocks noChangeAspect="1"/>
            </p:cNvPicPr>
            <p:nvPr/>
          </p:nvPicPr>
          <p:blipFill>
            <a:blip r:embed="rId4"/>
            <a:stretch>
              <a:fillRect/>
            </a:stretch>
          </p:blipFill>
          <p:spPr>
            <a:xfrm>
              <a:off x="691381" y="1513462"/>
              <a:ext cx="5211847" cy="4634419"/>
            </a:xfrm>
            <a:prstGeom prst="rect">
              <a:avLst/>
            </a:prstGeom>
          </p:spPr>
        </p:pic>
        <p:sp>
          <p:nvSpPr>
            <p:cNvPr id="5" name="Rectangle 4">
              <a:extLst>
                <a:ext uri="{FF2B5EF4-FFF2-40B4-BE49-F238E27FC236}">
                  <a16:creationId xmlns:a16="http://schemas.microsoft.com/office/drawing/2014/main" id="{FDBFA11E-3C6D-6142-9F45-7CEF074331E0}"/>
                </a:ext>
              </a:extLst>
            </p:cNvPr>
            <p:cNvSpPr/>
            <p:nvPr/>
          </p:nvSpPr>
          <p:spPr>
            <a:xfrm>
              <a:off x="4669277" y="5680953"/>
              <a:ext cx="1536970" cy="622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6844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C2E42A-8BCD-48F6-8CF9-D26248962E7A}"/>
              </a:ext>
            </a:extLst>
          </p:cNvPr>
          <p:cNvSpPr>
            <a:spLocks noGrp="1"/>
          </p:cNvSpPr>
          <p:nvPr>
            <p:ph type="body" sz="quarter" idx="11"/>
          </p:nvPr>
        </p:nvSpPr>
        <p:spPr>
          <a:xfrm>
            <a:off x="1231900" y="2612508"/>
            <a:ext cx="11912233" cy="600742"/>
          </a:xfrm>
        </p:spPr>
        <p:txBody>
          <a:bodyPr/>
          <a:lstStyle/>
          <a:p>
            <a:r>
              <a:rPr lang="en-US" sz="4800" b="1" dirty="0">
                <a:solidFill>
                  <a:srgbClr val="002060"/>
                </a:solidFill>
              </a:rPr>
              <a:t>Title</a:t>
            </a:r>
          </a:p>
        </p:txBody>
      </p:sp>
    </p:spTree>
    <p:extLst>
      <p:ext uri="{BB962C8B-B14F-4D97-AF65-F5344CB8AC3E}">
        <p14:creationId xmlns:p14="http://schemas.microsoft.com/office/powerpoint/2010/main" val="3218553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2"/>
          </p:nvPr>
        </p:nvSpPr>
        <p:spPr>
          <a:xfrm>
            <a:off x="710057" y="598699"/>
            <a:ext cx="13269093" cy="550664"/>
          </a:xfrm>
          <a:prstGeom prst="rect">
            <a:avLst/>
          </a:prstGeom>
        </p:spPr>
        <p:txBody>
          <a:bodyPr/>
          <a:lstStyle/>
          <a:p>
            <a:pPr defTabSz="1306221" fontAlgn="auto">
              <a:spcAft>
                <a:spcPts val="0"/>
              </a:spcAft>
              <a:defRPr/>
            </a:pPr>
            <a:r>
              <a:rPr lang="en-US" sz="4400" dirty="0">
                <a:solidFill>
                  <a:srgbClr val="002060"/>
                </a:solidFill>
                <a:latin typeface="BentonSans"/>
              </a:rPr>
              <a:t>The Creative Process</a:t>
            </a:r>
          </a:p>
        </p:txBody>
      </p:sp>
      <p:pic>
        <p:nvPicPr>
          <p:cNvPr id="3" name="Picture Placeholder 2">
            <a:extLst>
              <a:ext uri="{FF2B5EF4-FFF2-40B4-BE49-F238E27FC236}">
                <a16:creationId xmlns:a16="http://schemas.microsoft.com/office/drawing/2014/main" id="{BB3D3068-754B-46CF-8AC8-AB49ADB25C4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81475" y="2486024"/>
            <a:ext cx="6267450" cy="3525441"/>
          </a:xfrm>
          <a:prstGeom prst="rect">
            <a:avLst/>
          </a:prstGeom>
        </p:spPr>
      </p:pic>
    </p:spTree>
    <p:extLst>
      <p:ext uri="{BB962C8B-B14F-4D97-AF65-F5344CB8AC3E}">
        <p14:creationId xmlns:p14="http://schemas.microsoft.com/office/powerpoint/2010/main" val="2130220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97C3B8-3D9C-4E71-A846-100D3983D23B}"/>
              </a:ext>
            </a:extLst>
          </p:cNvPr>
          <p:cNvSpPr txBox="1"/>
          <p:nvPr/>
        </p:nvSpPr>
        <p:spPr>
          <a:xfrm>
            <a:off x="2221213" y="2334849"/>
            <a:ext cx="10187973" cy="1938992"/>
          </a:xfrm>
          <a:prstGeom prst="rect">
            <a:avLst/>
          </a:prstGeom>
          <a:noFill/>
        </p:spPr>
        <p:txBody>
          <a:bodyPr wrap="square" rtlCol="0">
            <a:spAutoFit/>
          </a:bodyPr>
          <a:lstStyle/>
          <a:p>
            <a:r>
              <a:rPr lang="en-US" sz="4000" dirty="0">
                <a:solidFill>
                  <a:srgbClr val="002060"/>
                </a:solidFill>
                <a:latin typeface="+mj-lt"/>
              </a:rPr>
              <a:t>A concise, descriptive title can make a huge difference in garnering attention and making a chart more memorable</a:t>
            </a:r>
          </a:p>
        </p:txBody>
      </p:sp>
    </p:spTree>
    <p:extLst>
      <p:ext uri="{BB962C8B-B14F-4D97-AF65-F5344CB8AC3E}">
        <p14:creationId xmlns:p14="http://schemas.microsoft.com/office/powerpoint/2010/main" val="9672751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E3535CA-5983-4117-97BD-7A60C4810F6F}"/>
              </a:ext>
            </a:extLst>
          </p:cNvPr>
          <p:cNvSpPr txBox="1">
            <a:spLocks/>
          </p:cNvSpPr>
          <p:nvPr/>
        </p:nvSpPr>
        <p:spPr>
          <a:xfrm>
            <a:off x="710057" y="437116"/>
            <a:ext cx="12992987" cy="738664"/>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b="1" dirty="0">
                <a:solidFill>
                  <a:srgbClr val="002060"/>
                </a:solidFill>
                <a:latin typeface="+mj-lt"/>
              </a:rPr>
              <a:t>Which title is more impactful?</a:t>
            </a:r>
          </a:p>
        </p:txBody>
      </p:sp>
      <p:sp>
        <p:nvSpPr>
          <p:cNvPr id="6" name="Text Placeholder 1">
            <a:extLst>
              <a:ext uri="{FF2B5EF4-FFF2-40B4-BE49-F238E27FC236}">
                <a16:creationId xmlns:a16="http://schemas.microsoft.com/office/drawing/2014/main" id="{4DD4D6B5-60A9-413B-BD07-568F861C40EA}"/>
              </a:ext>
            </a:extLst>
          </p:cNvPr>
          <p:cNvSpPr txBox="1">
            <a:spLocks/>
          </p:cNvSpPr>
          <p:nvPr/>
        </p:nvSpPr>
        <p:spPr>
          <a:xfrm>
            <a:off x="818707" y="1597602"/>
            <a:ext cx="12992988" cy="380053"/>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endParaRPr lang="en-US" b="1" dirty="0">
              <a:solidFill>
                <a:srgbClr val="002060"/>
              </a:solidFill>
              <a:latin typeface="+mj-lt"/>
            </a:endParaRPr>
          </a:p>
        </p:txBody>
      </p:sp>
      <p:pic>
        <p:nvPicPr>
          <p:cNvPr id="7" name="Picture 6">
            <a:extLst>
              <a:ext uri="{FF2B5EF4-FFF2-40B4-BE49-F238E27FC236}">
                <a16:creationId xmlns:a16="http://schemas.microsoft.com/office/drawing/2014/main" id="{5382F0F7-A333-48CD-9171-9504A5A12D0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0057" y="1175780"/>
            <a:ext cx="6400800" cy="6025120"/>
          </a:xfrm>
          <a:prstGeom prst="rect">
            <a:avLst/>
          </a:prstGeom>
        </p:spPr>
      </p:pic>
      <p:pic>
        <p:nvPicPr>
          <p:cNvPr id="8" name="Picture 7">
            <a:extLst>
              <a:ext uri="{FF2B5EF4-FFF2-40B4-BE49-F238E27FC236}">
                <a16:creationId xmlns:a16="http://schemas.microsoft.com/office/drawing/2014/main" id="{4FABE36F-8EED-4097-ADB6-BA15FBCC1DB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46775" y="1175780"/>
            <a:ext cx="6705600" cy="4737100"/>
          </a:xfrm>
          <a:prstGeom prst="rect">
            <a:avLst/>
          </a:prstGeom>
        </p:spPr>
      </p:pic>
    </p:spTree>
    <p:extLst>
      <p:ext uri="{BB962C8B-B14F-4D97-AF65-F5344CB8AC3E}">
        <p14:creationId xmlns:p14="http://schemas.microsoft.com/office/powerpoint/2010/main" val="535233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F7BA986C-4FEA-406F-B6AA-237022A608D6}"/>
              </a:ext>
            </a:extLst>
          </p:cNvPr>
          <p:cNvSpPr txBox="1">
            <a:spLocks/>
          </p:cNvSpPr>
          <p:nvPr/>
        </p:nvSpPr>
        <p:spPr>
          <a:xfrm>
            <a:off x="680653" y="342143"/>
            <a:ext cx="13269093" cy="577081"/>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sz="4800" b="1" dirty="0">
                <a:solidFill>
                  <a:srgbClr val="002060"/>
                </a:solidFill>
                <a:latin typeface="+mj-lt"/>
              </a:rPr>
              <a:t>Do your titles capture attention?</a:t>
            </a:r>
          </a:p>
        </p:txBody>
      </p:sp>
      <p:pic>
        <p:nvPicPr>
          <p:cNvPr id="4" name="Picture 2">
            <a:extLst>
              <a:ext uri="{FF2B5EF4-FFF2-40B4-BE49-F238E27FC236}">
                <a16:creationId xmlns:a16="http://schemas.microsoft.com/office/drawing/2014/main" id="{619A07B1-8293-49E3-8364-8BB1EDE76C2A}"/>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22912"/>
          <a:stretch/>
        </p:blipFill>
        <p:spPr bwMode="auto">
          <a:xfrm>
            <a:off x="1095532" y="1351443"/>
            <a:ext cx="6349366" cy="56161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a:extLst>
              <a:ext uri="{FF2B5EF4-FFF2-40B4-BE49-F238E27FC236}">
                <a16:creationId xmlns:a16="http://schemas.microsoft.com/office/drawing/2014/main" id="{C105AB54-79EE-44F7-BA5D-CED3A2E1511A}"/>
              </a:ext>
            </a:extLst>
          </p:cNvPr>
          <p:cNvGrpSpPr/>
          <p:nvPr/>
        </p:nvGrpSpPr>
        <p:grpSpPr>
          <a:xfrm>
            <a:off x="5912969" y="1869957"/>
            <a:ext cx="8388819" cy="5728959"/>
            <a:chOff x="2156743" y="1989488"/>
            <a:chExt cx="7144025" cy="4774132"/>
          </a:xfrm>
        </p:grpSpPr>
        <p:pic>
          <p:nvPicPr>
            <p:cNvPr id="7" name="Picture 6">
              <a:extLst>
                <a:ext uri="{FF2B5EF4-FFF2-40B4-BE49-F238E27FC236}">
                  <a16:creationId xmlns:a16="http://schemas.microsoft.com/office/drawing/2014/main" id="{B845C854-162E-45EC-BEDE-6C9A1D2E85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743" y="1989488"/>
              <a:ext cx="7144025" cy="47741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8410D54B-912A-40DC-83AB-D0141B0615E9}"/>
                </a:ext>
              </a:extLst>
            </p:cNvPr>
            <p:cNvSpPr/>
            <p:nvPr/>
          </p:nvSpPr>
          <p:spPr>
            <a:xfrm>
              <a:off x="2156743" y="2042964"/>
              <a:ext cx="2210075" cy="350482"/>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200" b="1" dirty="0">
                <a:solidFill>
                  <a:srgbClr val="002060"/>
                </a:solidFill>
                <a:latin typeface="+mj-lt"/>
              </a:endParaRPr>
            </a:p>
          </p:txBody>
        </p:sp>
      </p:grpSp>
      <p:grpSp>
        <p:nvGrpSpPr>
          <p:cNvPr id="9" name="Group 8">
            <a:extLst>
              <a:ext uri="{FF2B5EF4-FFF2-40B4-BE49-F238E27FC236}">
                <a16:creationId xmlns:a16="http://schemas.microsoft.com/office/drawing/2014/main" id="{E49A2985-F8D0-4D35-B848-B25B75898491}"/>
              </a:ext>
            </a:extLst>
          </p:cNvPr>
          <p:cNvGrpSpPr/>
          <p:nvPr/>
        </p:nvGrpSpPr>
        <p:grpSpPr>
          <a:xfrm>
            <a:off x="4270215" y="3043238"/>
            <a:ext cx="3773648" cy="4929187"/>
            <a:chOff x="1973112" y="4384092"/>
            <a:chExt cx="3003699" cy="4399252"/>
          </a:xfrm>
        </p:grpSpPr>
        <p:pic>
          <p:nvPicPr>
            <p:cNvPr id="10" name="Picture 9">
              <a:extLst>
                <a:ext uri="{FF2B5EF4-FFF2-40B4-BE49-F238E27FC236}">
                  <a16:creationId xmlns:a16="http://schemas.microsoft.com/office/drawing/2014/main" id="{FE92DF4F-EA43-477C-B7DE-88905FE5D7A4}"/>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973112" y="4384092"/>
              <a:ext cx="3003699" cy="43992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id="{3323D9C6-061C-4F54-8598-833D737BD48D}"/>
                </a:ext>
              </a:extLst>
            </p:cNvPr>
            <p:cNvSpPr/>
            <p:nvPr/>
          </p:nvSpPr>
          <p:spPr>
            <a:xfrm>
              <a:off x="2380837" y="4551796"/>
              <a:ext cx="2210075" cy="350482"/>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200" b="1">
                <a:solidFill>
                  <a:srgbClr val="002060"/>
                </a:solidFill>
                <a:latin typeface="+mj-lt"/>
              </a:endParaRPr>
            </a:p>
          </p:txBody>
        </p:sp>
      </p:grpSp>
      <p:sp>
        <p:nvSpPr>
          <p:cNvPr id="12" name="Rectangle 11">
            <a:extLst>
              <a:ext uri="{FF2B5EF4-FFF2-40B4-BE49-F238E27FC236}">
                <a16:creationId xmlns:a16="http://schemas.microsoft.com/office/drawing/2014/main" id="{09207B22-E8C8-43AA-BB1C-AF5D79AABC93}"/>
              </a:ext>
            </a:extLst>
          </p:cNvPr>
          <p:cNvSpPr/>
          <p:nvPr/>
        </p:nvSpPr>
        <p:spPr>
          <a:xfrm>
            <a:off x="2343150" y="1351443"/>
            <a:ext cx="3857625" cy="391632"/>
          </a:xfrm>
          <a:prstGeom prst="rect">
            <a:avLst/>
          </a:prstGeom>
          <a:noFill/>
          <a:ln w="57150" cmpd="thinThick">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2060"/>
              </a:solidFill>
              <a:latin typeface="+mj-lt"/>
            </a:endParaRPr>
          </a:p>
        </p:txBody>
      </p:sp>
    </p:spTree>
    <p:extLst>
      <p:ext uri="{BB962C8B-B14F-4D97-AF65-F5344CB8AC3E}">
        <p14:creationId xmlns:p14="http://schemas.microsoft.com/office/powerpoint/2010/main" val="88322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6B4FC1-0861-417D-AE8D-3D55B412DD86}"/>
              </a:ext>
            </a:extLst>
          </p:cNvPr>
          <p:cNvSpPr txBox="1">
            <a:spLocks/>
          </p:cNvSpPr>
          <p:nvPr/>
        </p:nvSpPr>
        <p:spPr>
          <a:xfrm>
            <a:off x="818707" y="652347"/>
            <a:ext cx="12992987" cy="738664"/>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b="1" dirty="0">
                <a:solidFill>
                  <a:srgbClr val="002060"/>
                </a:solidFill>
              </a:rPr>
              <a:t>Context is not just in the title</a:t>
            </a:r>
          </a:p>
        </p:txBody>
      </p:sp>
      <p:pic>
        <p:nvPicPr>
          <p:cNvPr id="4" name="Picture 3">
            <a:extLst>
              <a:ext uri="{FF2B5EF4-FFF2-40B4-BE49-F238E27FC236}">
                <a16:creationId xmlns:a16="http://schemas.microsoft.com/office/drawing/2014/main" id="{0CC72DC6-54C7-4518-8EA9-72F71F59627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78300" y="1403349"/>
            <a:ext cx="6558472" cy="5668963"/>
          </a:xfrm>
          <a:prstGeom prst="rect">
            <a:avLst/>
          </a:prstGeom>
        </p:spPr>
      </p:pic>
      <p:cxnSp>
        <p:nvCxnSpPr>
          <p:cNvPr id="6" name="Straight Arrow Connector 5">
            <a:extLst>
              <a:ext uri="{FF2B5EF4-FFF2-40B4-BE49-F238E27FC236}">
                <a16:creationId xmlns:a16="http://schemas.microsoft.com/office/drawing/2014/main" id="{C40C5F62-C90F-462E-A6A3-FD087ED3E8A7}"/>
              </a:ext>
            </a:extLst>
          </p:cNvPr>
          <p:cNvCxnSpPr/>
          <p:nvPr/>
        </p:nvCxnSpPr>
        <p:spPr>
          <a:xfrm flipV="1">
            <a:off x="2600325" y="5872163"/>
            <a:ext cx="1757363" cy="414337"/>
          </a:xfrm>
          <a:prstGeom prst="straightConnector1">
            <a:avLst/>
          </a:prstGeom>
          <a:ln w="5715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E9812028-02E6-4500-AF64-74B4B9C87DD9}"/>
              </a:ext>
            </a:extLst>
          </p:cNvPr>
          <p:cNvCxnSpPr/>
          <p:nvPr/>
        </p:nvCxnSpPr>
        <p:spPr>
          <a:xfrm flipV="1">
            <a:off x="5300663" y="6729413"/>
            <a:ext cx="442912" cy="628650"/>
          </a:xfrm>
          <a:prstGeom prst="straightConnector1">
            <a:avLst/>
          </a:prstGeom>
          <a:ln w="5715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D40A4C19-3291-4694-9159-5BF1F918E760}"/>
              </a:ext>
            </a:extLst>
          </p:cNvPr>
          <p:cNvCxnSpPr/>
          <p:nvPr/>
        </p:nvCxnSpPr>
        <p:spPr>
          <a:xfrm>
            <a:off x="2743200" y="2143125"/>
            <a:ext cx="1435100" cy="114300"/>
          </a:xfrm>
          <a:prstGeom prst="straightConnector1">
            <a:avLst/>
          </a:prstGeom>
          <a:ln w="5715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9201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3BB0E049-2C94-4BFD-B398-0401AB7A3403}"/>
              </a:ext>
            </a:extLst>
          </p:cNvPr>
          <p:cNvSpPr txBox="1">
            <a:spLocks/>
          </p:cNvSpPr>
          <p:nvPr/>
        </p:nvSpPr>
        <p:spPr>
          <a:xfrm>
            <a:off x="691381" y="381001"/>
            <a:ext cx="13269093" cy="830263"/>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sz="4800" b="1" dirty="0">
                <a:solidFill>
                  <a:srgbClr val="002060"/>
                </a:solidFill>
                <a:latin typeface="+mj-lt"/>
              </a:rPr>
              <a:t>Adding additional context</a:t>
            </a:r>
          </a:p>
        </p:txBody>
      </p:sp>
      <p:pic>
        <p:nvPicPr>
          <p:cNvPr id="4" name="Picture 3">
            <a:extLst>
              <a:ext uri="{FF2B5EF4-FFF2-40B4-BE49-F238E27FC236}">
                <a16:creationId xmlns:a16="http://schemas.microsoft.com/office/drawing/2014/main" id="{B664949B-BDBA-43F6-96B6-4DE9F2D0174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68880" y="1477962"/>
            <a:ext cx="8273734" cy="5722938"/>
          </a:xfrm>
          <a:prstGeom prst="rect">
            <a:avLst/>
          </a:prstGeom>
        </p:spPr>
      </p:pic>
      <p:cxnSp>
        <p:nvCxnSpPr>
          <p:cNvPr id="6" name="Straight Arrow Connector 5">
            <a:extLst>
              <a:ext uri="{FF2B5EF4-FFF2-40B4-BE49-F238E27FC236}">
                <a16:creationId xmlns:a16="http://schemas.microsoft.com/office/drawing/2014/main" id="{92DC6F2C-F568-4396-9603-F8A7221889E1}"/>
              </a:ext>
            </a:extLst>
          </p:cNvPr>
          <p:cNvCxnSpPr>
            <a:cxnSpLocks/>
          </p:cNvCxnSpPr>
          <p:nvPr/>
        </p:nvCxnSpPr>
        <p:spPr>
          <a:xfrm>
            <a:off x="957263" y="1914525"/>
            <a:ext cx="1385887" cy="0"/>
          </a:xfrm>
          <a:prstGeom prst="straightConnector1">
            <a:avLst/>
          </a:prstGeom>
          <a:ln w="5715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0FC1C0C7-A002-4C10-83E5-21800BEB6BE2}"/>
              </a:ext>
            </a:extLst>
          </p:cNvPr>
          <p:cNvCxnSpPr>
            <a:cxnSpLocks/>
          </p:cNvCxnSpPr>
          <p:nvPr/>
        </p:nvCxnSpPr>
        <p:spPr>
          <a:xfrm>
            <a:off x="2057401" y="6229351"/>
            <a:ext cx="1385887" cy="0"/>
          </a:xfrm>
          <a:prstGeom prst="straightConnector1">
            <a:avLst/>
          </a:prstGeom>
          <a:ln w="5715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92395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9AD86587-20CF-4275-8B24-1FA5188BFA41}"/>
              </a:ext>
            </a:extLst>
          </p:cNvPr>
          <p:cNvSpPr txBox="1">
            <a:spLocks/>
          </p:cNvSpPr>
          <p:nvPr/>
        </p:nvSpPr>
        <p:spPr>
          <a:xfrm>
            <a:off x="1231900" y="2612508"/>
            <a:ext cx="11912233" cy="738664"/>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sz="4800" b="1" dirty="0">
                <a:solidFill>
                  <a:srgbClr val="002060"/>
                </a:solidFill>
                <a:latin typeface="+mj-lt"/>
              </a:rPr>
              <a:t>Tooltip</a:t>
            </a:r>
          </a:p>
        </p:txBody>
      </p:sp>
    </p:spTree>
    <p:extLst>
      <p:ext uri="{BB962C8B-B14F-4D97-AF65-F5344CB8AC3E}">
        <p14:creationId xmlns:p14="http://schemas.microsoft.com/office/powerpoint/2010/main" val="11614986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CCD36B-8715-4736-907A-AEA04E79E2ED}"/>
              </a:ext>
            </a:extLst>
          </p:cNvPr>
          <p:cNvSpPr txBox="1"/>
          <p:nvPr/>
        </p:nvSpPr>
        <p:spPr>
          <a:xfrm>
            <a:off x="941609" y="2668250"/>
            <a:ext cx="12913437" cy="1446550"/>
          </a:xfrm>
          <a:prstGeom prst="rect">
            <a:avLst/>
          </a:prstGeom>
          <a:noFill/>
        </p:spPr>
        <p:txBody>
          <a:bodyPr wrap="square" rtlCol="0">
            <a:spAutoFit/>
          </a:bodyPr>
          <a:lstStyle/>
          <a:p>
            <a:r>
              <a:rPr lang="en-US" sz="4400" dirty="0">
                <a:solidFill>
                  <a:srgbClr val="002060"/>
                </a:solidFill>
                <a:latin typeface="+mj-lt"/>
              </a:rPr>
              <a:t>Tooltips can make the difference between a user loving your visualization and not understanding it.</a:t>
            </a:r>
          </a:p>
        </p:txBody>
      </p:sp>
    </p:spTree>
    <p:extLst>
      <p:ext uri="{BB962C8B-B14F-4D97-AF65-F5344CB8AC3E}">
        <p14:creationId xmlns:p14="http://schemas.microsoft.com/office/powerpoint/2010/main" val="13766532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0ACB4022-AF69-4591-A033-12BC14037C38}"/>
              </a:ext>
            </a:extLst>
          </p:cNvPr>
          <p:cNvSpPr txBox="1">
            <a:spLocks/>
          </p:cNvSpPr>
          <p:nvPr/>
        </p:nvSpPr>
        <p:spPr>
          <a:xfrm>
            <a:off x="1181099" y="1964938"/>
            <a:ext cx="12992987" cy="2600712"/>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a:buBlip>
                <a:blip r:embed="rId3"/>
              </a:buBlip>
            </a:pPr>
            <a:r>
              <a:rPr lang="en-US" sz="2800" dirty="0">
                <a:solidFill>
                  <a:srgbClr val="002060"/>
                </a:solidFill>
                <a:latin typeface="+mj-lt"/>
              </a:rPr>
              <a:t>Use a proper font</a:t>
            </a:r>
          </a:p>
          <a:p>
            <a:pPr marL="482600" indent="-457200">
              <a:buBlip>
                <a:blip r:embed="rId3"/>
              </a:buBlip>
            </a:pPr>
            <a:r>
              <a:rPr lang="en-US" sz="2800" dirty="0">
                <a:solidFill>
                  <a:srgbClr val="002060"/>
                </a:solidFill>
                <a:latin typeface="+mj-lt"/>
              </a:rPr>
              <a:t>Identify the most important part of the tool tip and make it your title</a:t>
            </a:r>
          </a:p>
          <a:p>
            <a:pPr marL="482600" indent="-457200">
              <a:buBlip>
                <a:blip r:embed="rId3"/>
              </a:buBlip>
            </a:pPr>
            <a:r>
              <a:rPr lang="en-US" sz="2800" dirty="0">
                <a:solidFill>
                  <a:srgbClr val="002060"/>
                </a:solidFill>
                <a:latin typeface="+mj-lt"/>
              </a:rPr>
              <a:t>Change measure names/values to make them specific and understandable</a:t>
            </a:r>
          </a:p>
          <a:p>
            <a:pPr marL="482600" indent="-457200">
              <a:buBlip>
                <a:blip r:embed="rId3"/>
              </a:buBlip>
            </a:pPr>
            <a:r>
              <a:rPr lang="en-US" sz="2800" dirty="0">
                <a:solidFill>
                  <a:srgbClr val="002060"/>
                </a:solidFill>
                <a:latin typeface="+mj-lt"/>
              </a:rPr>
              <a:t>Include proper units</a:t>
            </a:r>
          </a:p>
          <a:p>
            <a:pPr marL="482600" indent="-457200">
              <a:buBlip>
                <a:blip r:embed="rId3"/>
              </a:buBlip>
            </a:pPr>
            <a:r>
              <a:rPr lang="en-US" sz="2800" dirty="0">
                <a:solidFill>
                  <a:srgbClr val="002060"/>
                </a:solidFill>
                <a:latin typeface="+mj-lt"/>
              </a:rPr>
              <a:t>Remove command prompts</a:t>
            </a:r>
          </a:p>
          <a:p>
            <a:pPr marL="0" indent="0">
              <a:buNone/>
            </a:pPr>
            <a:endParaRPr lang="en-US" sz="2800" dirty="0">
              <a:solidFill>
                <a:srgbClr val="002060"/>
              </a:solidFill>
              <a:latin typeface="+mj-lt"/>
            </a:endParaRPr>
          </a:p>
        </p:txBody>
      </p:sp>
      <p:sp>
        <p:nvSpPr>
          <p:cNvPr id="5" name="Text Placeholder 3">
            <a:extLst>
              <a:ext uri="{FF2B5EF4-FFF2-40B4-BE49-F238E27FC236}">
                <a16:creationId xmlns:a16="http://schemas.microsoft.com/office/drawing/2014/main" id="{FF4BCB7C-622E-4B91-8932-6DDC7F2066AE}"/>
              </a:ext>
            </a:extLst>
          </p:cNvPr>
          <p:cNvSpPr txBox="1">
            <a:spLocks/>
          </p:cNvSpPr>
          <p:nvPr/>
        </p:nvSpPr>
        <p:spPr>
          <a:xfrm>
            <a:off x="818707" y="652347"/>
            <a:ext cx="12992987" cy="738664"/>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sz="4800" b="1" dirty="0">
                <a:solidFill>
                  <a:srgbClr val="002060"/>
                </a:solidFill>
                <a:latin typeface="+mj-lt"/>
              </a:rPr>
              <a:t>Tips for improving the basic tooltip</a:t>
            </a:r>
          </a:p>
        </p:txBody>
      </p:sp>
      <p:grpSp>
        <p:nvGrpSpPr>
          <p:cNvPr id="9" name="Group 8">
            <a:extLst>
              <a:ext uri="{FF2B5EF4-FFF2-40B4-BE49-F238E27FC236}">
                <a16:creationId xmlns:a16="http://schemas.microsoft.com/office/drawing/2014/main" id="{9EC3A2ED-7B7A-D840-A35C-E364C08EAAD4}"/>
              </a:ext>
            </a:extLst>
          </p:cNvPr>
          <p:cNvGrpSpPr/>
          <p:nvPr/>
        </p:nvGrpSpPr>
        <p:grpSpPr>
          <a:xfrm>
            <a:off x="946908" y="4772926"/>
            <a:ext cx="12716843" cy="2065970"/>
            <a:chOff x="946908" y="4772926"/>
            <a:chExt cx="12716843" cy="2065970"/>
          </a:xfrm>
        </p:grpSpPr>
        <p:sp>
          <p:nvSpPr>
            <p:cNvPr id="8" name="TextBox 7">
              <a:extLst>
                <a:ext uri="{FF2B5EF4-FFF2-40B4-BE49-F238E27FC236}">
                  <a16:creationId xmlns:a16="http://schemas.microsoft.com/office/drawing/2014/main" id="{89C91390-A8AE-47EB-A648-5555C613A1E3}"/>
                </a:ext>
              </a:extLst>
            </p:cNvPr>
            <p:cNvSpPr txBox="1"/>
            <p:nvPr/>
          </p:nvSpPr>
          <p:spPr>
            <a:xfrm>
              <a:off x="6249648" y="5280528"/>
              <a:ext cx="2194560" cy="1292662"/>
            </a:xfrm>
            <a:prstGeom prst="rect">
              <a:avLst/>
            </a:prstGeom>
            <a:noFill/>
          </p:spPr>
          <p:txBody>
            <a:bodyPr wrap="square" rtlCol="0">
              <a:spAutoFit/>
            </a:bodyPr>
            <a:lstStyle/>
            <a:p>
              <a:r>
                <a:rPr lang="en-US" b="1" dirty="0">
                  <a:solidFill>
                    <a:srgbClr val="002060"/>
                  </a:solidFill>
                  <a:latin typeface="+mj-lt"/>
                </a:rPr>
                <a:t>Default </a:t>
              </a:r>
            </a:p>
            <a:p>
              <a:pPr algn="ctr"/>
              <a:r>
                <a:rPr lang="en-US" b="1" dirty="0">
                  <a:solidFill>
                    <a:srgbClr val="002060"/>
                  </a:solidFill>
                  <a:latin typeface="+mj-lt"/>
                </a:rPr>
                <a:t>vs </a:t>
              </a:r>
            </a:p>
            <a:p>
              <a:pPr algn="r"/>
              <a:r>
                <a:rPr lang="en-US" b="1" dirty="0">
                  <a:solidFill>
                    <a:srgbClr val="002060"/>
                  </a:solidFill>
                  <a:latin typeface="+mj-lt"/>
                </a:rPr>
                <a:t>Modified</a:t>
              </a:r>
            </a:p>
          </p:txBody>
        </p:sp>
        <p:pic>
          <p:nvPicPr>
            <p:cNvPr id="2" name="Picture 1">
              <a:extLst>
                <a:ext uri="{FF2B5EF4-FFF2-40B4-BE49-F238E27FC236}">
                  <a16:creationId xmlns:a16="http://schemas.microsoft.com/office/drawing/2014/main" id="{088109DB-E44F-BA4B-9026-F0304133E019}"/>
                </a:ext>
              </a:extLst>
            </p:cNvPr>
            <p:cNvPicPr>
              <a:picLocks noChangeAspect="1"/>
            </p:cNvPicPr>
            <p:nvPr/>
          </p:nvPicPr>
          <p:blipFill rotWithShape="1">
            <a:blip r:embed="rId4"/>
            <a:srcRect l="8634" t="13340" r="3721" b="6262"/>
            <a:stretch/>
          </p:blipFill>
          <p:spPr>
            <a:xfrm>
              <a:off x="8852170" y="4772926"/>
              <a:ext cx="4811581" cy="2065970"/>
            </a:xfrm>
            <a:prstGeom prst="rect">
              <a:avLst/>
            </a:prstGeom>
          </p:spPr>
        </p:pic>
        <p:pic>
          <p:nvPicPr>
            <p:cNvPr id="3" name="Picture 2">
              <a:extLst>
                <a:ext uri="{FF2B5EF4-FFF2-40B4-BE49-F238E27FC236}">
                  <a16:creationId xmlns:a16="http://schemas.microsoft.com/office/drawing/2014/main" id="{8425459C-5B6D-2449-BCB6-101A13586289}"/>
                </a:ext>
              </a:extLst>
            </p:cNvPr>
            <p:cNvPicPr>
              <a:picLocks noChangeAspect="1"/>
            </p:cNvPicPr>
            <p:nvPr/>
          </p:nvPicPr>
          <p:blipFill>
            <a:blip r:embed="rId5"/>
            <a:stretch>
              <a:fillRect/>
            </a:stretch>
          </p:blipFill>
          <p:spPr>
            <a:xfrm>
              <a:off x="946908" y="4826494"/>
              <a:ext cx="4811581" cy="1958835"/>
            </a:xfrm>
            <a:prstGeom prst="rect">
              <a:avLst/>
            </a:prstGeom>
          </p:spPr>
        </p:pic>
      </p:grpSp>
    </p:spTree>
    <p:extLst>
      <p:ext uri="{BB962C8B-B14F-4D97-AF65-F5344CB8AC3E}">
        <p14:creationId xmlns:p14="http://schemas.microsoft.com/office/powerpoint/2010/main" val="3283323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BB9A260-3002-40B7-82B5-EE78FC0BF8E4}"/>
              </a:ext>
            </a:extLst>
          </p:cNvPr>
          <p:cNvSpPr txBox="1">
            <a:spLocks/>
          </p:cNvSpPr>
          <p:nvPr/>
        </p:nvSpPr>
        <p:spPr>
          <a:xfrm>
            <a:off x="818707" y="652347"/>
            <a:ext cx="12992987" cy="738664"/>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b="1" dirty="0">
                <a:solidFill>
                  <a:srgbClr val="002060"/>
                </a:solidFill>
                <a:latin typeface="+mj-lt"/>
              </a:rPr>
              <a:t>Viz in Tooltips </a:t>
            </a:r>
          </a:p>
        </p:txBody>
      </p:sp>
      <p:sp>
        <p:nvSpPr>
          <p:cNvPr id="5" name="Text Placeholder 1">
            <a:extLst>
              <a:ext uri="{FF2B5EF4-FFF2-40B4-BE49-F238E27FC236}">
                <a16:creationId xmlns:a16="http://schemas.microsoft.com/office/drawing/2014/main" id="{EB47733A-0E09-41CD-BE18-6849875BB6C4}"/>
              </a:ext>
            </a:extLst>
          </p:cNvPr>
          <p:cNvSpPr txBox="1">
            <a:spLocks/>
          </p:cNvSpPr>
          <p:nvPr/>
        </p:nvSpPr>
        <p:spPr>
          <a:xfrm>
            <a:off x="818707" y="1597602"/>
            <a:ext cx="12992988" cy="738664"/>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a:buNone/>
            </a:pPr>
            <a:r>
              <a:rPr lang="en-US" dirty="0">
                <a:solidFill>
                  <a:srgbClr val="002060"/>
                </a:solidFill>
                <a:latin typeface="+mj-lt"/>
              </a:rPr>
              <a:t>What are they good for?</a:t>
            </a:r>
          </a:p>
        </p:txBody>
      </p:sp>
      <p:sp>
        <p:nvSpPr>
          <p:cNvPr id="6" name="TextBox 5">
            <a:extLst>
              <a:ext uri="{FF2B5EF4-FFF2-40B4-BE49-F238E27FC236}">
                <a16:creationId xmlns:a16="http://schemas.microsoft.com/office/drawing/2014/main" id="{B7AC4458-108C-419C-B28D-C6E53D997ECF}"/>
              </a:ext>
            </a:extLst>
          </p:cNvPr>
          <p:cNvSpPr txBox="1"/>
          <p:nvPr/>
        </p:nvSpPr>
        <p:spPr>
          <a:xfrm>
            <a:off x="818707" y="3246456"/>
            <a:ext cx="10191750" cy="3385542"/>
          </a:xfrm>
          <a:prstGeom prst="rect">
            <a:avLst/>
          </a:prstGeom>
          <a:noFill/>
        </p:spPr>
        <p:txBody>
          <a:bodyPr wrap="square" rtlCol="0">
            <a:spAutoFit/>
          </a:bodyPr>
          <a:lstStyle/>
          <a:p>
            <a:pPr marL="514350" indent="-514350">
              <a:buBlip>
                <a:blip r:embed="rId3"/>
              </a:buBlip>
            </a:pPr>
            <a:r>
              <a:rPr lang="en-US" sz="3200" dirty="0">
                <a:solidFill>
                  <a:srgbClr val="002060"/>
                </a:solidFill>
                <a:latin typeface="+mj-lt"/>
              </a:rPr>
              <a:t>Highlighting trends</a:t>
            </a:r>
            <a:br>
              <a:rPr lang="en-US" sz="3200" dirty="0">
                <a:solidFill>
                  <a:srgbClr val="002060"/>
                </a:solidFill>
                <a:latin typeface="+mj-lt"/>
              </a:rPr>
            </a:br>
            <a:r>
              <a:rPr lang="en-US" sz="1800" dirty="0">
                <a:solidFill>
                  <a:srgbClr val="002060"/>
                </a:solidFill>
                <a:latin typeface="+mj-lt"/>
              </a:rPr>
              <a:t>  </a:t>
            </a:r>
          </a:p>
          <a:p>
            <a:pPr marL="514350" indent="-514350">
              <a:buBlip>
                <a:blip r:embed="rId3"/>
              </a:buBlip>
            </a:pPr>
            <a:r>
              <a:rPr lang="en-US" sz="3200" dirty="0">
                <a:solidFill>
                  <a:srgbClr val="002060"/>
                </a:solidFill>
                <a:latin typeface="+mj-lt"/>
              </a:rPr>
              <a:t>Describing the distribution of data</a:t>
            </a:r>
            <a:br>
              <a:rPr lang="en-US" sz="3200" dirty="0">
                <a:solidFill>
                  <a:srgbClr val="002060"/>
                </a:solidFill>
                <a:latin typeface="+mj-lt"/>
              </a:rPr>
            </a:br>
            <a:r>
              <a:rPr lang="en-US" sz="1800" dirty="0">
                <a:solidFill>
                  <a:srgbClr val="002060"/>
                </a:solidFill>
                <a:latin typeface="+mj-lt"/>
              </a:rPr>
              <a:t>  </a:t>
            </a:r>
          </a:p>
          <a:p>
            <a:pPr marL="514350" indent="-514350">
              <a:buBlip>
                <a:blip r:embed="rId3"/>
              </a:buBlip>
            </a:pPr>
            <a:r>
              <a:rPr lang="en-US" sz="3200" dirty="0">
                <a:solidFill>
                  <a:srgbClr val="002060"/>
                </a:solidFill>
                <a:latin typeface="+mj-lt"/>
              </a:rPr>
              <a:t>Layering different levels of time or geography</a:t>
            </a:r>
            <a:br>
              <a:rPr lang="en-US" sz="3200" dirty="0">
                <a:solidFill>
                  <a:srgbClr val="002060"/>
                </a:solidFill>
                <a:latin typeface="+mj-lt"/>
              </a:rPr>
            </a:br>
            <a:r>
              <a:rPr lang="en-US" sz="1800" dirty="0">
                <a:solidFill>
                  <a:srgbClr val="002060"/>
                </a:solidFill>
                <a:latin typeface="+mj-lt"/>
              </a:rPr>
              <a:t>  </a:t>
            </a:r>
          </a:p>
          <a:p>
            <a:pPr marL="514350" indent="-514350">
              <a:buBlip>
                <a:blip r:embed="rId3"/>
              </a:buBlip>
            </a:pPr>
            <a:r>
              <a:rPr lang="en-US" sz="3200" dirty="0">
                <a:solidFill>
                  <a:srgbClr val="002060"/>
                </a:solidFill>
                <a:latin typeface="+mj-lt"/>
              </a:rPr>
              <a:t>String aggregations – getting rid of that *</a:t>
            </a:r>
          </a:p>
          <a:p>
            <a:endParaRPr lang="en-US" sz="3200" dirty="0">
              <a:solidFill>
                <a:srgbClr val="002060"/>
              </a:solidFill>
              <a:latin typeface="+mj-lt"/>
            </a:endParaRPr>
          </a:p>
        </p:txBody>
      </p:sp>
      <p:pic>
        <p:nvPicPr>
          <p:cNvPr id="2" name="Picture 1">
            <a:extLst>
              <a:ext uri="{FF2B5EF4-FFF2-40B4-BE49-F238E27FC236}">
                <a16:creationId xmlns:a16="http://schemas.microsoft.com/office/drawing/2014/main" id="{6FFDAB9A-9CA8-284C-B4C9-5D90C309C3BB}"/>
              </a:ext>
            </a:extLst>
          </p:cNvPr>
          <p:cNvPicPr>
            <a:picLocks noChangeAspect="1"/>
          </p:cNvPicPr>
          <p:nvPr/>
        </p:nvPicPr>
        <p:blipFill>
          <a:blip r:embed="rId4"/>
          <a:stretch>
            <a:fillRect/>
          </a:stretch>
        </p:blipFill>
        <p:spPr>
          <a:xfrm>
            <a:off x="9066855" y="595609"/>
            <a:ext cx="4940300" cy="3441700"/>
          </a:xfrm>
          <a:prstGeom prst="rect">
            <a:avLst/>
          </a:prstGeom>
        </p:spPr>
      </p:pic>
    </p:spTree>
    <p:extLst>
      <p:ext uri="{BB962C8B-B14F-4D97-AF65-F5344CB8AC3E}">
        <p14:creationId xmlns:p14="http://schemas.microsoft.com/office/powerpoint/2010/main" val="14485088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ttom_Viz_August-02.png"/>
          <p:cNvPicPr>
            <a:picLocks noChangeAspect="1"/>
          </p:cNvPicPr>
          <p:nvPr/>
        </p:nvPicPr>
        <p:blipFill rotWithShape="1">
          <a:blip r:embed="rId3" cstate="email">
            <a:extLst>
              <a:ext uri="{28A0092B-C50C-407E-A947-70E740481C1C}">
                <a14:useLocalDpi xmlns:a14="http://schemas.microsoft.com/office/drawing/2010/main" val="0"/>
              </a:ext>
            </a:extLst>
          </a:blip>
          <a:srcRect b="18483"/>
          <a:stretch/>
        </p:blipFill>
        <p:spPr>
          <a:xfrm flipH="1">
            <a:off x="0" y="6932613"/>
            <a:ext cx="14630400" cy="1296987"/>
          </a:xfrm>
          <a:prstGeom prst="rect">
            <a:avLst/>
          </a:prstGeom>
        </p:spPr>
      </p:pic>
      <p:pic>
        <p:nvPicPr>
          <p:cNvPr id="7" name="Picture 6" descr="A close up of a map&#10;&#10;Description automatically generated">
            <a:extLst>
              <a:ext uri="{FF2B5EF4-FFF2-40B4-BE49-F238E27FC236}">
                <a16:creationId xmlns:a16="http://schemas.microsoft.com/office/drawing/2014/main" id="{EA110778-54F6-463B-90D6-696C465BDD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Tree>
    <p:extLst>
      <p:ext uri="{BB962C8B-B14F-4D97-AF65-F5344CB8AC3E}">
        <p14:creationId xmlns:p14="http://schemas.microsoft.com/office/powerpoint/2010/main" val="2991340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2"/>
          </p:nvPr>
        </p:nvSpPr>
        <p:spPr>
          <a:xfrm>
            <a:off x="710057" y="598699"/>
            <a:ext cx="13269093" cy="563167"/>
          </a:xfrm>
          <a:prstGeom prst="rect">
            <a:avLst/>
          </a:prstGeom>
        </p:spPr>
        <p:txBody>
          <a:bodyPr/>
          <a:lstStyle/>
          <a:p>
            <a:r>
              <a:rPr lang="en-US" dirty="0">
                <a:solidFill>
                  <a:srgbClr val="002060"/>
                </a:solidFill>
              </a:rPr>
              <a:t>What question are you trying to answer?</a:t>
            </a:r>
          </a:p>
        </p:txBody>
      </p:sp>
      <p:grpSp>
        <p:nvGrpSpPr>
          <p:cNvPr id="3" name="Group 2">
            <a:extLst>
              <a:ext uri="{FF2B5EF4-FFF2-40B4-BE49-F238E27FC236}">
                <a16:creationId xmlns:a16="http://schemas.microsoft.com/office/drawing/2014/main" id="{585284B4-94BE-4D67-8BB0-A5624CD76BCC}"/>
              </a:ext>
            </a:extLst>
          </p:cNvPr>
          <p:cNvGrpSpPr/>
          <p:nvPr/>
        </p:nvGrpSpPr>
        <p:grpSpPr>
          <a:xfrm>
            <a:off x="2765713" y="1537855"/>
            <a:ext cx="9098973" cy="5538356"/>
            <a:chOff x="399052" y="339458"/>
            <a:chExt cx="8362818" cy="6371728"/>
          </a:xfrm>
        </p:grpSpPr>
        <p:pic>
          <p:nvPicPr>
            <p:cNvPr id="4" name="Picture 3">
              <a:extLst>
                <a:ext uri="{FF2B5EF4-FFF2-40B4-BE49-F238E27FC236}">
                  <a16:creationId xmlns:a16="http://schemas.microsoft.com/office/drawing/2014/main" id="{206BA562-08B7-4805-8C41-A13B0D46A92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1438237">
              <a:off x="5816706" y="339458"/>
              <a:ext cx="2924628" cy="23135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7A155D62-330E-4834-8528-DCE1B98DC2F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318080">
              <a:off x="2809908" y="418640"/>
              <a:ext cx="3289378" cy="2466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EA633CE3-15D3-4CEF-9956-6AFAFD957C24}"/>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5896" y="3768088"/>
              <a:ext cx="3619043" cy="29430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7AA4965B-6E53-43B6-8547-35C1052B84F7}"/>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21271012">
              <a:off x="399052" y="982586"/>
              <a:ext cx="2996588" cy="2466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06FD798B-8C4B-459A-B15C-A1C5679E1651}"/>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1117623">
              <a:off x="6184140" y="3627470"/>
              <a:ext cx="2577730" cy="20882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35D67323-CAB7-48BD-9881-49D8576B5A9C}"/>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rot="21444532">
              <a:off x="3001035" y="3112516"/>
              <a:ext cx="3656266" cy="2879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289974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704850" y="1811338"/>
            <a:ext cx="13274675" cy="1340623"/>
          </a:xfrm>
        </p:spPr>
        <p:txBody>
          <a:bodyPr/>
          <a:lstStyle/>
          <a:p>
            <a:r>
              <a:rPr lang="en-US" sz="5400" b="1" dirty="0">
                <a:solidFill>
                  <a:srgbClr val="002060"/>
                </a:solidFill>
                <a:latin typeface="+mj-lt"/>
              </a:rPr>
              <a:t>Pre-Attentive Attributes, Title, and Tooltips Hands On</a:t>
            </a:r>
          </a:p>
        </p:txBody>
      </p:sp>
    </p:spTree>
    <p:extLst>
      <p:ext uri="{BB962C8B-B14F-4D97-AF65-F5344CB8AC3E}">
        <p14:creationId xmlns:p14="http://schemas.microsoft.com/office/powerpoint/2010/main" val="24284488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DB0412-ED23-427D-8273-6719D38947B8}"/>
              </a:ext>
            </a:extLst>
          </p:cNvPr>
          <p:cNvSpPr>
            <a:spLocks noGrp="1"/>
          </p:cNvSpPr>
          <p:nvPr>
            <p:ph type="body" sz="quarter" idx="11"/>
          </p:nvPr>
        </p:nvSpPr>
        <p:spPr>
          <a:xfrm>
            <a:off x="1359083" y="2581335"/>
            <a:ext cx="11912233" cy="600742"/>
          </a:xfrm>
        </p:spPr>
        <p:txBody>
          <a:bodyPr/>
          <a:lstStyle/>
          <a:p>
            <a:r>
              <a:rPr lang="en-US" sz="4800" b="1" dirty="0">
                <a:solidFill>
                  <a:srgbClr val="002060"/>
                </a:solidFill>
              </a:rPr>
              <a:t>Share and Tell</a:t>
            </a:r>
          </a:p>
        </p:txBody>
      </p:sp>
    </p:spTree>
    <p:extLst>
      <p:ext uri="{BB962C8B-B14F-4D97-AF65-F5344CB8AC3E}">
        <p14:creationId xmlns:p14="http://schemas.microsoft.com/office/powerpoint/2010/main" val="32003597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DB0412-ED23-427D-8273-6719D38947B8}"/>
              </a:ext>
            </a:extLst>
          </p:cNvPr>
          <p:cNvSpPr>
            <a:spLocks noGrp="1"/>
          </p:cNvSpPr>
          <p:nvPr>
            <p:ph type="body" sz="quarter" idx="11"/>
          </p:nvPr>
        </p:nvSpPr>
        <p:spPr>
          <a:xfrm>
            <a:off x="1359083" y="2581335"/>
            <a:ext cx="11912233" cy="600742"/>
          </a:xfrm>
        </p:spPr>
        <p:txBody>
          <a:bodyPr/>
          <a:lstStyle/>
          <a:p>
            <a:r>
              <a:rPr lang="en-US" sz="4800" b="1" dirty="0">
                <a:solidFill>
                  <a:srgbClr val="002060"/>
                </a:solidFill>
              </a:rPr>
              <a:t>Next steps…</a:t>
            </a:r>
          </a:p>
        </p:txBody>
      </p:sp>
    </p:spTree>
    <p:extLst>
      <p:ext uri="{BB962C8B-B14F-4D97-AF65-F5344CB8AC3E}">
        <p14:creationId xmlns:p14="http://schemas.microsoft.com/office/powerpoint/2010/main" val="9332124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70391" y="598699"/>
            <a:ext cx="14040090" cy="625812"/>
          </a:xfrm>
          <a:prstGeom prst="rect">
            <a:avLst/>
          </a:prstGeom>
        </p:spPr>
        <p:txBody>
          <a:bodyPr/>
          <a:lstStyle/>
          <a:p>
            <a:pPr defTabSz="1306221" fontAlgn="auto">
              <a:spcAft>
                <a:spcPts val="0"/>
              </a:spcAft>
              <a:defRPr/>
            </a:pPr>
            <a:r>
              <a:rPr lang="en-US" sz="5000" dirty="0">
                <a:latin typeface="BentonSans Book" charset="0"/>
              </a:rPr>
              <a:t>You learned a lot today. Want to keep learning?</a:t>
            </a:r>
            <a:endParaRPr lang="en-US" sz="5000" dirty="0">
              <a:ea typeface="+mn-ea"/>
              <a:cs typeface="+mn-cs"/>
            </a:endParaRPr>
          </a:p>
        </p:txBody>
      </p:sp>
      <p:sp>
        <p:nvSpPr>
          <p:cNvPr id="4" name="TextBox 3">
            <a:extLst>
              <a:ext uri="{FF2B5EF4-FFF2-40B4-BE49-F238E27FC236}">
                <a16:creationId xmlns:a16="http://schemas.microsoft.com/office/drawing/2014/main" id="{295F64F8-0562-474F-B500-1718E41E3245}"/>
              </a:ext>
            </a:extLst>
          </p:cNvPr>
          <p:cNvSpPr txBox="1"/>
          <p:nvPr/>
        </p:nvSpPr>
        <p:spPr>
          <a:xfrm>
            <a:off x="1253067" y="2652889"/>
            <a:ext cx="9776177" cy="3170099"/>
          </a:xfrm>
          <a:prstGeom prst="rect">
            <a:avLst/>
          </a:prstGeom>
          <a:noFill/>
        </p:spPr>
        <p:txBody>
          <a:bodyPr wrap="square" rtlCol="0">
            <a:spAutoFit/>
          </a:bodyPr>
          <a:lstStyle/>
          <a:p>
            <a:pPr marL="457200" indent="-457200">
              <a:buBlip>
                <a:blip r:embed="rId3"/>
              </a:buBlip>
            </a:pPr>
            <a:r>
              <a:rPr lang="en-US" sz="4000" dirty="0">
                <a:hlinkClick r:id="rId4"/>
              </a:rPr>
              <a:t>Visual Best Practices </a:t>
            </a:r>
            <a:r>
              <a:rPr lang="en-US" sz="4000" dirty="0"/>
              <a:t>(classroom training)</a:t>
            </a:r>
          </a:p>
          <a:p>
            <a:pPr marL="457200" indent="-457200">
              <a:buBlip>
                <a:blip r:embed="rId3"/>
              </a:buBlip>
            </a:pPr>
            <a:r>
              <a:rPr lang="en-US" sz="4000" dirty="0">
                <a:hlinkClick r:id="rId5"/>
              </a:rPr>
              <a:t>Learning Paths</a:t>
            </a:r>
            <a:r>
              <a:rPr lang="en-US" sz="4000" dirty="0"/>
              <a:t> (eLearning)</a:t>
            </a:r>
          </a:p>
          <a:p>
            <a:pPr marL="457200" indent="-457200">
              <a:buBlip>
                <a:blip r:embed="rId3"/>
              </a:buBlip>
            </a:pPr>
            <a:r>
              <a:rPr lang="en-US" sz="4000" dirty="0">
                <a:hlinkClick r:id="rId6"/>
              </a:rPr>
              <a:t>Public Gallery</a:t>
            </a:r>
            <a:r>
              <a:rPr lang="en-US" sz="4000" dirty="0"/>
              <a:t> (inspiration) </a:t>
            </a:r>
          </a:p>
          <a:p>
            <a:pPr marL="457200" indent="-457200">
              <a:buBlip>
                <a:blip r:embed="rId3"/>
              </a:buBlip>
            </a:pPr>
            <a:r>
              <a:rPr lang="en-US" sz="4000" dirty="0">
                <a:hlinkClick r:id="rId7"/>
              </a:rPr>
              <a:t>TC19 on-demand</a:t>
            </a:r>
            <a:r>
              <a:rPr lang="en-US" sz="4000" dirty="0"/>
              <a:t> (virtual)</a:t>
            </a:r>
          </a:p>
          <a:p>
            <a:pPr marL="457200" indent="-457200">
              <a:buBlip>
                <a:blip r:embed="rId3"/>
              </a:buBlip>
            </a:pPr>
            <a:r>
              <a:rPr lang="en-US" sz="4000" dirty="0">
                <a:hlinkClick r:id="rId8"/>
              </a:rPr>
              <a:t>TC20</a:t>
            </a:r>
            <a:r>
              <a:rPr lang="en-US" sz="4000" dirty="0"/>
              <a:t> (October 5– 8</a:t>
            </a:r>
            <a:r>
              <a:rPr lang="en-US" sz="4000" baseline="30000" dirty="0"/>
              <a:t>th</a:t>
            </a:r>
            <a:r>
              <a:rPr lang="en-US" sz="4000" dirty="0"/>
              <a:t> 2020)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9D7DEAC4-BB04-4031-9766-EF3F33183F6C}"/>
              </a:ext>
            </a:extLst>
          </p:cNvPr>
          <p:cNvSpPr txBox="1">
            <a:spLocks/>
          </p:cNvSpPr>
          <p:nvPr/>
        </p:nvSpPr>
        <p:spPr>
          <a:xfrm>
            <a:off x="383335" y="319912"/>
            <a:ext cx="13269912" cy="750352"/>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0" indent="0" defTabSz="1306221" fontAlgn="auto">
              <a:spcAft>
                <a:spcPts val="0"/>
              </a:spcAft>
              <a:buFont typeface="Arial" charset="0"/>
              <a:buNone/>
              <a:defRPr/>
            </a:pPr>
            <a:r>
              <a:rPr lang="en-US" sz="4400" b="1" dirty="0">
                <a:solidFill>
                  <a:srgbClr val="002060"/>
                </a:solidFill>
              </a:rPr>
              <a:t>Want to read more about visualization?</a:t>
            </a:r>
          </a:p>
        </p:txBody>
      </p:sp>
      <p:sp>
        <p:nvSpPr>
          <p:cNvPr id="6" name="TextBox 5">
            <a:extLst>
              <a:ext uri="{FF2B5EF4-FFF2-40B4-BE49-F238E27FC236}">
                <a16:creationId xmlns:a16="http://schemas.microsoft.com/office/drawing/2014/main" id="{18769331-F58A-4428-91C7-0DCAA263A76A}"/>
              </a:ext>
            </a:extLst>
          </p:cNvPr>
          <p:cNvSpPr txBox="1"/>
          <p:nvPr/>
        </p:nvSpPr>
        <p:spPr>
          <a:xfrm>
            <a:off x="651251" y="1738808"/>
            <a:ext cx="10191750" cy="3985706"/>
          </a:xfrm>
          <a:prstGeom prst="rect">
            <a:avLst/>
          </a:prstGeom>
          <a:noFill/>
        </p:spPr>
        <p:txBody>
          <a:bodyPr wrap="square" rtlCol="0">
            <a:spAutoFit/>
          </a:bodyPr>
          <a:lstStyle/>
          <a:p>
            <a:pPr marL="960120" lvl="1" indent="-411480" defTabSz="1097280" eaLnBrk="0" fontAlgn="auto" hangingPunct="0">
              <a:spcBef>
                <a:spcPts val="0"/>
              </a:spcBef>
              <a:spcAft>
                <a:spcPts val="600"/>
              </a:spcAft>
              <a:buBlip>
                <a:blip r:embed="rId3"/>
              </a:buBlip>
              <a:defRPr/>
            </a:pPr>
            <a:r>
              <a:rPr lang="en-US" sz="2400" dirty="0">
                <a:solidFill>
                  <a:srgbClr val="002060"/>
                </a:solidFill>
                <a:latin typeface="+mj-lt"/>
              </a:rPr>
              <a:t>The Big Book of Dashboards</a:t>
            </a:r>
          </a:p>
          <a:p>
            <a:pPr marL="960120" lvl="1" indent="-411480" defTabSz="1097280" eaLnBrk="0" fontAlgn="auto" hangingPunct="0">
              <a:spcBef>
                <a:spcPts val="0"/>
              </a:spcBef>
              <a:spcAft>
                <a:spcPts val="600"/>
              </a:spcAft>
              <a:buBlip>
                <a:blip r:embed="rId3"/>
              </a:buBlip>
              <a:defRPr/>
            </a:pPr>
            <a:r>
              <a:rPr lang="en-US" sz="2400" dirty="0">
                <a:solidFill>
                  <a:srgbClr val="002060"/>
                </a:solidFill>
                <a:latin typeface="+mj-lt"/>
              </a:rPr>
              <a:t>Visual Reporting and Analysis: Seeing is Knowing Whitepaper</a:t>
            </a:r>
          </a:p>
          <a:p>
            <a:pPr marL="960120" lvl="1" indent="-411480" defTabSz="1097280" eaLnBrk="0" fontAlgn="auto" hangingPunct="0">
              <a:spcBef>
                <a:spcPts val="0"/>
              </a:spcBef>
              <a:spcAft>
                <a:spcPts val="600"/>
              </a:spcAft>
              <a:buBlip>
                <a:blip r:embed="rId3"/>
              </a:buBlip>
            </a:pPr>
            <a:r>
              <a:rPr lang="en-US" sz="2400" dirty="0">
                <a:solidFill>
                  <a:srgbClr val="002060"/>
                </a:solidFill>
                <a:latin typeface="+mj-lt"/>
              </a:rPr>
              <a:t>Visual Analysis Best Practices: A Guidebook Whitepaper</a:t>
            </a:r>
          </a:p>
          <a:p>
            <a:pPr marL="960120" lvl="1" indent="-411480" defTabSz="1097280" eaLnBrk="0" fontAlgn="auto" hangingPunct="0">
              <a:spcBef>
                <a:spcPts val="0"/>
              </a:spcBef>
              <a:spcAft>
                <a:spcPts val="600"/>
              </a:spcAft>
              <a:buBlip>
                <a:blip r:embed="rId3"/>
              </a:buBlip>
            </a:pPr>
            <a:r>
              <a:rPr lang="en-US" sz="2400" dirty="0">
                <a:solidFill>
                  <a:srgbClr val="002060"/>
                </a:solidFill>
                <a:latin typeface="+mj-lt"/>
              </a:rPr>
              <a:t>Data Storytelling: Using visualization to share the human impact of numbers Whitepaper</a:t>
            </a:r>
          </a:p>
          <a:p>
            <a:pPr marL="960120" lvl="1" indent="-411480" defTabSz="1097280" eaLnBrk="0" fontAlgn="auto" hangingPunct="0">
              <a:spcBef>
                <a:spcPts val="0"/>
              </a:spcBef>
              <a:spcAft>
                <a:spcPts val="600"/>
              </a:spcAft>
              <a:buBlip>
                <a:blip r:embed="rId3"/>
              </a:buBlip>
            </a:pPr>
            <a:r>
              <a:rPr lang="en-US" sz="2400" dirty="0">
                <a:solidFill>
                  <a:srgbClr val="002060"/>
                </a:solidFill>
                <a:latin typeface="+mj-lt"/>
              </a:rPr>
              <a:t>Beautiful Evidence – Edward Tufte</a:t>
            </a:r>
          </a:p>
          <a:p>
            <a:pPr marL="960120" lvl="1" indent="-411480" defTabSz="1097280" eaLnBrk="0" fontAlgn="auto" hangingPunct="0">
              <a:spcBef>
                <a:spcPts val="0"/>
              </a:spcBef>
              <a:spcAft>
                <a:spcPts val="600"/>
              </a:spcAft>
              <a:buBlip>
                <a:blip r:embed="rId3"/>
              </a:buBlip>
            </a:pPr>
            <a:r>
              <a:rPr lang="en-US" sz="2400" dirty="0">
                <a:solidFill>
                  <a:srgbClr val="002060"/>
                </a:solidFill>
                <a:latin typeface="+mj-lt"/>
              </a:rPr>
              <a:t>Information Dashboard Design – Stephen Few</a:t>
            </a:r>
          </a:p>
          <a:p>
            <a:pPr marL="960120" lvl="1" indent="-411480" defTabSz="1097280" eaLnBrk="0" fontAlgn="auto" hangingPunct="0">
              <a:spcBef>
                <a:spcPts val="0"/>
              </a:spcBef>
              <a:spcAft>
                <a:spcPts val="600"/>
              </a:spcAft>
              <a:buBlip>
                <a:blip r:embed="rId3"/>
              </a:buBlip>
            </a:pPr>
            <a:r>
              <a:rPr lang="en-US" sz="2400" dirty="0">
                <a:solidFill>
                  <a:srgbClr val="002060"/>
                </a:solidFill>
                <a:latin typeface="+mj-lt"/>
              </a:rPr>
              <a:t>Information Visualization – Colin Ware</a:t>
            </a:r>
          </a:p>
          <a:p>
            <a:endParaRPr lang="en-US" dirty="0">
              <a:solidFill>
                <a:srgbClr val="002060"/>
              </a:solidFill>
              <a:latin typeface="+mj-lt"/>
            </a:endParaRPr>
          </a:p>
        </p:txBody>
      </p:sp>
      <p:pic>
        <p:nvPicPr>
          <p:cNvPr id="7" name="Picture 6">
            <a:extLst>
              <a:ext uri="{FF2B5EF4-FFF2-40B4-BE49-F238E27FC236}">
                <a16:creationId xmlns:a16="http://schemas.microsoft.com/office/drawing/2014/main" id="{70FF4F90-79E8-4AF5-9B5A-576B5639D5A4}"/>
              </a:ext>
            </a:extLst>
          </p:cNvPr>
          <p:cNvPicPr>
            <a:picLocks noChangeAspect="1"/>
          </p:cNvPicPr>
          <p:nvPr/>
        </p:nvPicPr>
        <p:blipFill>
          <a:blip r:embed="rId4"/>
          <a:stretch>
            <a:fillRect/>
          </a:stretch>
        </p:blipFill>
        <p:spPr>
          <a:xfrm>
            <a:off x="11800928" y="1149363"/>
            <a:ext cx="2178221" cy="2644685"/>
          </a:xfrm>
          <a:prstGeom prst="rect">
            <a:avLst/>
          </a:prstGeom>
          <a:ln>
            <a:solidFill>
              <a:schemeClr val="accent1"/>
            </a:solidFill>
          </a:ln>
        </p:spPr>
      </p:pic>
      <p:pic>
        <p:nvPicPr>
          <p:cNvPr id="8" name="Picture 7">
            <a:extLst>
              <a:ext uri="{FF2B5EF4-FFF2-40B4-BE49-F238E27FC236}">
                <a16:creationId xmlns:a16="http://schemas.microsoft.com/office/drawing/2014/main" id="{FC947726-65EA-4F18-88B6-C8FD632AE517}"/>
              </a:ext>
            </a:extLst>
          </p:cNvPr>
          <p:cNvPicPr>
            <a:picLocks noChangeAspect="1"/>
          </p:cNvPicPr>
          <p:nvPr/>
        </p:nvPicPr>
        <p:blipFill>
          <a:blip r:embed="rId5"/>
          <a:stretch>
            <a:fillRect/>
          </a:stretch>
        </p:blipFill>
        <p:spPr>
          <a:xfrm>
            <a:off x="10929053" y="3624487"/>
            <a:ext cx="2243258" cy="2644685"/>
          </a:xfrm>
          <a:prstGeom prst="rect">
            <a:avLst/>
          </a:prstGeom>
          <a:ln>
            <a:solidFill>
              <a:schemeClr val="accent1"/>
            </a:solidFill>
          </a:ln>
        </p:spPr>
      </p:pic>
      <p:pic>
        <p:nvPicPr>
          <p:cNvPr id="9" name="Picture 8">
            <a:extLst>
              <a:ext uri="{FF2B5EF4-FFF2-40B4-BE49-F238E27FC236}">
                <a16:creationId xmlns:a16="http://schemas.microsoft.com/office/drawing/2014/main" id="{5B212F16-7E8A-4C23-8F88-8D253D89159B}"/>
              </a:ext>
            </a:extLst>
          </p:cNvPr>
          <p:cNvPicPr>
            <a:picLocks noChangeAspect="1"/>
          </p:cNvPicPr>
          <p:nvPr/>
        </p:nvPicPr>
        <p:blipFill>
          <a:blip r:embed="rId6"/>
          <a:stretch>
            <a:fillRect/>
          </a:stretch>
        </p:blipFill>
        <p:spPr>
          <a:xfrm>
            <a:off x="9126071" y="4946830"/>
            <a:ext cx="2145344" cy="2656301"/>
          </a:xfrm>
          <a:prstGeom prst="rect">
            <a:avLst/>
          </a:prstGeom>
          <a:ln>
            <a:solidFill>
              <a:schemeClr val="accent1"/>
            </a:solidFill>
          </a:ln>
        </p:spPr>
      </p:pic>
    </p:spTree>
    <p:extLst>
      <p:ext uri="{BB962C8B-B14F-4D97-AF65-F5344CB8AC3E}">
        <p14:creationId xmlns:p14="http://schemas.microsoft.com/office/powerpoint/2010/main" val="29385355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FC2F8E-0353-49B0-8EB3-D2E7B0C4AE8D}"/>
              </a:ext>
            </a:extLst>
          </p:cNvPr>
          <p:cNvSpPr txBox="1">
            <a:spLocks/>
          </p:cNvSpPr>
          <p:nvPr/>
        </p:nvSpPr>
        <p:spPr>
          <a:xfrm>
            <a:off x="1231900" y="2612508"/>
            <a:ext cx="11912233" cy="2215991"/>
          </a:xfrm>
          <a:prstGeom prst="rect">
            <a:avLst/>
          </a:prstGeom>
        </p:spPr>
        <p:txBody>
          <a:bodyPr/>
          <a:lstStyle>
            <a:lvl1pPr marL="488950" indent="-488950" algn="l" defTabSz="1304925" rtl="0" eaLnBrk="1" fontAlgn="base" hangingPunct="1">
              <a:spcBef>
                <a:spcPct val="20000"/>
              </a:spcBef>
              <a:spcAft>
                <a:spcPct val="0"/>
              </a:spcAft>
              <a:buFont typeface="Arial" charset="0"/>
              <a:buChar char="•"/>
              <a:defRPr sz="4600" kern="1200">
                <a:solidFill>
                  <a:schemeClr val="tx1"/>
                </a:solidFill>
                <a:latin typeface="+mn-lt"/>
                <a:ea typeface="ＭＳ Ｐゴシック" charset="0"/>
                <a:cs typeface="ＭＳ Ｐゴシック" charset="0"/>
              </a:defRPr>
            </a:lvl1pPr>
            <a:lvl2pPr marL="1060450" indent="-407988" algn="l" defTabSz="1304925" rtl="0" eaLnBrk="1" fontAlgn="base" hangingPunct="1">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31950" indent="-325438" algn="l" defTabSz="1304925" rtl="0" eaLnBrk="1" fontAlgn="base" hangingPunct="1">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8441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4pPr>
            <a:lvl5pPr marL="2938463" indent="-325438" algn="l" defTabSz="1304925" rtl="0" eaLnBrk="1" fontAlgn="base" hangingPunct="1">
              <a:spcBef>
                <a:spcPct val="20000"/>
              </a:spcBef>
              <a:spcAft>
                <a:spcPct val="0"/>
              </a:spcAft>
              <a:buFont typeface="Arial" charset="0"/>
              <a:buChar char="»"/>
              <a:defRPr sz="2900" kern="1200">
                <a:solidFill>
                  <a:schemeClr val="tx1"/>
                </a:solidFill>
                <a:latin typeface="+mn-lt"/>
                <a:ea typeface="ＭＳ Ｐゴシック" charset="0"/>
                <a:cs typeface="+mn-cs"/>
              </a:defRPr>
            </a:lvl5pPr>
            <a:lvl6pPr marL="359210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6"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defTabSz="1306221" fontAlgn="auto">
              <a:spcAft>
                <a:spcPts val="0"/>
              </a:spcAft>
              <a:buFont typeface="Arial" panose="020B0604020202020204" pitchFamily="34" charset="0"/>
              <a:buNone/>
              <a:defRPr/>
            </a:pPr>
            <a:r>
              <a:rPr lang="en-US" sz="5400" dirty="0">
                <a:solidFill>
                  <a:schemeClr val="accent1">
                    <a:lumMod val="50000"/>
                  </a:schemeClr>
                </a:solidFill>
                <a:latin typeface="+mj-lt"/>
                <a:ea typeface="+mn-ea"/>
              </a:rPr>
              <a:t>One last thing that is guaranteed to make your dashboards amazing…</a:t>
            </a:r>
          </a:p>
          <a:p>
            <a:pPr>
              <a:defRPr/>
            </a:pPr>
            <a:endParaRPr lang="en-US" sz="2800" dirty="0">
              <a:solidFill>
                <a:schemeClr val="accent1">
                  <a:lumMod val="50000"/>
                </a:schemeClr>
              </a:solidFill>
              <a:latin typeface="+mj-lt"/>
              <a:cs typeface="Merriweather Light"/>
            </a:endParaRPr>
          </a:p>
          <a:p>
            <a:pPr defTabSz="1306221" fontAlgn="auto">
              <a:spcAft>
                <a:spcPts val="0"/>
              </a:spcAft>
              <a:buFont typeface="Arial" panose="020B0604020202020204" pitchFamily="34" charset="0"/>
              <a:buNone/>
              <a:defRPr/>
            </a:pPr>
            <a:endParaRPr lang="en-US" sz="2800" dirty="0">
              <a:solidFill>
                <a:schemeClr val="accent1">
                  <a:lumMod val="50000"/>
                </a:schemeClr>
              </a:solidFill>
              <a:latin typeface="+mj-lt"/>
              <a:cs typeface="Merriweather Light"/>
            </a:endParaRPr>
          </a:p>
        </p:txBody>
      </p:sp>
    </p:spTree>
    <p:extLst>
      <p:ext uri="{BB962C8B-B14F-4D97-AF65-F5344CB8AC3E}">
        <p14:creationId xmlns:p14="http://schemas.microsoft.com/office/powerpoint/2010/main" val="23015908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A14E91-F868-4701-A9AF-E79B600A942B}"/>
              </a:ext>
            </a:extLst>
          </p:cNvPr>
          <p:cNvPicPr>
            <a:picLocks noChangeAspect="1"/>
          </p:cNvPicPr>
          <p:nvPr/>
        </p:nvPicPr>
        <p:blipFill>
          <a:blip r:embed="rId3"/>
          <a:stretch>
            <a:fillRect/>
          </a:stretch>
        </p:blipFill>
        <p:spPr>
          <a:xfrm>
            <a:off x="3545991" y="1134617"/>
            <a:ext cx="7538418" cy="4236037"/>
          </a:xfrm>
          <a:prstGeom prst="rect">
            <a:avLst/>
          </a:prstGeom>
        </p:spPr>
      </p:pic>
    </p:spTree>
    <p:extLst>
      <p:ext uri="{BB962C8B-B14F-4D97-AF65-F5344CB8AC3E}">
        <p14:creationId xmlns:p14="http://schemas.microsoft.com/office/powerpoint/2010/main" val="1603463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ttom_Viz_August-02.png"/>
          <p:cNvPicPr>
            <a:picLocks noChangeAspect="1"/>
          </p:cNvPicPr>
          <p:nvPr/>
        </p:nvPicPr>
        <p:blipFill rotWithShape="1">
          <a:blip r:embed="rId3" cstate="email">
            <a:extLst>
              <a:ext uri="{28A0092B-C50C-407E-A947-70E740481C1C}">
                <a14:useLocalDpi xmlns:a14="http://schemas.microsoft.com/office/drawing/2010/main" val="0"/>
              </a:ext>
            </a:extLst>
          </a:blip>
          <a:srcRect b="18483"/>
          <a:stretch/>
        </p:blipFill>
        <p:spPr>
          <a:xfrm flipH="1">
            <a:off x="0" y="6932613"/>
            <a:ext cx="14630400" cy="1296987"/>
          </a:xfrm>
          <a:prstGeom prst="rect">
            <a:avLst/>
          </a:prstGeom>
        </p:spPr>
      </p:pic>
      <p:sp>
        <p:nvSpPr>
          <p:cNvPr id="4" name="Title 1">
            <a:extLst>
              <a:ext uri="{FF2B5EF4-FFF2-40B4-BE49-F238E27FC236}">
                <a16:creationId xmlns:a16="http://schemas.microsoft.com/office/drawing/2014/main" id="{4C83B412-2144-4956-8F41-EADF8AF66175}"/>
              </a:ext>
            </a:extLst>
          </p:cNvPr>
          <p:cNvSpPr txBox="1">
            <a:spLocks/>
          </p:cNvSpPr>
          <p:nvPr/>
        </p:nvSpPr>
        <p:spPr bwMode="auto">
          <a:xfrm>
            <a:off x="3983037" y="1943861"/>
            <a:ext cx="6664325"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lvl1pPr algn="l" defTabSz="1304925" rtl="0" eaLnBrk="1" fontAlgn="base" hangingPunct="1">
              <a:lnSpc>
                <a:spcPct val="80000"/>
              </a:lnSpc>
              <a:spcBef>
                <a:spcPct val="0"/>
              </a:spcBef>
              <a:spcAft>
                <a:spcPct val="0"/>
              </a:spcAft>
              <a:defRPr sz="4500" kern="1200">
                <a:solidFill>
                  <a:srgbClr val="4C4C4C"/>
                </a:solidFill>
                <a:latin typeface="BentonSans Book"/>
                <a:ea typeface="ＭＳ Ｐゴシック" charset="0"/>
                <a:cs typeface="BentonSans Book"/>
              </a:defRPr>
            </a:lvl1pPr>
            <a:lvl2pPr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2pPr>
            <a:lvl3pPr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3pPr>
            <a:lvl4pPr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4pPr>
            <a:lvl5pPr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5pPr>
            <a:lvl6pPr marL="457200"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6pPr>
            <a:lvl7pPr marL="914400"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7pPr>
            <a:lvl8pPr marL="1371600"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8pPr>
            <a:lvl9pPr marL="1828800" algn="l" defTabSz="1304925" rtl="0" eaLnBrk="1" fontAlgn="base" hangingPunct="1">
              <a:lnSpc>
                <a:spcPct val="90000"/>
              </a:lnSpc>
              <a:spcBef>
                <a:spcPct val="0"/>
              </a:spcBef>
              <a:spcAft>
                <a:spcPct val="0"/>
              </a:spcAft>
              <a:defRPr sz="4500">
                <a:solidFill>
                  <a:srgbClr val="4C4C4C"/>
                </a:solidFill>
                <a:latin typeface="BentonSans Book" charset="0"/>
                <a:ea typeface="ＭＳ Ｐゴシック" charset="0"/>
              </a:defRPr>
            </a:lvl9pPr>
          </a:lstStyle>
          <a:p>
            <a:pPr algn="ctr"/>
            <a:r>
              <a:rPr lang="en-US" sz="8000" b="1">
                <a:solidFill>
                  <a:schemeClr val="accent1"/>
                </a:solidFill>
                <a:latin typeface="Poor Richard" panose="02080502050505020702" pitchFamily="18" charset="0"/>
              </a:rPr>
              <a:t>THANK YOU!</a:t>
            </a:r>
            <a:endParaRPr lang="en-US" sz="8000" b="1" dirty="0">
              <a:solidFill>
                <a:schemeClr val="accent1"/>
              </a:solidFill>
              <a:latin typeface="Poor Richard" panose="02080502050505020702"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ttom_Viz_August-02.png"/>
          <p:cNvPicPr>
            <a:picLocks noChangeAspect="1"/>
          </p:cNvPicPr>
          <p:nvPr/>
        </p:nvPicPr>
        <p:blipFill rotWithShape="1">
          <a:blip r:embed="rId3" cstate="email">
            <a:extLst>
              <a:ext uri="{28A0092B-C50C-407E-A947-70E740481C1C}">
                <a14:useLocalDpi xmlns:a14="http://schemas.microsoft.com/office/drawing/2010/main" val="0"/>
              </a:ext>
            </a:extLst>
          </a:blip>
          <a:srcRect b="18483"/>
          <a:stretch/>
        </p:blipFill>
        <p:spPr>
          <a:xfrm flipH="1">
            <a:off x="0" y="6932613"/>
            <a:ext cx="14630400" cy="1296987"/>
          </a:xfrm>
          <a:prstGeom prst="rect">
            <a:avLst/>
          </a:prstGeom>
        </p:spPr>
      </p:pic>
    </p:spTree>
    <p:extLst>
      <p:ext uri="{BB962C8B-B14F-4D97-AF65-F5344CB8AC3E}">
        <p14:creationId xmlns:p14="http://schemas.microsoft.com/office/powerpoint/2010/main" val="3631187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05985" y="1891756"/>
            <a:ext cx="13245156" cy="707886"/>
          </a:xfrm>
        </p:spPr>
        <p:txBody>
          <a:bodyPr/>
          <a:lstStyle/>
          <a:p>
            <a:pPr lvl="0" defTabSz="1306221" fontAlgn="auto">
              <a:lnSpc>
                <a:spcPct val="100000"/>
              </a:lnSpc>
              <a:spcAft>
                <a:spcPts val="0"/>
              </a:spcAft>
            </a:pPr>
            <a:r>
              <a:rPr lang="en-US" sz="4600" dirty="0">
                <a:solidFill>
                  <a:srgbClr val="002060"/>
                </a:solidFill>
                <a:latin typeface="BentonSans"/>
                <a:ea typeface="+mn-ea"/>
                <a:cs typeface="+mn-cs"/>
              </a:rPr>
              <a:t>Chart Type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ttom_Viz_August-02.png"/>
          <p:cNvPicPr>
            <a:picLocks noChangeAspect="1"/>
          </p:cNvPicPr>
          <p:nvPr/>
        </p:nvPicPr>
        <p:blipFill rotWithShape="1">
          <a:blip r:embed="rId3" cstate="email">
            <a:extLst>
              <a:ext uri="{28A0092B-C50C-407E-A947-70E740481C1C}">
                <a14:useLocalDpi xmlns:a14="http://schemas.microsoft.com/office/drawing/2010/main" val="0"/>
              </a:ext>
            </a:extLst>
          </a:blip>
          <a:srcRect b="18483"/>
          <a:stretch/>
        </p:blipFill>
        <p:spPr>
          <a:xfrm flipH="1">
            <a:off x="0" y="6932613"/>
            <a:ext cx="14630400" cy="1296987"/>
          </a:xfrm>
          <a:prstGeom prst="rect">
            <a:avLst/>
          </a:prstGeom>
        </p:spPr>
      </p:pic>
    </p:spTree>
    <p:extLst>
      <p:ext uri="{BB962C8B-B14F-4D97-AF65-F5344CB8AC3E}">
        <p14:creationId xmlns:p14="http://schemas.microsoft.com/office/powerpoint/2010/main" val="558913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2"/>
          </p:nvPr>
        </p:nvSpPr>
        <p:spPr>
          <a:xfrm>
            <a:off x="680653" y="344699"/>
            <a:ext cx="13269093" cy="563167"/>
          </a:xfrm>
          <a:prstGeom prst="rect">
            <a:avLst/>
          </a:prstGeom>
        </p:spPr>
        <p:txBody>
          <a:bodyPr/>
          <a:lstStyle/>
          <a:p>
            <a:pPr defTabSz="1306221" fontAlgn="auto">
              <a:spcAft>
                <a:spcPts val="0"/>
              </a:spcAft>
              <a:defRPr/>
            </a:pPr>
            <a:r>
              <a:rPr lang="en-US" sz="4400" dirty="0">
                <a:solidFill>
                  <a:srgbClr val="002060"/>
                </a:solidFill>
              </a:rPr>
              <a:t>Do I have the right chart?</a:t>
            </a:r>
          </a:p>
        </p:txBody>
      </p:sp>
      <p:pic>
        <p:nvPicPr>
          <p:cNvPr id="4" name="Picture 3" descr="A close up of a map&#10;&#10;Description automatically generated">
            <a:extLst>
              <a:ext uri="{FF2B5EF4-FFF2-40B4-BE49-F238E27FC236}">
                <a16:creationId xmlns:a16="http://schemas.microsoft.com/office/drawing/2014/main" id="{2944F067-1E25-49D9-AFE4-DE7EC8F53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882" y="907866"/>
            <a:ext cx="9694718" cy="619742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2"/>
          </p:nvPr>
        </p:nvSpPr>
        <p:spPr>
          <a:xfrm>
            <a:off x="710057" y="598699"/>
            <a:ext cx="13269093" cy="563167"/>
          </a:xfrm>
          <a:prstGeom prst="rect">
            <a:avLst/>
          </a:prstGeom>
        </p:spPr>
        <p:txBody>
          <a:bodyPr/>
          <a:lstStyle/>
          <a:p>
            <a:pPr defTabSz="1306221" fontAlgn="auto">
              <a:spcAft>
                <a:spcPts val="0"/>
              </a:spcAft>
              <a:defRPr/>
            </a:pPr>
            <a:r>
              <a:rPr lang="en-US" dirty="0">
                <a:solidFill>
                  <a:srgbClr val="002060"/>
                </a:solidFill>
              </a:rPr>
              <a:t>Choosing a Chart Type</a:t>
            </a:r>
          </a:p>
        </p:txBody>
      </p:sp>
      <p:pic>
        <p:nvPicPr>
          <p:cNvPr id="4" name="Picture 3">
            <a:extLst>
              <a:ext uri="{FF2B5EF4-FFF2-40B4-BE49-F238E27FC236}">
                <a16:creationId xmlns:a16="http://schemas.microsoft.com/office/drawing/2014/main" id="{37A88499-0BE3-487B-9EC6-756B9084F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862" y="1481306"/>
            <a:ext cx="9977437" cy="5695085"/>
          </a:xfrm>
          <a:prstGeom prst="rect">
            <a:avLst/>
          </a:prstGeom>
        </p:spPr>
      </p:pic>
    </p:spTree>
  </p:cSld>
  <p:clrMapOvr>
    <a:masterClrMapping/>
  </p:clrMapOvr>
</p:sld>
</file>

<file path=ppt/theme/theme1.xml><?xml version="1.0" encoding="utf-8"?>
<a:theme xmlns:a="http://schemas.openxmlformats.org/drawingml/2006/main" name="PPT_Corporate_Template_BentonSans_16.9_c">
  <a:themeElements>
    <a:clrScheme name="Custom 8">
      <a:dk1>
        <a:srgbClr val="666666"/>
      </a:dk1>
      <a:lt1>
        <a:sysClr val="window" lastClr="FFFFFF"/>
      </a:lt1>
      <a:dk2>
        <a:srgbClr val="5B6591"/>
      </a:dk2>
      <a:lt2>
        <a:srgbClr val="FFFFFF"/>
      </a:lt2>
      <a:accent1>
        <a:srgbClr val="1F447D"/>
      </a:accent1>
      <a:accent2>
        <a:srgbClr val="E8762C"/>
      </a:accent2>
      <a:accent3>
        <a:srgbClr val="7099A6"/>
      </a:accent3>
      <a:accent4>
        <a:srgbClr val="59879B"/>
      </a:accent4>
      <a:accent5>
        <a:srgbClr val="4C4C4C"/>
      </a:accent5>
      <a:accent6>
        <a:srgbClr val="C72035"/>
      </a:accent6>
      <a:hlink>
        <a:srgbClr val="EB912C"/>
      </a:hlink>
      <a:folHlink>
        <a:srgbClr val="969696"/>
      </a:folHlink>
    </a:clrScheme>
    <a:fontScheme name="Tableau Corporate Fonts">
      <a:majorFont>
        <a:latin typeface="BentonSans Book"/>
        <a:ea typeface=""/>
        <a:cs typeface=""/>
      </a:majorFont>
      <a:minorFont>
        <a:latin typeface="Merriweather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0000"/>
            <a:lumOff val="4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bg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Viz Design Workshop - final copy for BM</Template>
  <TotalTime>6</TotalTime>
  <Words>4411</Words>
  <Application>Microsoft Office PowerPoint</Application>
  <PresentationFormat>Custom</PresentationFormat>
  <Paragraphs>412</Paragraphs>
  <Slides>70</Slides>
  <Notes>70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70</vt:i4>
      </vt:variant>
    </vt:vector>
  </HeadingPairs>
  <TitlesOfParts>
    <vt:vector size="83" baseType="lpstr">
      <vt:lpstr>ＭＳ Ｐゴシック</vt:lpstr>
      <vt:lpstr>Arial</vt:lpstr>
      <vt:lpstr>Benton Sans Medium</vt:lpstr>
      <vt:lpstr>BentonSans</vt:lpstr>
      <vt:lpstr>BentonSans Book</vt:lpstr>
      <vt:lpstr>Calibri</vt:lpstr>
      <vt:lpstr>Gill Sans MT</vt:lpstr>
      <vt:lpstr>Helvetica</vt:lpstr>
      <vt:lpstr>Mangal</vt:lpstr>
      <vt:lpstr>Merriweather Light</vt:lpstr>
      <vt:lpstr>Poor Richard</vt:lpstr>
      <vt:lpstr>Stencil</vt:lpstr>
      <vt:lpstr>PPT_Corporate_Template_BentonSans_16.9_c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Chart Type &amp; Dashboard Flow Hands-on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Pre-Attentive Attributes, Title, and Tooltips Hands 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Vanessa Joyce</dc:creator>
  <cp:keywords/>
  <dc:description/>
  <cp:lastModifiedBy>Courtney Kettner</cp:lastModifiedBy>
  <cp:revision>5</cp:revision>
  <cp:lastPrinted>2015-11-05T23:58:20Z</cp:lastPrinted>
  <dcterms:created xsi:type="dcterms:W3CDTF">2020-02-06T15:17:05Z</dcterms:created>
  <dcterms:modified xsi:type="dcterms:W3CDTF">2020-03-03T19:41:54Z</dcterms:modified>
  <cp:category/>
</cp:coreProperties>
</file>