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21"/>
  </p:notesMasterIdLst>
  <p:sldIdLst>
    <p:sldId id="302" r:id="rId2"/>
    <p:sldId id="292" r:id="rId3"/>
    <p:sldId id="291" r:id="rId4"/>
    <p:sldId id="294" r:id="rId5"/>
    <p:sldId id="297" r:id="rId6"/>
    <p:sldId id="268" r:id="rId7"/>
    <p:sldId id="298" r:id="rId8"/>
    <p:sldId id="275" r:id="rId9"/>
    <p:sldId id="276" r:id="rId10"/>
    <p:sldId id="287" r:id="rId11"/>
    <p:sldId id="299" r:id="rId12"/>
    <p:sldId id="263" r:id="rId13"/>
    <p:sldId id="300" r:id="rId14"/>
    <p:sldId id="293" r:id="rId15"/>
    <p:sldId id="301" r:id="rId16"/>
    <p:sldId id="295" r:id="rId17"/>
    <p:sldId id="288" r:id="rId18"/>
    <p:sldId id="289" r:id="rId19"/>
    <p:sldId id="296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90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01" autoAdjust="0"/>
    <p:restoredTop sz="99454" autoAdjust="0"/>
  </p:normalViewPr>
  <p:slideViewPr>
    <p:cSldViewPr snapToGrid="0" snapToObjects="1">
      <p:cViewPr varScale="1">
        <p:scale>
          <a:sx n="70" d="100"/>
          <a:sy n="70" d="100"/>
        </p:scale>
        <p:origin x="-1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C9E5F-BC34-451A-A5B8-868A2517AC7E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A6F85-05EA-455B-8F77-5C8D28BDD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1132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A6F85-05EA-455B-8F77-5C8D28BDD3D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37A6EB-A8A2-4B63-AAA0-1C82751460DF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03016-9B1E-4CAF-A903-ED9B02358439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03016-9B1E-4CAF-A903-ED9B02358439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ABEA8-AB7D-413E-A8A0-A60DA26E4EA2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0BC805-84E2-41EC-8C98-0071920E2E5E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1240EC-D2ED-459D-80C4-152E1A25025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3884027" y="8684440"/>
            <a:ext cx="2972421" cy="45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/>
            <a:fld id="{1A07E047-87BE-4D75-91BB-83AB3AE0CEBD}" type="slidenum">
              <a:rPr lang="en-US" sz="1200"/>
              <a:pPr algn="r"/>
              <a:t>19</a:t>
            </a:fld>
            <a:endParaRPr lang="en-US" sz="1200" dirty="0"/>
          </a:p>
        </p:txBody>
      </p:sp>
      <p:sp>
        <p:nvSpPr>
          <p:cNvPr id="5124" name="Rectangle 8"/>
          <p:cNvSpPr txBox="1">
            <a:spLocks noGrp="1" noChangeArrowheads="1"/>
          </p:cNvSpPr>
          <p:nvPr/>
        </p:nvSpPr>
        <p:spPr bwMode="auto">
          <a:xfrm>
            <a:off x="380483" y="152663"/>
            <a:ext cx="6097035" cy="4501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9968" tIns="44985" rIns="89968" bIns="44985"/>
          <a:lstStyle/>
          <a:p>
            <a:pPr defTabSz="888806" eaLnBrk="0" hangingPunct="0"/>
            <a:r>
              <a:rPr lang="en-US" sz="1400" b="1" dirty="0"/>
              <a:t>Title</a:t>
            </a:r>
            <a:endParaRPr lang="en-US" sz="1400" b="1" i="1" dirty="0"/>
          </a:p>
          <a:p>
            <a:pPr defTabSz="888806" eaLnBrk="0" hangingPunct="0"/>
            <a:r>
              <a:rPr lang="en-US" sz="1000" i="1" dirty="0"/>
              <a:t>Month Year</a:t>
            </a:r>
            <a:endParaRPr lang="en-US" sz="900" i="1" dirty="0"/>
          </a:p>
        </p:txBody>
      </p:sp>
      <p:sp>
        <p:nvSpPr>
          <p:cNvPr id="5125" name="Rectangle 9"/>
          <p:cNvSpPr txBox="1">
            <a:spLocks noGrp="1" noChangeArrowheads="1"/>
          </p:cNvSpPr>
          <p:nvPr/>
        </p:nvSpPr>
        <p:spPr bwMode="auto">
          <a:xfrm>
            <a:off x="3206923" y="8918942"/>
            <a:ext cx="458131" cy="2250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9968" tIns="44985" rIns="89968" bIns="44985" anchor="b"/>
          <a:lstStyle/>
          <a:p>
            <a:pPr defTabSz="888806" eaLnBrk="0" hangingPunct="0"/>
            <a:fld id="{4944DF58-2838-419B-A70A-42A5DA42310B}" type="slidenum">
              <a:rPr lang="en-US" sz="800"/>
              <a:pPr defTabSz="888806" eaLnBrk="0" hangingPunct="0"/>
              <a:t>19</a:t>
            </a:fld>
            <a:endParaRPr lang="en-US" sz="800" dirty="0"/>
          </a:p>
        </p:txBody>
      </p:sp>
      <p:sp>
        <p:nvSpPr>
          <p:cNvPr id="51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57400" y="684213"/>
            <a:ext cx="2743200" cy="2057400"/>
          </a:xfrm>
          <a:ln/>
        </p:spPr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068" y="2972981"/>
            <a:ext cx="6267864" cy="5820054"/>
          </a:xfrm>
          <a:noFill/>
          <a:ln/>
        </p:spPr>
        <p:txBody>
          <a:bodyPr lIns="0" tIns="0" rIns="0" bIns="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03016-9B1E-4CAF-A903-ED9B02358439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03016-9B1E-4CAF-A903-ED9B02358439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A6F85-05EA-455B-8F77-5C8D28BDD3D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03016-9B1E-4CAF-A903-ED9B02358439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Cannot states within</a:t>
            </a:r>
            <a:r>
              <a:rPr lang="en-US" baseline="0" dirty="0" smtClean="0"/>
              <a:t> sales region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Cannot change names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Change locations</a:t>
            </a:r>
          </a:p>
          <a:p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36981A-73E2-4051-BDE3-8E2B6EE4D018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Schema</a:t>
            </a:r>
            <a:r>
              <a:rPr lang="en-US" baseline="0" dirty="0" smtClean="0"/>
              <a:t> .ini is the metadata that defines the formatting and such for the csv file.</a:t>
            </a:r>
          </a:p>
          <a:p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A8AAF6-31F0-4918-9E07-66FD4DCAA254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LAT/</a:t>
            </a:r>
            <a:r>
              <a:rPr lang="en-US" dirty="0" err="1" smtClean="0"/>
              <a:t>lon</a:t>
            </a:r>
            <a:r>
              <a:rPr lang="en-US" dirty="0" smtClean="0"/>
              <a:t> double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Custom </a:t>
            </a:r>
            <a:r>
              <a:rPr lang="en-US" baseline="0" dirty="0" err="1" smtClean="0"/>
              <a:t>geocoding</a:t>
            </a:r>
            <a:r>
              <a:rPr lang="en-US" baseline="0" dirty="0" smtClean="0"/>
              <a:t> is not additive – need to re-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import </a:t>
            </a:r>
            <a:r>
              <a:rPr lang="en-US" baseline="0" dirty="0" err="1" smtClean="0"/>
              <a:t>everyting</a:t>
            </a:r>
            <a:r>
              <a:rPr lang="en-US" baseline="0" dirty="0" smtClean="0"/>
              <a:t>.  So keep a good directory structure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Order the fields with the most readable name first</a:t>
            </a:r>
          </a:p>
          <a:p>
            <a:r>
              <a:rPr lang="en-US" dirty="0" smtClean="0"/>
              <a:t>---the</a:t>
            </a:r>
            <a:r>
              <a:rPr lang="en-US" baseline="0" dirty="0" smtClean="0"/>
              <a:t> first field will be your default. “set default location”</a:t>
            </a:r>
            <a:endParaRPr 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6C0D18-1F82-43BD-B7CC-FA50E440DF99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03016-9B1E-4CAF-A903-ED9B02358439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6023" y="2393280"/>
            <a:ext cx="8158307" cy="70848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Arial"/>
              <a:buNone/>
              <a:tabLst/>
              <a:defRPr sz="16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b="1">
                <a:latin typeface="Gill Sans MT" charset="0"/>
                <a:cs typeface="Gill Sans MT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 descr="pptbackground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48407"/>
            <a:ext cx="9144000" cy="1579418"/>
          </a:xfrm>
          <a:prstGeom prst="rect">
            <a:avLst/>
          </a:prstGeom>
        </p:spPr>
      </p:pic>
      <p:pic>
        <p:nvPicPr>
          <p:cNvPr id="7" name="Picture 21" descr="ppt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93010"/>
            <a:ext cx="91440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992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2EEC3-7F0D-4AA9-A55D-733B857D8C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403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E2CFA-3469-4F01-B539-C1C9AB93AB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859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024" y="1906415"/>
            <a:ext cx="8158307" cy="486865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6023" y="2393280"/>
            <a:ext cx="8158307" cy="70848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Arial"/>
              <a:buNone/>
              <a:tabLst/>
              <a:defRPr sz="16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b="1" dirty="0">
                <a:latin typeface="Gill Sans MT" charset="0"/>
                <a:cs typeface="Gill Sans MT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07CB1-2CEE-4D7B-8777-61B30FE0C6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pptbackground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48407"/>
            <a:ext cx="9144000" cy="1579418"/>
          </a:xfrm>
          <a:prstGeom prst="rect">
            <a:avLst/>
          </a:prstGeom>
        </p:spPr>
      </p:pic>
      <p:pic>
        <p:nvPicPr>
          <p:cNvPr id="6" name="Picture 21" descr="ppt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93010"/>
            <a:ext cx="91440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33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70285"/>
            <a:ext cx="7772400" cy="1362075"/>
          </a:xfrm>
        </p:spPr>
        <p:txBody>
          <a:bodyPr anchor="b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32360"/>
            <a:ext cx="7772400" cy="1500187"/>
          </a:xfrm>
        </p:spPr>
        <p:txBody>
          <a:bodyPr/>
          <a:lstStyle>
            <a:lvl1pPr marL="0" indent="0">
              <a:buNone/>
              <a:defRPr sz="2000">
                <a:solidFill>
                  <a:srgbClr val="A6A6A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3C90B-FC54-4FE9-B049-B61291D004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pptbackground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48407"/>
            <a:ext cx="9144000" cy="1579418"/>
          </a:xfrm>
          <a:prstGeom prst="rect">
            <a:avLst/>
          </a:prstGeom>
        </p:spPr>
      </p:pic>
      <p:pic>
        <p:nvPicPr>
          <p:cNvPr id="7" name="Picture 21" descr="ppt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93010"/>
            <a:ext cx="91440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536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C7526-38C5-4D50-ACE5-FA45005ADF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pptbackground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48407"/>
            <a:ext cx="9144000" cy="1579418"/>
          </a:xfrm>
          <a:prstGeom prst="rect">
            <a:avLst/>
          </a:prstGeom>
        </p:spPr>
      </p:pic>
      <p:pic>
        <p:nvPicPr>
          <p:cNvPr id="8" name="Picture 21" descr="ppt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93010"/>
            <a:ext cx="91440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3532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69772-0B4E-4EFF-BADA-1592679023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pptbackground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48407"/>
            <a:ext cx="9144000" cy="1579418"/>
          </a:xfrm>
          <a:prstGeom prst="rect">
            <a:avLst/>
          </a:prstGeom>
        </p:spPr>
      </p:pic>
      <p:pic>
        <p:nvPicPr>
          <p:cNvPr id="10" name="Picture 21" descr="ppt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93010"/>
            <a:ext cx="91440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375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96AA8-1F0A-4493-B67F-D9C4D1D553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pptbackground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48407"/>
            <a:ext cx="9144000" cy="1579418"/>
          </a:xfrm>
          <a:prstGeom prst="rect">
            <a:avLst/>
          </a:prstGeom>
        </p:spPr>
      </p:pic>
      <p:pic>
        <p:nvPicPr>
          <p:cNvPr id="6" name="Picture 21" descr="ppt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93010"/>
            <a:ext cx="91440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519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6239D-F966-4CC4-BD2A-044466831E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 descr="pptbackground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48407"/>
            <a:ext cx="9144000" cy="15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39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>
            <a:noAutofit/>
          </a:bodyPr>
          <a:lstStyle>
            <a:lvl1pPr algn="l">
              <a:defRPr sz="3000" b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2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70203-1723-472F-B06E-64A645B866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pptbackground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48407"/>
            <a:ext cx="9144000" cy="15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93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D4C95-76E4-47E5-8E0D-0E1C523083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pptbackground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48407"/>
            <a:ext cx="9144000" cy="15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426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1351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700" dirty="0">
                <a:solidFill>
                  <a:srgbClr val="D9D9D9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©2010 Tableau Software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4327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D9D9D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E8A791DD-941C-40C5-B3AB-CC19338788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pptbackground5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48407"/>
            <a:ext cx="9144000" cy="15794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71" r:id="rId1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7190BA"/>
        </a:buClr>
        <a:buFont typeface="Arial" charset="0"/>
        <a:buChar char="•"/>
        <a:defRPr sz="2400" kern="1200">
          <a:solidFill>
            <a:srgbClr val="404040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7190BA"/>
        </a:buClr>
        <a:buFont typeface="Arial" charset="0"/>
        <a:buChar char="•"/>
        <a:defRPr sz="2200" kern="1200">
          <a:solidFill>
            <a:srgbClr val="404040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7190BA"/>
        </a:buClr>
        <a:buFont typeface="Arial" charset="0"/>
        <a:buChar char="•"/>
        <a:defRPr sz="2000" kern="1200">
          <a:solidFill>
            <a:srgbClr val="404040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7190BA"/>
        </a:buClr>
        <a:buFont typeface="Arial" charset="0"/>
        <a:buChar char="•"/>
        <a:defRPr kern="1200">
          <a:solidFill>
            <a:srgbClr val="404040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7190BA"/>
        </a:buClr>
        <a:buFont typeface="Arial" charset="0"/>
        <a:buChar char="•"/>
        <a:defRPr sz="1600" kern="1200">
          <a:solidFill>
            <a:srgbClr val="404040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ms709353(VS.85)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 descr="ppt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" y="2362518"/>
            <a:ext cx="2638425" cy="40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362200" y="2847975"/>
            <a:ext cx="8158163" cy="487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z="2400" b="1" dirty="0" smtClean="0">
                <a:solidFill>
                  <a:schemeClr val="tx2"/>
                </a:solidFill>
                <a:latin typeface="Gill Sans MT" charset="0"/>
                <a:ea typeface="ＭＳ Ｐゴシック" charset="0"/>
                <a:cs typeface="Arial"/>
              </a:rPr>
              <a:t>Advanced Mapping Techniques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ill Sans MT" charset="0"/>
              <a:ea typeface="ＭＳ Ｐゴシック" charset="0"/>
              <a:cs typeface="Gill Sans MT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4750" y="4616450"/>
            <a:ext cx="239553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ea typeface="+mn-ea"/>
                <a:cs typeface="Gill Sans MT"/>
              </a:rPr>
              <a:t>PRESENTED BY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6248400" y="4870450"/>
            <a:ext cx="248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chemeClr val="tx2"/>
                </a:solidFill>
                <a:latin typeface="Gill Sans MT" charset="0"/>
                <a:cs typeface="Gill Sans MT" charset="0"/>
              </a:rPr>
              <a:t>Dan Cory</a:t>
            </a:r>
          </a:p>
          <a:p>
            <a:pPr eaLnBrk="1" hangingPunct="1"/>
            <a:r>
              <a:rPr lang="en-US" sz="1600" dirty="0" smtClean="0">
                <a:solidFill>
                  <a:schemeClr val="tx2"/>
                </a:solidFill>
                <a:latin typeface="Gill Sans MT" charset="0"/>
                <a:cs typeface="Gill Sans MT" charset="0"/>
              </a:rPr>
              <a:t>Jesse Gebhardt</a:t>
            </a:r>
            <a:endParaRPr lang="en-US" sz="1600" dirty="0">
              <a:solidFill>
                <a:schemeClr val="tx2"/>
              </a:solidFill>
              <a:latin typeface="Gill Sans MT" charset="0"/>
              <a:cs typeface="Gill Sans MT" charset="0"/>
            </a:endParaRPr>
          </a:p>
        </p:txBody>
      </p:sp>
      <p:pic>
        <p:nvPicPr>
          <p:cNvPr id="17" name="Picture 5" descr="TableauCC_logo_US_col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538163"/>
            <a:ext cx="214153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Custom Geocoding Best Practices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Clean the data</a:t>
            </a:r>
          </a:p>
          <a:p>
            <a:pPr lvl="1"/>
            <a:r>
              <a:rPr lang="en-US" dirty="0" smtClean="0"/>
              <a:t>Remove blank or duplicate rows</a:t>
            </a:r>
          </a:p>
          <a:p>
            <a:pPr lvl="1"/>
            <a:r>
              <a:rPr lang="en-US" dirty="0" smtClean="0"/>
              <a:t>Check the data types</a:t>
            </a:r>
          </a:p>
          <a:p>
            <a:pPr lvl="1"/>
            <a:r>
              <a:rPr lang="en-US" dirty="0" smtClean="0"/>
              <a:t>Format for leading zeros if needed</a:t>
            </a:r>
          </a:p>
          <a:p>
            <a:pPr>
              <a:buFontTx/>
              <a:buChar char="•"/>
            </a:pPr>
            <a:r>
              <a:rPr lang="en-US" dirty="0" smtClean="0"/>
              <a:t>Use Tableau to connect to it as a sanity check</a:t>
            </a:r>
          </a:p>
          <a:p>
            <a:pPr>
              <a:buFontTx/>
              <a:buChar char="•"/>
            </a:pPr>
            <a:r>
              <a:rPr lang="en-US" dirty="0" smtClean="0"/>
              <a:t>Use </a:t>
            </a:r>
            <a:r>
              <a:rPr lang="en-US" dirty="0" smtClean="0"/>
              <a:t>Schema.ini to enforce types and column names</a:t>
            </a:r>
          </a:p>
          <a:p>
            <a:pPr>
              <a:buFontTx/>
              <a:buChar char="•"/>
            </a:pPr>
            <a:r>
              <a:rPr lang="en-US" dirty="0" smtClean="0"/>
              <a:t>Store in a common directory</a:t>
            </a:r>
          </a:p>
          <a:p>
            <a:pPr lvl="1"/>
            <a:r>
              <a:rPr lang="en-US" dirty="0" smtClean="0"/>
              <a:t>Use subfolders for different locations or roles</a:t>
            </a:r>
          </a:p>
          <a:p>
            <a:pPr lvl="1"/>
            <a:r>
              <a:rPr lang="en-US" dirty="0" smtClean="0"/>
              <a:t>Keep your CSV </a:t>
            </a:r>
            <a:r>
              <a:rPr lang="en-US" dirty="0" smtClean="0"/>
              <a:t>files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Combo Maps</a:t>
            </a:r>
          </a:p>
          <a:p>
            <a:pPr>
              <a:buFontTx/>
              <a:buChar char="•"/>
            </a:pPr>
            <a:r>
              <a:rPr lang="en-US" dirty="0" smtClean="0"/>
              <a:t>Background Images</a:t>
            </a:r>
          </a:p>
          <a:p>
            <a:pPr>
              <a:buFontTx/>
              <a:buChar char="•"/>
            </a:pPr>
            <a:r>
              <a:rPr lang="en-US" dirty="0" smtClean="0"/>
              <a:t>Custom Geocoding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WMS – Web Mapping Service</a:t>
            </a:r>
          </a:p>
          <a:p>
            <a:pPr>
              <a:buFontTx/>
              <a:buChar char="•"/>
            </a:pPr>
            <a:r>
              <a:rPr lang="en-US" dirty="0" smtClean="0"/>
              <a:t>Point to Point Maps</a:t>
            </a:r>
          </a:p>
          <a:p>
            <a:pPr>
              <a:buFontTx/>
              <a:buChar char="•"/>
            </a:pPr>
            <a:r>
              <a:rPr lang="en-US" dirty="0" smtClean="0"/>
              <a:t>Distance Calculations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WMS Basics</a:t>
            </a:r>
            <a:endParaRPr lang="en-US" dirty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01" y="1417638"/>
            <a:ext cx="29051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8386" y="1417638"/>
            <a:ext cx="4053114" cy="205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0262" y="3587712"/>
            <a:ext cx="2711238" cy="122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1735" y="5175843"/>
            <a:ext cx="3040742" cy="103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93456" y="5837163"/>
            <a:ext cx="791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(7.0)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62826" y="4013200"/>
            <a:ext cx="921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(6.x)</a:t>
            </a:r>
            <a:endParaRPr lang="en-US" sz="2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27501" y="4913086"/>
            <a:ext cx="7443999" cy="7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Combo Maps</a:t>
            </a:r>
          </a:p>
          <a:p>
            <a:pPr>
              <a:buFontTx/>
              <a:buChar char="•"/>
            </a:pPr>
            <a:r>
              <a:rPr lang="en-US" dirty="0" smtClean="0"/>
              <a:t>Background Images</a:t>
            </a:r>
          </a:p>
          <a:p>
            <a:pPr>
              <a:buFontTx/>
              <a:buChar char="•"/>
            </a:pPr>
            <a:r>
              <a:rPr lang="en-US" dirty="0" smtClean="0"/>
              <a:t>Custom Geocoding</a:t>
            </a:r>
          </a:p>
          <a:p>
            <a:pPr>
              <a:buFontTx/>
              <a:buChar char="•"/>
            </a:pPr>
            <a:r>
              <a:rPr lang="en-US" dirty="0" smtClean="0"/>
              <a:t>WMS – Web Mapping Service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Point to Point Maps</a:t>
            </a:r>
          </a:p>
          <a:p>
            <a:pPr>
              <a:buFontTx/>
              <a:buChar char="•"/>
            </a:pPr>
            <a:r>
              <a:rPr lang="en-US" dirty="0" smtClean="0"/>
              <a:t>Distance Calculations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to Point </a:t>
            </a:r>
            <a:r>
              <a:rPr lang="en-US" dirty="0" smtClean="0"/>
              <a:t>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one row of data per vertex – IMPORTANT</a:t>
            </a:r>
          </a:p>
          <a:p>
            <a:r>
              <a:rPr lang="en-US" dirty="0" smtClean="0"/>
              <a:t>Need a column that groups vertices into segments</a:t>
            </a:r>
          </a:p>
          <a:p>
            <a:r>
              <a:rPr lang="en-US" dirty="0" smtClean="0"/>
              <a:t>Use size and color to indicate direction and/or amount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26" y="3075184"/>
            <a:ext cx="61626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73271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Combo Maps</a:t>
            </a:r>
          </a:p>
          <a:p>
            <a:pPr>
              <a:buFontTx/>
              <a:buChar char="•"/>
            </a:pPr>
            <a:r>
              <a:rPr lang="en-US" dirty="0" smtClean="0"/>
              <a:t>Background Images</a:t>
            </a:r>
          </a:p>
          <a:p>
            <a:pPr>
              <a:buFontTx/>
              <a:buChar char="•"/>
            </a:pPr>
            <a:r>
              <a:rPr lang="en-US" dirty="0" smtClean="0"/>
              <a:t>Custom Geocoding</a:t>
            </a:r>
          </a:p>
          <a:p>
            <a:pPr>
              <a:buFontTx/>
              <a:buChar char="•"/>
            </a:pPr>
            <a:r>
              <a:rPr lang="en-US" dirty="0" smtClean="0"/>
              <a:t>WMS – Web Mapping Service</a:t>
            </a:r>
          </a:p>
          <a:p>
            <a:pPr>
              <a:buFontTx/>
              <a:buChar char="•"/>
            </a:pPr>
            <a:r>
              <a:rPr lang="en-US" dirty="0" smtClean="0"/>
              <a:t>Point to Point Maps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Distance Calculations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8314"/>
          </a:xfrm>
        </p:spPr>
        <p:txBody>
          <a:bodyPr/>
          <a:lstStyle/>
          <a:p>
            <a:r>
              <a:rPr lang="en-US" dirty="0" smtClean="0"/>
              <a:t>Two use cases</a:t>
            </a:r>
          </a:p>
          <a:p>
            <a:pPr lvl="1"/>
            <a:r>
              <a:rPr lang="en-US" dirty="0" smtClean="0"/>
              <a:t>Find distances between all possible combinations of locations</a:t>
            </a:r>
          </a:p>
          <a:p>
            <a:pPr lvl="2"/>
            <a:r>
              <a:rPr lang="en-US" sz="1600" dirty="0" smtClean="0"/>
              <a:t>Must have both locations on same row of data</a:t>
            </a:r>
          </a:p>
          <a:p>
            <a:pPr lvl="3"/>
            <a:r>
              <a:rPr lang="en-US" dirty="0" smtClean="0"/>
              <a:t>Usually requires a self-join</a:t>
            </a:r>
          </a:p>
          <a:p>
            <a:pPr lvl="1"/>
            <a:r>
              <a:rPr lang="en-US" dirty="0" smtClean="0"/>
              <a:t>Find distance to ‘benchmark’ or ‘lookup’ location</a:t>
            </a:r>
          </a:p>
          <a:p>
            <a:pPr lvl="2"/>
            <a:r>
              <a:rPr lang="en-US" sz="1600" dirty="0" smtClean="0"/>
              <a:t>Can use Table Calcs and Parameters</a:t>
            </a:r>
          </a:p>
          <a:p>
            <a:pPr lvl="3"/>
            <a:r>
              <a:rPr lang="en-US" dirty="0" smtClean="0"/>
              <a:t>No joining or data manipulation necessary</a:t>
            </a:r>
          </a:p>
          <a:p>
            <a:pPr lvl="3"/>
            <a:endParaRPr lang="en-US" dirty="0" smtClean="0"/>
          </a:p>
          <a:p>
            <a:r>
              <a:rPr lang="en-US" sz="1600" dirty="0" smtClean="0"/>
              <a:t>Many ways to calculate distance (Pythagoras, Haversine (Great Circle), Spherical Law of Cosines, etc.)</a:t>
            </a:r>
          </a:p>
          <a:p>
            <a:pPr lvl="2">
              <a:buNone/>
            </a:pPr>
            <a:r>
              <a:rPr lang="en-US" sz="1200" dirty="0" smtClean="0"/>
              <a:t>Haversine formula:</a:t>
            </a:r>
          </a:p>
          <a:p>
            <a:pPr lvl="2">
              <a:buNone/>
            </a:pPr>
            <a:r>
              <a:rPr lang="en-US" sz="1200" dirty="0" smtClean="0"/>
              <a:t>	a = sin²(</a:t>
            </a:r>
            <a:r>
              <a:rPr lang="el-GR" sz="1200" dirty="0" smtClean="0"/>
              <a:t>Δ</a:t>
            </a:r>
            <a:r>
              <a:rPr lang="en-US" sz="1200" dirty="0" smtClean="0"/>
              <a:t>lat/2) + cos(lat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)*cos(lat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)*sin²(</a:t>
            </a:r>
            <a:r>
              <a:rPr lang="el-GR" sz="1200" dirty="0" smtClean="0"/>
              <a:t>Δ</a:t>
            </a:r>
            <a:r>
              <a:rPr lang="en-US" sz="1200" dirty="0" smtClean="0"/>
              <a:t>long/2)</a:t>
            </a:r>
            <a:br>
              <a:rPr lang="en-US" sz="1200" dirty="0" smtClean="0"/>
            </a:br>
            <a:r>
              <a:rPr lang="en-US" sz="1200" dirty="0" smtClean="0"/>
              <a:t>c = 2*atan2(√a, √(1−a))</a:t>
            </a:r>
            <a:br>
              <a:rPr lang="en-US" sz="1200" dirty="0" smtClean="0"/>
            </a:br>
            <a:r>
              <a:rPr lang="en-US" sz="1200" dirty="0" smtClean="0"/>
              <a:t>d = R*c </a:t>
            </a:r>
            <a:r>
              <a:rPr lang="en-US" sz="800" i="1" dirty="0" smtClean="0"/>
              <a:t>where R is earth’s radius (mean radius = 6,371km)</a:t>
            </a:r>
          </a:p>
          <a:p>
            <a:pPr lvl="2">
              <a:buNone/>
            </a:pPr>
            <a:r>
              <a:rPr lang="en-US" sz="1200" dirty="0" smtClean="0"/>
              <a:t>Spherical law (does not account for elliptical shape of Earth):</a:t>
            </a:r>
          </a:p>
          <a:p>
            <a:pPr lvl="2">
              <a:buNone/>
            </a:pPr>
            <a:r>
              <a:rPr lang="en-US" sz="1200" dirty="0" smtClean="0"/>
              <a:t>	d = acos(sin(lat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)*sin(lat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)+cos(lat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)*cos(lat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)*cos(long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−long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))*R</a:t>
            </a:r>
          </a:p>
        </p:txBody>
      </p:sp>
    </p:spTree>
    <p:extLst>
      <p:ext uri="{BB962C8B-B14F-4D97-AF65-F5344CB8AC3E}">
        <p14:creationId xmlns:p14="http://schemas.microsoft.com/office/powerpoint/2010/main" xmlns="" val="2873271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Combo Maps</a:t>
            </a:r>
          </a:p>
          <a:p>
            <a:pPr>
              <a:buFontTx/>
              <a:buChar char="•"/>
            </a:pPr>
            <a:r>
              <a:rPr lang="en-US" dirty="0" smtClean="0"/>
              <a:t>Background Images</a:t>
            </a:r>
          </a:p>
          <a:p>
            <a:pPr>
              <a:buFontTx/>
              <a:buChar char="•"/>
            </a:pPr>
            <a:r>
              <a:rPr lang="en-US" dirty="0" smtClean="0"/>
              <a:t>WMS</a:t>
            </a:r>
          </a:p>
          <a:p>
            <a:pPr lvl="1"/>
            <a:r>
              <a:rPr lang="en-US" dirty="0" smtClean="0"/>
              <a:t>In house via ArcGIS and others; numerous public servers</a:t>
            </a:r>
          </a:p>
          <a:p>
            <a:pPr lvl="1"/>
            <a:r>
              <a:rPr lang="en-US" dirty="0" smtClean="0"/>
              <a:t>Different layers than the Tableau built-in</a:t>
            </a:r>
          </a:p>
          <a:p>
            <a:pPr>
              <a:buFontTx/>
              <a:buChar char="•"/>
            </a:pPr>
            <a:r>
              <a:rPr lang="en-US" dirty="0" smtClean="0"/>
              <a:t>Custom Geocoding</a:t>
            </a:r>
          </a:p>
          <a:p>
            <a:pPr lvl="1"/>
            <a:r>
              <a:rPr lang="en-US" dirty="0" smtClean="0"/>
              <a:t>Add your locations, augment Tableau locations</a:t>
            </a:r>
          </a:p>
          <a:p>
            <a:r>
              <a:rPr lang="en-US" dirty="0" smtClean="0"/>
              <a:t>Point </a:t>
            </a:r>
            <a:r>
              <a:rPr lang="en-US" dirty="0"/>
              <a:t>to Point </a:t>
            </a:r>
            <a:r>
              <a:rPr lang="en-US" dirty="0" smtClean="0"/>
              <a:t>Maps</a:t>
            </a:r>
          </a:p>
          <a:p>
            <a:pPr lvl="1"/>
            <a:r>
              <a:rPr lang="en-US" dirty="0" smtClean="0"/>
              <a:t>One row per vertex</a:t>
            </a:r>
          </a:p>
          <a:p>
            <a:r>
              <a:rPr lang="en-US" dirty="0" smtClean="0"/>
              <a:t>Distance Calculations</a:t>
            </a:r>
          </a:p>
          <a:p>
            <a:pPr lvl="1"/>
            <a:r>
              <a:rPr lang="en-US" dirty="0" smtClean="0"/>
              <a:t>Data requirements, different methods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Dan Cory: dcory@tableausoftware.com</a:t>
            </a:r>
          </a:p>
          <a:p>
            <a:pPr>
              <a:buFontTx/>
              <a:buChar char="•"/>
            </a:pPr>
            <a:r>
              <a:rPr lang="en-US" dirty="0" smtClean="0"/>
              <a:t>Jesse Gebhardt: jgebhardt@tableausoftware.com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TCC11_SMS-Feedback-Slide_Bkgd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001" name="Group 1497"/>
          <p:cNvGraphicFramePr>
            <a:graphicFrameLocks noGrp="1"/>
          </p:cNvGraphicFramePr>
          <p:nvPr/>
        </p:nvGraphicFramePr>
        <p:xfrm>
          <a:off x="276225" y="3194050"/>
          <a:ext cx="8591550" cy="2755814"/>
        </p:xfrm>
        <a:graphic>
          <a:graphicData uri="http://schemas.openxmlformats.org/drawingml/2006/table">
            <a:tbl>
              <a:tblPr bandRow="1"/>
              <a:tblGrid>
                <a:gridCol w="3237853"/>
                <a:gridCol w="861458"/>
                <a:gridCol w="774061"/>
                <a:gridCol w="824002"/>
                <a:gridCol w="774062"/>
                <a:gridCol w="716086"/>
                <a:gridCol w="677615"/>
                <a:gridCol w="726413"/>
              </a:tblGrid>
              <a:tr h="8347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ヒラギノ角ゴ Pro W3" charset="-128"/>
                        </a:rPr>
                        <a:t>Please give your response to the following:</a:t>
                      </a:r>
                    </a:p>
                  </a:txBody>
                  <a:tcPr marL="137160" marR="0" marT="0" marB="0" anchor="ctr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0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ヒラギノ角ゴ Pro W3" charset="-128"/>
                        </a:rPr>
                        <a:t>Excellent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0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ヒラギノ角ゴ Pro W3" charset="-128"/>
                        </a:rPr>
                        <a:t>Great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0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ヒラギノ角ゴ Pro W3" charset="-128"/>
                        </a:rPr>
                        <a:t>Good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0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ヒラギノ角ゴ Pro W3" charset="-128"/>
                        </a:rPr>
                        <a:t>Average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0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ヒラギノ角ゴ Pro W3" charset="-128"/>
                        </a:rPr>
                        <a:t>Poor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0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ヒラギノ角ゴ Pro W3" charset="-128"/>
                        </a:rPr>
                        <a:t>Bad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0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ヒラギノ角ゴ Pro W3" charset="-128"/>
                        </a:rPr>
                        <a:t>Very Bad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ヒラギノ角ゴ Pro W3" charset="-128"/>
                      </a:endParaRP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071"/>
                    </a:solidFill>
                  </a:tcPr>
                </a:tc>
              </a:tr>
              <a:tr h="6403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877"/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What was the value of this session to you?</a:t>
                      </a:r>
                    </a:p>
                  </a:txBody>
                  <a:tcPr marL="137160" marR="0" marT="0" marB="0" anchor="ctr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877"/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a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877"/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b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877"/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c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877"/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d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877"/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e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877"/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f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877"/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g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355">
                <a:tc>
                  <a:txBody>
                    <a:bodyPr/>
                    <a:lstStyle/>
                    <a:p>
                      <a:pPr marL="0" marR="0" lvl="0" indent="0" algn="l" defTabSz="855663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877"/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What are the chances you will apply what you learned in this session in your work?</a:t>
                      </a:r>
                    </a:p>
                  </a:txBody>
                  <a:tcPr marL="137160" marR="0" marT="0" marB="0" anchor="ctr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877"/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h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3877"/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23877"/>
                        </a:solidFill>
                        <a:effectLst/>
                        <a:latin typeface="+mn-lt"/>
                        <a:ea typeface="ヒラギノ角ゴ Pro W3" charset="-128"/>
                      </a:endParaRP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877"/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j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877"/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k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3877"/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23877"/>
                        </a:solidFill>
                        <a:effectLst/>
                        <a:latin typeface="+mn-lt"/>
                        <a:ea typeface="ヒラギノ角ゴ Pro W3" charset="-128"/>
                      </a:endParaRP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877"/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m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877"/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n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3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877"/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What are the chances you would recommend this session to a colleague?</a:t>
                      </a:r>
                    </a:p>
                  </a:txBody>
                  <a:tcPr marL="137160" marR="0" marT="0" marB="0" anchor="ctr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877"/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o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877"/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p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877"/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q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877"/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r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877"/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s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877"/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t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3877"/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u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22" name="Text Box 542"/>
          <p:cNvSpPr txBox="1">
            <a:spLocks noChangeArrowheads="1"/>
          </p:cNvSpPr>
          <p:nvPr/>
        </p:nvSpPr>
        <p:spPr bwMode="auto">
          <a:xfrm>
            <a:off x="376238" y="6216650"/>
            <a:ext cx="80772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123877"/>
                </a:solidFill>
              </a:rPr>
              <a:t>Each text evaluation you send enters you into a drawing for an iPad!</a:t>
            </a:r>
          </a:p>
        </p:txBody>
      </p:sp>
      <p:sp>
        <p:nvSpPr>
          <p:cNvPr id="3123" name="Rectangle 543"/>
          <p:cNvSpPr>
            <a:spLocks noGrp="1" noChangeArrowheads="1"/>
          </p:cNvSpPr>
          <p:nvPr>
            <p:ph type="title"/>
          </p:nvPr>
        </p:nvSpPr>
        <p:spPr>
          <a:xfrm>
            <a:off x="209550" y="231775"/>
            <a:ext cx="8458200" cy="863600"/>
          </a:xfrm>
        </p:spPr>
        <p:txBody>
          <a:bodyPr/>
          <a:lstStyle/>
          <a:p>
            <a:r>
              <a:rPr lang="en-US" sz="2600" smtClean="0">
                <a:solidFill>
                  <a:srgbClr val="123877"/>
                </a:solidFill>
              </a:rPr>
              <a:t>Please evaluate this session (TCC11 325)</a:t>
            </a:r>
            <a:br>
              <a:rPr lang="en-US" sz="2600" smtClean="0">
                <a:solidFill>
                  <a:srgbClr val="123877"/>
                </a:solidFill>
              </a:rPr>
            </a:br>
            <a:r>
              <a:rPr lang="en-US" sz="1200" b="0" smtClean="0"/>
              <a:t>Advanced Mapping</a:t>
            </a:r>
            <a:r>
              <a:rPr lang="en-US" sz="1200" smtClean="0"/>
              <a:t> </a:t>
            </a:r>
            <a:r>
              <a:rPr lang="en-US" b="0" smtClean="0">
                <a:solidFill>
                  <a:srgbClr val="123877"/>
                </a:solidFill>
              </a:rPr>
              <a:t/>
            </a:r>
            <a:br>
              <a:rPr lang="en-US" b="0" smtClean="0">
                <a:solidFill>
                  <a:srgbClr val="123877"/>
                </a:solidFill>
              </a:rPr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124" name="Rectangle 544"/>
          <p:cNvSpPr>
            <a:spLocks noGrp="1" noChangeArrowheads="1"/>
          </p:cNvSpPr>
          <p:nvPr>
            <p:ph type="body" idx="1"/>
          </p:nvPr>
        </p:nvSpPr>
        <p:spPr>
          <a:xfrm>
            <a:off x="844550" y="971550"/>
            <a:ext cx="8474075" cy="268288"/>
          </a:xfrm>
        </p:spPr>
        <p:txBody>
          <a:bodyPr/>
          <a:lstStyle/>
          <a:p>
            <a:pPr>
              <a:spcBef>
                <a:spcPct val="25000"/>
              </a:spcBef>
              <a:buFont typeface="Wingdings" charset="2"/>
              <a:buNone/>
            </a:pPr>
            <a:r>
              <a:rPr lang="en-US" sz="1600" smtClean="0"/>
              <a:t>Text to</a:t>
            </a:r>
            <a:r>
              <a:rPr lang="en-US" sz="1600" smtClean="0">
                <a:solidFill>
                  <a:srgbClr val="002060"/>
                </a:solidFill>
              </a:rPr>
              <a:t> </a:t>
            </a:r>
            <a:r>
              <a:rPr lang="en-US" sz="1600" b="1" smtClean="0"/>
              <a:t>32075</a:t>
            </a:r>
            <a:r>
              <a:rPr lang="en-US" sz="1600" smtClean="0">
                <a:solidFill>
                  <a:srgbClr val="004071"/>
                </a:solidFill>
              </a:rPr>
              <a:t> </a:t>
            </a:r>
            <a:r>
              <a:rPr lang="en-US" sz="1600" smtClean="0">
                <a:solidFill>
                  <a:srgbClr val="002A4B"/>
                </a:solidFill>
              </a:rPr>
              <a:t> </a:t>
            </a:r>
          </a:p>
        </p:txBody>
      </p:sp>
      <p:sp>
        <p:nvSpPr>
          <p:cNvPr id="3125" name="TextBox 8"/>
          <p:cNvSpPr txBox="1">
            <a:spLocks noChangeArrowheads="1"/>
          </p:cNvSpPr>
          <p:nvPr/>
        </p:nvSpPr>
        <p:spPr bwMode="auto">
          <a:xfrm>
            <a:off x="750888" y="1979613"/>
            <a:ext cx="53990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5000"/>
              </a:spcBef>
            </a:pPr>
            <a:r>
              <a:rPr lang="en-US" sz="1600"/>
              <a:t>Provide additional comments after an asterisk “*”</a:t>
            </a:r>
          </a:p>
          <a:p>
            <a:pPr algn="l">
              <a:spcBef>
                <a:spcPct val="25000"/>
              </a:spcBef>
            </a:pPr>
            <a:endParaRPr lang="en-US" sz="800"/>
          </a:p>
          <a:p>
            <a:endParaRPr lang="en-US"/>
          </a:p>
        </p:txBody>
      </p:sp>
      <p:sp>
        <p:nvSpPr>
          <p:cNvPr id="3126" name="TextBox 9"/>
          <p:cNvSpPr txBox="1">
            <a:spLocks noChangeArrowheads="1"/>
          </p:cNvSpPr>
          <p:nvPr/>
        </p:nvSpPr>
        <p:spPr bwMode="auto">
          <a:xfrm>
            <a:off x="750888" y="2366963"/>
            <a:ext cx="43592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5000"/>
              </a:spcBef>
            </a:pPr>
            <a:r>
              <a:rPr lang="en-US" sz="1600"/>
              <a:t>Sample text: </a:t>
            </a:r>
            <a:r>
              <a:rPr lang="en-US" sz="1600" b="1"/>
              <a:t>TCC11 325aho*That was great!</a:t>
            </a:r>
          </a:p>
          <a:p>
            <a:pPr algn="l">
              <a:spcBef>
                <a:spcPct val="25000"/>
              </a:spcBef>
            </a:pPr>
            <a:endParaRPr lang="en-US" i="1"/>
          </a:p>
        </p:txBody>
      </p:sp>
      <p:sp>
        <p:nvSpPr>
          <p:cNvPr id="3127" name="TextBox 10"/>
          <p:cNvSpPr txBox="1">
            <a:spLocks noChangeArrowheads="1"/>
          </p:cNvSpPr>
          <p:nvPr/>
        </p:nvSpPr>
        <p:spPr bwMode="auto">
          <a:xfrm>
            <a:off x="776288" y="1339850"/>
            <a:ext cx="58626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5000"/>
              </a:spcBef>
            </a:pPr>
            <a:r>
              <a:rPr lang="en-US" sz="1600"/>
              <a:t>In the body of the message, type: </a:t>
            </a:r>
            <a:r>
              <a:rPr lang="en-US" sz="1600" b="1"/>
              <a:t>TCC11&lt;space&gt;325</a:t>
            </a:r>
            <a:endParaRPr lang="en-US" sz="1600">
              <a:solidFill>
                <a:srgbClr val="004071"/>
              </a:solidFill>
            </a:endParaRPr>
          </a:p>
          <a:p>
            <a:pPr algn="l">
              <a:spcBef>
                <a:spcPct val="25000"/>
              </a:spcBef>
            </a:pPr>
            <a:r>
              <a:rPr lang="en-US" sz="1600"/>
              <a:t>then letters from the table below to indicate each response.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are not covering…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Geography in Your Data</a:t>
            </a:r>
          </a:p>
          <a:p>
            <a:r>
              <a:rPr lang="en-US" dirty="0" smtClean="0"/>
              <a:t>Tableau’s Geography</a:t>
            </a:r>
            <a:endParaRPr lang="en-US" dirty="0"/>
          </a:p>
          <a:p>
            <a:r>
              <a:rPr lang="en-US" dirty="0" smtClean="0"/>
              <a:t>Symbol Maps and Filled Maps</a:t>
            </a:r>
          </a:p>
          <a:p>
            <a:r>
              <a:rPr lang="en-US" dirty="0" smtClean="0"/>
              <a:t>Unmapped Locations</a:t>
            </a:r>
          </a:p>
          <a:p>
            <a:r>
              <a:rPr lang="en-US" dirty="0" smtClean="0"/>
              <a:t>Map Navigation</a:t>
            </a:r>
          </a:p>
          <a:p>
            <a:r>
              <a:rPr lang="en-US" dirty="0" smtClean="0"/>
              <a:t>Map Options</a:t>
            </a:r>
          </a:p>
          <a:p>
            <a:r>
              <a:rPr lang="en-US" dirty="0" smtClean="0"/>
              <a:t>Map Data Feedback</a:t>
            </a:r>
          </a:p>
          <a:p>
            <a:endParaRPr lang="en-US" dirty="0" smtClean="0"/>
          </a:p>
          <a:p>
            <a:r>
              <a:rPr lang="en-US" dirty="0" smtClean="0"/>
              <a:t>(These topics are covered in the Mapping 101 session)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Combo Maps</a:t>
            </a:r>
          </a:p>
          <a:p>
            <a:pPr>
              <a:buFontTx/>
              <a:buChar char="•"/>
            </a:pPr>
            <a:r>
              <a:rPr lang="en-US" dirty="0" smtClean="0"/>
              <a:t>Background Images</a:t>
            </a:r>
          </a:p>
          <a:p>
            <a:pPr>
              <a:buFontTx/>
              <a:buChar char="•"/>
            </a:pPr>
            <a:r>
              <a:rPr lang="en-US" dirty="0" smtClean="0"/>
              <a:t>Custom Geocoding</a:t>
            </a:r>
          </a:p>
          <a:p>
            <a:pPr>
              <a:buFontTx/>
              <a:buChar char="•"/>
            </a:pPr>
            <a:r>
              <a:rPr lang="en-US" dirty="0" smtClean="0"/>
              <a:t>WMS – Web Mapping Service</a:t>
            </a:r>
          </a:p>
          <a:p>
            <a:pPr>
              <a:buFontTx/>
              <a:buChar char="•"/>
            </a:pPr>
            <a:r>
              <a:rPr lang="en-US" dirty="0" smtClean="0"/>
              <a:t>Point to Point Maps</a:t>
            </a:r>
          </a:p>
          <a:p>
            <a:pPr>
              <a:buFontTx/>
              <a:buChar char="•"/>
            </a:pPr>
            <a:r>
              <a:rPr lang="en-US" dirty="0" smtClean="0"/>
              <a:t>Distance Calculations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Combo </a:t>
            </a:r>
            <a:r>
              <a:rPr lang="en-US" dirty="0" smtClean="0"/>
              <a:t>Maps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7.0 Adds ability to do filled maps</a:t>
            </a:r>
          </a:p>
          <a:p>
            <a:r>
              <a:rPr lang="en-US" dirty="0" smtClean="0"/>
              <a:t>Why not use them in combo charts (just like bars &amp; lines)?</a:t>
            </a:r>
          </a:p>
          <a:p>
            <a:r>
              <a:rPr lang="en-US" dirty="0" smtClean="0"/>
              <a:t>Filled maps work with other chart types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531" y="3429000"/>
            <a:ext cx="62198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06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Combo Maps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Background Images</a:t>
            </a:r>
          </a:p>
          <a:p>
            <a:pPr>
              <a:buFontTx/>
              <a:buChar char="•"/>
            </a:pPr>
            <a:r>
              <a:rPr lang="en-US" dirty="0" smtClean="0"/>
              <a:t>Custom Geocoding</a:t>
            </a:r>
          </a:p>
          <a:p>
            <a:pPr>
              <a:buFontTx/>
              <a:buChar char="•"/>
            </a:pPr>
            <a:r>
              <a:rPr lang="en-US" dirty="0" smtClean="0"/>
              <a:t>WMS – Web Mapping Service</a:t>
            </a:r>
          </a:p>
          <a:p>
            <a:pPr>
              <a:buFontTx/>
              <a:buChar char="•"/>
            </a:pPr>
            <a:r>
              <a:rPr lang="en-US" dirty="0" smtClean="0"/>
              <a:t>Point to Point Maps</a:t>
            </a:r>
          </a:p>
          <a:p>
            <a:pPr>
              <a:buFontTx/>
              <a:buChar char="•"/>
            </a:pPr>
            <a:r>
              <a:rPr lang="en-US" dirty="0" smtClean="0"/>
              <a:t>Distance Calculations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0592" y="1417638"/>
            <a:ext cx="2496208" cy="407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Images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1417638"/>
            <a:ext cx="2356338" cy="256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31516" y="1417638"/>
            <a:ext cx="2623696" cy="238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205548"/>
            <a:ext cx="4860388" cy="206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Combo Maps</a:t>
            </a:r>
          </a:p>
          <a:p>
            <a:pPr>
              <a:buFontTx/>
              <a:buChar char="•"/>
            </a:pPr>
            <a:r>
              <a:rPr lang="en-US" dirty="0" smtClean="0"/>
              <a:t>Background Images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Custom Geocoding</a:t>
            </a:r>
          </a:p>
          <a:p>
            <a:pPr>
              <a:buFontTx/>
              <a:buChar char="•"/>
            </a:pPr>
            <a:r>
              <a:rPr lang="en-US" dirty="0" smtClean="0"/>
              <a:t>WMS – Web Mapping Service</a:t>
            </a:r>
          </a:p>
          <a:p>
            <a:pPr>
              <a:buFontTx/>
              <a:buChar char="•"/>
            </a:pPr>
            <a:r>
              <a:rPr lang="en-US" dirty="0" smtClean="0"/>
              <a:t>Point to Point Maps</a:t>
            </a:r>
          </a:p>
          <a:p>
            <a:pPr>
              <a:buFontTx/>
              <a:buChar char="•"/>
            </a:pPr>
            <a:r>
              <a:rPr lang="en-US" dirty="0" smtClean="0"/>
              <a:t>Distance Calculations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Custom Geocoding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 smtClean="0"/>
              <a:t>What you can do</a:t>
            </a:r>
          </a:p>
          <a:p>
            <a:pPr lvl="1"/>
            <a:r>
              <a:rPr lang="en-US" dirty="0" smtClean="0"/>
              <a:t>Add new geographic roles</a:t>
            </a:r>
          </a:p>
          <a:p>
            <a:pPr lvl="1"/>
            <a:r>
              <a:rPr lang="en-US" dirty="0" smtClean="0"/>
              <a:t>Add new hierarchies</a:t>
            </a:r>
          </a:p>
          <a:p>
            <a:pPr lvl="1"/>
            <a:r>
              <a:rPr lang="en-US" dirty="0" smtClean="0"/>
              <a:t>Add new locations to an existing level</a:t>
            </a:r>
          </a:p>
          <a:p>
            <a:pPr>
              <a:buFontTx/>
              <a:buChar char="•"/>
            </a:pPr>
            <a:r>
              <a:rPr lang="en-US" dirty="0" smtClean="0"/>
              <a:t>What you cannot do</a:t>
            </a:r>
          </a:p>
          <a:p>
            <a:pPr lvl="1"/>
            <a:r>
              <a:rPr lang="en-US" dirty="0" smtClean="0"/>
              <a:t>Put existing levels under your new levels</a:t>
            </a:r>
          </a:p>
          <a:p>
            <a:pPr lvl="1"/>
            <a:r>
              <a:rPr lang="en-US" dirty="0" smtClean="0"/>
              <a:t>Add additional alternate names to existing levels</a:t>
            </a:r>
          </a:p>
          <a:p>
            <a:pPr lvl="1"/>
            <a:r>
              <a:rPr lang="en-US" dirty="0" smtClean="0"/>
              <a:t>Add polygons for filled maps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You Need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(Read the documentation first)</a:t>
            </a:r>
          </a:p>
          <a:p>
            <a:pPr>
              <a:buFontTx/>
              <a:buChar char="•"/>
            </a:pPr>
            <a:r>
              <a:rPr lang="en-US" dirty="0" smtClean="0"/>
              <a:t>CSV file: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Unique ID (no duplicates)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Optional: IDs of containing levels (a.k.a. foreign key)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Latitude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Longitude</a:t>
            </a:r>
          </a:p>
          <a:p>
            <a:pPr>
              <a:buFontTx/>
              <a:buChar char="•"/>
            </a:pPr>
            <a:r>
              <a:rPr lang="en-US" dirty="0" smtClean="0"/>
              <a:t>Schema.ini file (optional)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IDs should be Text</a:t>
            </a:r>
          </a:p>
          <a:p>
            <a:pPr lvl="2">
              <a:buFontTx/>
              <a:buChar char="•"/>
            </a:pPr>
            <a:r>
              <a:rPr lang="en-US" dirty="0" smtClean="0"/>
              <a:t>Even numeric fields like zip code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Latitude and Longitude should be Double</a:t>
            </a:r>
          </a:p>
          <a:p>
            <a:pPr>
              <a:buFontTx/>
              <a:buNone/>
            </a:pPr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http://msdn.microsoft.com/en-us/library/ms709353(VS.85).aspx</a:t>
            </a:r>
            <a:r>
              <a:rPr lang="en-US" dirty="0" smtClean="0"/>
              <a:t> for details on Schema.ini</a:t>
            </a:r>
          </a:p>
          <a:p>
            <a:pPr>
              <a:buFontTx/>
              <a:buNone/>
            </a:pPr>
            <a:r>
              <a:rPr lang="en-US" dirty="0" smtClean="0"/>
              <a:t>	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bleau2011_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</TotalTime>
  <Words>742</Words>
  <Application>Microsoft Office PowerPoint</Application>
  <PresentationFormat>On-screen Show (4:3)</PresentationFormat>
  <Paragraphs>201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Tableau2011_c1</vt:lpstr>
      <vt:lpstr>Slide 1</vt:lpstr>
      <vt:lpstr>What we are not covering…</vt:lpstr>
      <vt:lpstr>Agenda</vt:lpstr>
      <vt:lpstr>Combo Maps </vt:lpstr>
      <vt:lpstr>Agenda</vt:lpstr>
      <vt:lpstr>Background Images</vt:lpstr>
      <vt:lpstr>Agenda</vt:lpstr>
      <vt:lpstr>Custom Geocoding</vt:lpstr>
      <vt:lpstr>What You Need</vt:lpstr>
      <vt:lpstr>Custom Geocoding Best Practices</vt:lpstr>
      <vt:lpstr>Agenda</vt:lpstr>
      <vt:lpstr>WMS Basics</vt:lpstr>
      <vt:lpstr>Agenda</vt:lpstr>
      <vt:lpstr>Point to Point Maps</vt:lpstr>
      <vt:lpstr>Agenda</vt:lpstr>
      <vt:lpstr>Distance Calculations</vt:lpstr>
      <vt:lpstr>Summary</vt:lpstr>
      <vt:lpstr>Questions</vt:lpstr>
      <vt:lpstr>Please evaluate this session (TCC11 325) Advanced Mapping   </vt:lpstr>
    </vt:vector>
  </TitlesOfParts>
  <Company>Tableau Software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 style</dc:title>
  <dc:creator>Ross Perez</dc:creator>
  <cp:lastModifiedBy>Jesse Gebhardt</cp:lastModifiedBy>
  <cp:revision>82</cp:revision>
  <dcterms:created xsi:type="dcterms:W3CDTF">2010-07-23T20:18:54Z</dcterms:created>
  <dcterms:modified xsi:type="dcterms:W3CDTF">2011-10-10T20:55:48Z</dcterms:modified>
</cp:coreProperties>
</file>