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sldIdLst>
    <p:sldId id="275" r:id="rId5"/>
    <p:sldId id="285" r:id="rId6"/>
    <p:sldId id="277" r:id="rId7"/>
    <p:sldId id="284" r:id="rId8"/>
    <p:sldId id="286" r:id="rId9"/>
    <p:sldId id="287" r:id="rId10"/>
    <p:sldId id="28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5000" autoAdjust="0"/>
  </p:normalViewPr>
  <p:slideViewPr>
    <p:cSldViewPr snapToGrid="0">
      <p:cViewPr varScale="1">
        <p:scale>
          <a:sx n="129" d="100"/>
          <a:sy n="129" d="100"/>
        </p:scale>
        <p:origin x="162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C1E-4B18-A1E7-467DCEFAAB34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C1E-4B18-A1E7-467DCEFAAB34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C1E-4B18-A1E7-467DCEFAAB34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C1E-4B18-A1E7-467DCEFAAB34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C1E-4B18-A1E7-467DCEFAAB34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1E-4B18-A1E7-467DCEFAAB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376512"/>
        <c:axId val="243397760"/>
      </c:barChart>
      <c:catAx>
        <c:axId val="24337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43397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39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3376512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D3DA-4FC7-8E1F-B5975A88F008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D3DA-4FC7-8E1F-B5975A88F008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D3DA-4FC7-8E1F-B5975A88F008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D3DA-4FC7-8E1F-B5975A88F008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DA-4FC7-8E1F-B5975A88F008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DA-4FC7-8E1F-B5975A88F008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DA-4FC7-8E1F-B5975A88F008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DA-4FC7-8E1F-B5975A88F0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DA-4FC7-8E1F-B5975A88F008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DA-4FC7-8E1F-B5975A88F0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9DE-4ADD-BB54-F309CB4CACE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89DE-4ADD-BB54-F309CB4CACE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89DE-4ADD-BB54-F309CB4CACE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89DE-4ADD-BB54-F309CB4CACE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89DE-4ADD-BB54-F309CB4CACE2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DE-4ADD-BB54-F309CB4CACE2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9DE-4ADD-BB54-F309CB4CACE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9DE-4ADD-BB54-F309CB4CACE2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DE-4ADD-BB54-F309CB4CAC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DE-4ADD-BB54-F309CB4CACE2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DE-4ADD-BB54-F309CB4CACE2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DE-4ADD-BB54-F309CB4CACE2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DE-4ADD-BB54-F309CB4CACE2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9DE-4ADD-BB54-F309CB4CAC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6231424"/>
        <c:axId val="246232960"/>
      </c:lineChart>
      <c:catAx>
        <c:axId val="2462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4623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62329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46231424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C9FF7-0F29-49F7-B5D4-531DAC7D8470}" type="datetimeFigureOut">
              <a:rPr lang="fr-FR" smtClean="0"/>
              <a:t>21/10/2019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EF6E-0F4A-4756-9C74-B4D55CDBFF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5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49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ableau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 user group is a form of technical and functional assistance. The idea is to share ongoing product innovations on Tableau in order to share experiences, develop and maintain a topic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ableau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roup mission 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 and share information about Tableau in order to fulfil the needs of business entities and functions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Consolidate elements to enhance best practices between business entities/ functions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launched at  TUG first edition June 21</a:t>
            </a:r>
            <a:r>
              <a:rPr lang="en-GB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15 stream leaders (almost all in this room today.) we have gathered this community of Tableau leaders to help users find answers, get inspired, and make connections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brainstormed together and selected key topics: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/ Tutorial Best Practices: Pierre Axel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Thebault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Governance: TBD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Tableau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EcoSystem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Erick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Duponchel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OnBoarding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Adoption of new users: René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Penvern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 Design : TBD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Animating TUG 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Usecase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white Paper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Frequency – 2 times / y in FR + EN.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ambition for the near future: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other TUG Editions and increase the community !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Pierre-Axel to ask </a:t>
            </a:r>
            <a:r>
              <a:rPr lang="en-GB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Mokrane</a:t>
            </a: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“On your side,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Mokrane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you please tell us what’s new?”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EEF6E-0F4A-4756-9C74-B4D55CDBFF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8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Offering as IT Group IPS: Tableau is referenced as a self-service dashboarding and governed visuals analytics gathering the best of both world business and IT.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Factory IPS 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Tableau not Shadow IT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streams leaders :Present the product owner at IT group XXXXX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rules we have put in place to onboard new users are : XXXX ; agile backlog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onboarded several projects with hundreds of new business users like  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Domestic Market: Client Cockpit (DATAC &amp; KYC) &gt; Eric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Pavie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present his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usecase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few minutes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results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DM,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Monitoring for Senior Credit Officer at Risk,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-Marketing analysis (D3C)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Management, French Private Banking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 Data</a:t>
            </a:r>
          </a:p>
          <a:p>
            <a:pPr lvl="2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Pierre – Axel to ask </a:t>
            </a:r>
            <a:r>
              <a:rPr lang="en-GB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Mokrane</a:t>
            </a: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“That’s great, so what is next?”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EEF6E-0F4A-4756-9C74-B4D55CDBFF7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43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now 5,000 users on the platform with a large part by BDDF ; 14,000 users end of FY2020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current version of Tableau Server deployed is a 10.4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plan to upgrade in 2019.2 in November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bring additional value for users with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 in Tool Tips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example or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Data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 Tuned, upcoming features will presented by Chrystelle &amp; Charlotte, just after our introduction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ambition is to release one new version of Tableau per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Mokrane</a:t>
            </a:r>
            <a:r>
              <a:rPr lang="en-GB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ask Pierre-Axel: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So, as business you can do whatever you want ?”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EEF6E-0F4A-4756-9C74-B4D55CDBFF7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86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EEF6E-0F4A-4756-9C74-B4D55CDBFF7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18224"/>
          <a:stretch/>
        </p:blipFill>
        <p:spPr>
          <a:xfrm>
            <a:off x="0" y="1"/>
            <a:ext cx="12179808" cy="543976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7931" y="5082368"/>
            <a:ext cx="12187016" cy="17756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0000" rIns="12192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7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463921" y="4782293"/>
            <a:ext cx="4656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0000" rIns="12192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33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5"/>
            <a:ext cx="7104789" cy="134920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Retours d’</a:t>
            </a:r>
            <a:r>
              <a:rPr lang="fr-FR" dirty="0" err="1"/>
              <a:t>experience</a:t>
            </a:r>
            <a:r>
              <a:rPr lang="fr-FR" dirty="0"/>
              <a:t> </a:t>
            </a:r>
            <a:r>
              <a:rPr lang="fr-FR" dirty="0" err="1"/>
              <a:t>bnp</a:t>
            </a:r>
            <a:r>
              <a:rPr lang="fr-FR" dirty="0"/>
              <a:t> </a:t>
            </a:r>
            <a:r>
              <a:rPr lang="fr-FR" dirty="0" err="1"/>
              <a:t>paribas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13503"/>
            <a:ext cx="7104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333" cap="all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-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75753" y="4871760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rPr lang="fr-FR" dirty="0"/>
              <a:t>Nom Prénom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75753" y="5095280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rPr lang="fr-FR" dirty="0"/>
              <a:t>Lieu, 00/00/2015</a:t>
            </a:r>
          </a:p>
        </p:txBody>
      </p:sp>
      <p:pic>
        <p:nvPicPr>
          <p:cNvPr id="1027" name="Picture 3" descr="C:\Users\ChristineB\Seenk-D\BNPP\2015-02\PPT_43-0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450" y="5892957"/>
            <a:ext cx="4275337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33" y="5644590"/>
            <a:ext cx="3946152" cy="8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0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Couleurs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2544237" y="3621017"/>
            <a:ext cx="969433" cy="969600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544237" y="1412776"/>
            <a:ext cx="969433" cy="969600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5139270" y="1412776"/>
            <a:ext cx="969433" cy="969600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5139270" y="2516897"/>
            <a:ext cx="969433" cy="969600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5139270" y="3621017"/>
            <a:ext cx="969433" cy="969600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5139270" y="4725141"/>
            <a:ext cx="969433" cy="969600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7634819" y="1412776"/>
            <a:ext cx="969433" cy="969600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7634819" y="2516897"/>
            <a:ext cx="969433" cy="969600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7634819" y="3621017"/>
            <a:ext cx="969433" cy="969600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2544237" y="4725141"/>
            <a:ext cx="969433" cy="969600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2544237" y="2516897"/>
            <a:ext cx="969433" cy="969600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7634819" y="4725141"/>
            <a:ext cx="969433" cy="969600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9914470" y="4725141"/>
            <a:ext cx="969433" cy="969600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fr-FR" altLang="fr-FR" sz="1467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Graphiques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/>
        </p:nvGraphicFramePr>
        <p:xfrm>
          <a:off x="6685337" y="1579855"/>
          <a:ext cx="4548716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/>
        </p:nvGraphicFramePr>
        <p:xfrm>
          <a:off x="2351584" y="3982304"/>
          <a:ext cx="295364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/>
        </p:nvGraphicFramePr>
        <p:xfrm>
          <a:off x="1401595" y="1549490"/>
          <a:ext cx="4286251" cy="188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3"/>
          <p:cNvSpPr txBox="1">
            <a:spLocks noChangeArrowheads="1"/>
          </p:cNvSpPr>
          <p:nvPr userDrawn="1"/>
        </p:nvSpPr>
        <p:spPr bwMode="auto">
          <a:xfrm>
            <a:off x="1119718" y="1221196"/>
            <a:ext cx="4663017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fr-FR" altLang="fr-FR" sz="2133" dirty="0">
                <a:solidFill>
                  <a:schemeClr val="bg1"/>
                </a:solidFill>
                <a:latin typeface="+mn-lt"/>
              </a:rPr>
              <a:t>Graphique 1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6686551" y="1213576"/>
            <a:ext cx="4663016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fr-FR" altLang="fr-FR" sz="2133" dirty="0">
                <a:solidFill>
                  <a:schemeClr val="bg1"/>
                </a:solidFill>
                <a:latin typeface="+mn-lt"/>
              </a:rPr>
              <a:t>Graphique 2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1119717" y="3770085"/>
            <a:ext cx="4663016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fr-FR" altLang="fr-FR" sz="2133" dirty="0">
                <a:solidFill>
                  <a:schemeClr val="bg1"/>
                </a:solidFill>
                <a:latin typeface="+mn-lt"/>
              </a:rPr>
              <a:t>Graphique 3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1119718" y="1579855"/>
            <a:ext cx="51296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fr-FR" altLang="fr-FR" sz="1333" i="1" dirty="0">
                <a:solidFill>
                  <a:schemeClr val="bg1"/>
                </a:solidFill>
              </a:rPr>
              <a:t>in €mn</a:t>
            </a:r>
          </a:p>
        </p:txBody>
      </p:sp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6685335" y="1579855"/>
            <a:ext cx="51296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fr-FR" altLang="fr-FR" sz="1333" i="1" dirty="0">
                <a:solidFill>
                  <a:schemeClr val="bg1"/>
                </a:solidFill>
              </a:rPr>
              <a:t>in €mn</a:t>
            </a:r>
          </a:p>
        </p:txBody>
      </p:sp>
      <p:sp>
        <p:nvSpPr>
          <p:cNvPr id="17" name="Text Box 7"/>
          <p:cNvSpPr txBox="1">
            <a:spLocks noChangeArrowheads="1"/>
          </p:cNvSpPr>
          <p:nvPr userDrawn="1"/>
        </p:nvSpPr>
        <p:spPr bwMode="auto">
          <a:xfrm>
            <a:off x="1119718" y="4130609"/>
            <a:ext cx="51296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fr-FR" altLang="fr-FR" sz="1333" i="1" dirty="0">
                <a:solidFill>
                  <a:schemeClr val="bg1"/>
                </a:solidFill>
              </a:rPr>
              <a:t>in €mn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1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Tableau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5523536" y="2459950"/>
            <a:ext cx="1824000" cy="3053961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5525934" y="1429949"/>
            <a:ext cx="1824567" cy="88130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7528779" y="1429949"/>
            <a:ext cx="1824567" cy="8813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9531623" y="1429949"/>
            <a:ext cx="1824567" cy="88130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891123" y="2459952"/>
            <a:ext cx="10441783" cy="67048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891123" y="3237273"/>
            <a:ext cx="10441783" cy="67048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891123" y="4031765"/>
            <a:ext cx="10441783" cy="67048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891123" y="4843432"/>
            <a:ext cx="10441783" cy="670481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 23"/>
          <p:cNvGraphicFramePr>
            <a:graphicFrameLocks noChangeAspect="1"/>
          </p:cNvGraphicFramePr>
          <p:nvPr userDrawn="1"/>
        </p:nvGraphicFramePr>
        <p:xfrm>
          <a:off x="1208618" y="1221318"/>
          <a:ext cx="10267949" cy="460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Feuille de calcul" r:id="rId3" imgW="7639089" imgH="3295620" progId="Excel.Sheet.8">
                  <p:embed/>
                </p:oleObj>
              </mc:Choice>
              <mc:Fallback>
                <p:oleObj name="Feuille de calcul" r:id="rId3" imgW="7639089" imgH="3295620" progId="Excel.Sheet.8">
                  <p:embed/>
                  <p:pic>
                    <p:nvPicPr>
                      <p:cNvPr id="24" name="Obje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618" y="1221318"/>
                        <a:ext cx="10267949" cy="4607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69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931" y="5082368"/>
            <a:ext cx="12187016" cy="1775632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0000" rIns="12192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7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63921" y="4782293"/>
            <a:ext cx="4656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0000" rIns="121920" bIns="12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33" dirty="0">
              <a:solidFill>
                <a:schemeClr val="accent5"/>
              </a:solidFill>
            </a:endParaRP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675753" y="4871760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rPr lang="fr-FR" dirty="0"/>
              <a:t>Nom Prénom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675753" y="5095280"/>
            <a:ext cx="4224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rPr lang="fr-FR" dirty="0"/>
              <a:t>Lieu, 00/00/2015</a:t>
            </a:r>
          </a:p>
        </p:txBody>
      </p:sp>
      <p:pic>
        <p:nvPicPr>
          <p:cNvPr id="18" name="Picture 3" descr="C:\Users\ChristineB\Seenk-D\BNPP\2015-02\PPT_43-0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450" y="5892957"/>
            <a:ext cx="4275337" cy="2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33" y="5644590"/>
            <a:ext cx="3946152" cy="81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5"/>
            <a:ext cx="7104789" cy="1349208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2 lignes</a:t>
            </a:r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13503"/>
            <a:ext cx="7104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333" cap="all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427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6771" y="1137313"/>
            <a:ext cx="11280000" cy="4785129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478355" indent="-239178">
              <a:defRPr>
                <a:solidFill>
                  <a:schemeClr val="accent1"/>
                </a:solidFill>
              </a:defRPr>
            </a:lvl2pPr>
            <a:lvl3pPr marL="717533" indent="-243411">
              <a:defRPr>
                <a:solidFill>
                  <a:schemeClr val="bg1"/>
                </a:solidFill>
              </a:defRPr>
            </a:lvl3pPr>
            <a:lvl4pPr marL="958827" indent="-230712">
              <a:defRPr/>
            </a:lvl4pPr>
            <a:lvl5pPr marL="4233" indent="6351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748327" y="2161432"/>
            <a:ext cx="8244217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800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09631" y="1510036"/>
            <a:ext cx="672000" cy="672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4800" b="1" cap="all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7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870059" y="1658893"/>
            <a:ext cx="10866712" cy="4002355"/>
          </a:xfrm>
        </p:spPr>
        <p:txBody>
          <a:bodyPr lIns="0" anchor="ctr">
            <a:normAutofit/>
          </a:bodyPr>
          <a:lstStyle>
            <a:lvl1pPr marL="484705" indent="-484705">
              <a:lnSpc>
                <a:spcPct val="200000"/>
              </a:lnSpc>
              <a:buClr>
                <a:schemeClr val="accent1"/>
              </a:buClr>
              <a:buSzPct val="100000"/>
              <a:buFont typeface="+mj-lt"/>
              <a:buAutoNum type="arabicPeriod"/>
              <a:tabLst>
                <a:tab pos="3587661" algn="l"/>
              </a:tabLst>
              <a:defRPr sz="2667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/>
              <a:t>Titre Partie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Slide sommaire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9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6771" y="87900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D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|  00/00/0000  |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8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" y="1"/>
            <a:ext cx="12188924" cy="68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3657633" y="1361261"/>
            <a:ext cx="4848000" cy="4214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32000" tIns="240000" rIns="0" bIns="0" rtlCol="0">
            <a:noAutofit/>
          </a:bodyPr>
          <a:lstStyle/>
          <a:p>
            <a:pPr algn="l">
              <a:spcAft>
                <a:spcPts val="800"/>
              </a:spcAft>
            </a:pPr>
            <a:r>
              <a:rPr lang="fr-FR" sz="7466" b="0" i="0" u="none" strike="noStrike" baseline="0" dirty="0">
                <a:solidFill>
                  <a:srgbClr val="FFFFFF"/>
                </a:solidFill>
                <a:latin typeface="+mj-lt"/>
              </a:rPr>
              <a:t>MERCI</a:t>
            </a:r>
          </a:p>
          <a:p>
            <a:pPr algn="l"/>
            <a:r>
              <a:rPr lang="fr-FR" sz="3200" b="0" i="0" u="none" strike="noStrike" baseline="0" dirty="0">
                <a:solidFill>
                  <a:srgbClr val="FFFFFF"/>
                </a:solidFill>
                <a:latin typeface="+mj-lt"/>
              </a:rPr>
              <a:t>BNP PARIBAS</a:t>
            </a:r>
          </a:p>
          <a:p>
            <a:pPr algn="l"/>
            <a:r>
              <a:rPr lang="fr-FR" sz="2667" b="0" i="0" u="none" strike="noStrike" baseline="0" dirty="0">
                <a:solidFill>
                  <a:srgbClr val="FFFFFF"/>
                </a:solidFill>
                <a:latin typeface="+mj-lt"/>
              </a:rPr>
              <a:t>16, rue de Hanovre 75002 Paris</a:t>
            </a:r>
          </a:p>
          <a:p>
            <a:pPr algn="l"/>
            <a:r>
              <a:rPr lang="fr-FR" sz="2667" b="0" i="0" u="none" strike="noStrike" baseline="0" dirty="0">
                <a:solidFill>
                  <a:srgbClr val="FFFFFF"/>
                </a:solidFill>
                <a:latin typeface="+mj-lt"/>
              </a:rPr>
              <a:t>Tél. : +33 (0)1 55 44 33 22</a:t>
            </a:r>
          </a:p>
          <a:p>
            <a:pPr algn="l"/>
            <a:r>
              <a:rPr lang="fr-FR" sz="2667" b="0" i="0" u="none" strike="noStrike" baseline="0" dirty="0">
                <a:solidFill>
                  <a:srgbClr val="FFFFFF"/>
                </a:solidFill>
                <a:latin typeface="+mj-lt"/>
              </a:rPr>
              <a:t>Fax : +33 (0)1 11 22 33 44</a:t>
            </a:r>
          </a:p>
          <a:p>
            <a:pPr algn="l"/>
            <a:r>
              <a:rPr lang="fr-FR" sz="4267" b="0" i="0" u="none" strike="noStrike" baseline="0" dirty="0">
                <a:solidFill>
                  <a:srgbClr val="FFFFFF"/>
                </a:solidFill>
                <a:latin typeface="+mj-lt"/>
              </a:rPr>
              <a:t>bnpparibas.com</a:t>
            </a:r>
            <a:endParaRPr lang="fr-FR" sz="4267" b="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1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6771" y="98316"/>
            <a:ext cx="1128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931" y="1412777"/>
            <a:ext cx="11283840" cy="44644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56771" y="6102440"/>
            <a:ext cx="1128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hristineB\Seenk-D\BNPP\2015-02\PPT_43-0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59" y="6252157"/>
            <a:ext cx="2064000" cy="42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ristineB\Seenk-D\BNPP\2015-02\PPT_43-0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55" y="6380759"/>
            <a:ext cx="2784000" cy="19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70085" y="6395560"/>
            <a:ext cx="268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Communauté Tableau BNP Paribas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27127" y="6395560"/>
            <a:ext cx="94474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/>
              <a:t>|  11/12/2018  |</a:t>
            </a: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9691" y="6395560"/>
            <a:ext cx="24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fr-FR" noProof="0" smtClean="0"/>
              <a:pPr>
                <a:defRPr/>
              </a:pPr>
              <a:t>‹N°›</a:t>
            </a:fld>
            <a:endParaRPr lang="fr-FR" noProof="0" dirty="0"/>
          </a:p>
        </p:txBody>
      </p:sp>
      <p:sp>
        <p:nvSpPr>
          <p:cNvPr id="4" name="MSIPCMContentMarking" descr="{&quot;HashCode&quot;:1545506848,&quot;Placement&quot;:&quot;Footer&quot;}">
            <a:extLst>
              <a:ext uri="{FF2B5EF4-FFF2-40B4-BE49-F238E27FC236}">
                <a16:creationId xmlns:a16="http://schemas.microsoft.com/office/drawing/2014/main" id="{09EC8B35-5DC6-4A04-806F-AF20C0EB811B}"/>
              </a:ext>
            </a:extLst>
          </p:cNvPr>
          <p:cNvSpPr txBox="1"/>
          <p:nvPr userDrawn="1"/>
        </p:nvSpPr>
        <p:spPr>
          <a:xfrm>
            <a:off x="10405056" y="6595656"/>
            <a:ext cx="178694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BNPP Classification : Internal</a:t>
            </a:r>
            <a:endParaRPr lang="fr-FR" sz="1000" dirty="0">
              <a:solidFill>
                <a:srgbClr val="0078D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79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9170" rtl="0" eaLnBrk="1" latinLnBrk="0" hangingPunct="1">
        <a:spcBef>
          <a:spcPts val="267"/>
        </a:spcBef>
        <a:buClr>
          <a:schemeClr val="accent4"/>
        </a:buClr>
        <a:buSzPct val="100000"/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94769" indent="-239178" algn="l" defTabSz="1219170" rtl="0" eaLnBrk="1" latinLnBrk="0" hangingPunct="1">
        <a:spcBef>
          <a:spcPts val="267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33" kern="1200">
          <a:solidFill>
            <a:schemeClr val="bg1"/>
          </a:solidFill>
          <a:latin typeface="+mn-lt"/>
          <a:ea typeface="+mn-ea"/>
          <a:cs typeface="+mn-cs"/>
        </a:defRPr>
      </a:lvl2pPr>
      <a:lvl3pPr marL="1073124" indent="-234945" algn="l" defTabSz="1219170" rtl="0" eaLnBrk="1" latinLnBrk="0" hangingPunct="1">
        <a:spcBef>
          <a:spcPts val="267"/>
        </a:spcBef>
        <a:buFont typeface="Wingdings" panose="05000000000000000000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45128" indent="-224361" algn="l" defTabSz="1219170" rtl="0" eaLnBrk="1" latinLnBrk="0" hangingPunct="1">
        <a:spcBef>
          <a:spcPts val="267"/>
        </a:spcBef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spcBef>
          <a:spcPts val="267"/>
        </a:spcBef>
        <a:buFontTx/>
        <a:buNone/>
        <a:defRPr sz="1333" kern="1200">
          <a:solidFill>
            <a:schemeClr val="bg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4957" y="733550"/>
            <a:ext cx="7104789" cy="1349208"/>
          </a:xfrm>
        </p:spPr>
        <p:txBody>
          <a:bodyPr/>
          <a:lstStyle/>
          <a:p>
            <a:r>
              <a:rPr lang="fr-FR" dirty="0"/>
              <a:t>Tableau Day 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977E67A-6AB0-43DF-A2DF-2877FA344B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630033" y="4997308"/>
            <a:ext cx="4224000" cy="216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Thursday October 17</a:t>
            </a:r>
            <a:r>
              <a:rPr lang="en-GB" baseline="30000" dirty="0"/>
              <a:t>th</a:t>
            </a:r>
            <a:r>
              <a:rPr lang="en-GB" dirty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EE0E81-2038-4AEC-AA63-CD097AF8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57A1FA-DDC8-414E-8405-10A4B27D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Tableau Team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D94A327-D9A0-4DD8-B7F9-82F8DC19D5EC}"/>
              </a:ext>
            </a:extLst>
          </p:cNvPr>
          <p:cNvSpPr txBox="1">
            <a:spLocks/>
          </p:cNvSpPr>
          <p:nvPr/>
        </p:nvSpPr>
        <p:spPr>
          <a:xfrm>
            <a:off x="516467" y="2891953"/>
            <a:ext cx="2446866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1097278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b="1" kern="12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kern="12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68925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37850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06775" marR="0" indent="0" algn="l" defTabSz="109727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301751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53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9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32" indent="-274320" algn="l" defTabSz="109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Charlotte Filloux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Strategic Account Manager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9D844FF-31E0-4A32-B58E-E8D25D90F1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20233"/>
          <a:stretch/>
        </p:blipFill>
        <p:spPr>
          <a:xfrm>
            <a:off x="589915" y="1046227"/>
            <a:ext cx="2234912" cy="177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74A02B-D420-4B71-9ACD-D45166D9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64" y="1033840"/>
            <a:ext cx="1860601" cy="178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FF6C61E-0DFD-4D1F-AE9A-938021038DF0}"/>
              </a:ext>
            </a:extLst>
          </p:cNvPr>
          <p:cNvSpPr txBox="1">
            <a:spLocks/>
          </p:cNvSpPr>
          <p:nvPr/>
        </p:nvSpPr>
        <p:spPr>
          <a:xfrm>
            <a:off x="5943600" y="2835619"/>
            <a:ext cx="2756263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Roxane Wiart</a:t>
            </a:r>
          </a:p>
          <a:p>
            <a:r>
              <a:rPr lang="en-US" sz="1200" dirty="0"/>
              <a:t>Customer Success Manager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6F798F6-7326-4A5D-A60D-84B32EEF8D2D}"/>
              </a:ext>
            </a:extLst>
          </p:cNvPr>
          <p:cNvSpPr txBox="1">
            <a:spLocks/>
          </p:cNvSpPr>
          <p:nvPr/>
        </p:nvSpPr>
        <p:spPr>
          <a:xfrm>
            <a:off x="3090875" y="2891953"/>
            <a:ext cx="2756263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Chrystelle Drouin</a:t>
            </a:r>
          </a:p>
          <a:p>
            <a:r>
              <a:rPr lang="en-US" sz="1200" dirty="0"/>
              <a:t>Sales Consultant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250DE734-45DC-401A-BB9A-5C95353B6D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Image 15" descr="Une image contenant personne, homme, jeune&#10;&#10;Description générée automatiquement">
            <a:extLst>
              <a:ext uri="{FF2B5EF4-FFF2-40B4-BE49-F238E27FC236}">
                <a16:creationId xmlns:a16="http://schemas.microsoft.com/office/drawing/2014/main" id="{4091FA56-1B5D-4076-857B-C4141614A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59" y="1089321"/>
            <a:ext cx="2601641" cy="1734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E49642A-5F97-4DC4-9A5F-7EE843B1B046}"/>
              </a:ext>
            </a:extLst>
          </p:cNvPr>
          <p:cNvSpPr txBox="1">
            <a:spLocks/>
          </p:cNvSpPr>
          <p:nvPr/>
        </p:nvSpPr>
        <p:spPr>
          <a:xfrm>
            <a:off x="8861142" y="2882086"/>
            <a:ext cx="2756263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Benjamin Couve</a:t>
            </a:r>
          </a:p>
          <a:p>
            <a:r>
              <a:rPr lang="en-US" sz="1200" dirty="0"/>
              <a:t>Enterprise Sales</a:t>
            </a:r>
          </a:p>
        </p:txBody>
      </p:sp>
      <p:pic>
        <p:nvPicPr>
          <p:cNvPr id="19" name="Image 18" descr="Une image contenant personne, intérieur, homme, femme&#10;&#10;Description générée automatiquement">
            <a:extLst>
              <a:ext uri="{FF2B5EF4-FFF2-40B4-BE49-F238E27FC236}">
                <a16:creationId xmlns:a16="http://schemas.microsoft.com/office/drawing/2014/main" id="{CD0691B6-6386-408F-84C9-94DF5E9511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42" y="1071602"/>
            <a:ext cx="2684862" cy="178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 20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33A99300-2F5B-4A86-91F2-5FE9C2EE3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7412"/>
            <a:ext cx="2484115" cy="1656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4C032C9-0F00-4A67-A5DE-48DF526F3F14}"/>
              </a:ext>
            </a:extLst>
          </p:cNvPr>
          <p:cNvSpPr txBox="1">
            <a:spLocks/>
          </p:cNvSpPr>
          <p:nvPr/>
        </p:nvSpPr>
        <p:spPr>
          <a:xfrm>
            <a:off x="5891379" y="5430221"/>
            <a:ext cx="2756263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Ruben Tip</a:t>
            </a:r>
          </a:p>
          <a:p>
            <a:r>
              <a:rPr lang="en-US" sz="1200" dirty="0"/>
              <a:t>Sales Consultant</a:t>
            </a:r>
          </a:p>
        </p:txBody>
      </p:sp>
      <p:pic>
        <p:nvPicPr>
          <p:cNvPr id="3" name="Image 2" descr="Une image contenant personne, tenant, homme, eau&#10;&#10;Description générée automatiquement">
            <a:extLst>
              <a:ext uri="{FF2B5EF4-FFF2-40B4-BE49-F238E27FC236}">
                <a16:creationId xmlns:a16="http://schemas.microsoft.com/office/drawing/2014/main" id="{ABF22439-542B-4CAD-863A-A5C200BBA4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7" y="3586412"/>
            <a:ext cx="2175318" cy="1918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8D45288-6734-4240-BEDE-773D55A901C1}"/>
              </a:ext>
            </a:extLst>
          </p:cNvPr>
          <p:cNvSpPr txBox="1">
            <a:spLocks/>
          </p:cNvSpPr>
          <p:nvPr/>
        </p:nvSpPr>
        <p:spPr>
          <a:xfrm>
            <a:off x="516467" y="5487068"/>
            <a:ext cx="2446866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Alain Lok</a:t>
            </a:r>
          </a:p>
          <a:p>
            <a:r>
              <a:rPr lang="en-US" sz="1200" dirty="0"/>
              <a:t>Practice Manager</a:t>
            </a:r>
          </a:p>
        </p:txBody>
      </p:sp>
      <p:pic>
        <p:nvPicPr>
          <p:cNvPr id="8" name="Image 7" descr="Une image contenant personne, homme, tenant, portant&#10;&#10;Description générée automatiquement">
            <a:extLst>
              <a:ext uri="{FF2B5EF4-FFF2-40B4-BE49-F238E27FC236}">
                <a16:creationId xmlns:a16="http://schemas.microsoft.com/office/drawing/2014/main" id="{72B55904-7111-4E14-9673-AB58404E4B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0" y="3761597"/>
            <a:ext cx="2398573" cy="159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C267721-D13E-405A-91C5-26031A799098}"/>
              </a:ext>
            </a:extLst>
          </p:cNvPr>
          <p:cNvSpPr txBox="1">
            <a:spLocks/>
          </p:cNvSpPr>
          <p:nvPr/>
        </p:nvSpPr>
        <p:spPr>
          <a:xfrm>
            <a:off x="8980508" y="5430222"/>
            <a:ext cx="2756263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Martin Moreau</a:t>
            </a:r>
          </a:p>
          <a:p>
            <a:r>
              <a:rPr lang="en-US" sz="1200" dirty="0"/>
              <a:t>Technical Account Manager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678442-41E6-4094-A0F1-216B42DAB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063" y="3560196"/>
            <a:ext cx="1942754" cy="197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64F3D4C-B1F3-4FFD-B960-5308B894302C}"/>
              </a:ext>
            </a:extLst>
          </p:cNvPr>
          <p:cNvSpPr txBox="1">
            <a:spLocks/>
          </p:cNvSpPr>
          <p:nvPr/>
        </p:nvSpPr>
        <p:spPr>
          <a:xfrm>
            <a:off x="3278080" y="5501800"/>
            <a:ext cx="2446866" cy="615553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defPPr>
              <a:defRPr lang="en-US"/>
            </a:defPPr>
            <a:lvl1pPr marR="0" indent="0" algn="ctr" defTabSz="109727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600" b="1" spc="0" baseline="0">
                <a:solidFill>
                  <a:schemeClr val="bg1"/>
                </a:solidFill>
              </a:defRPr>
            </a:lvl1pPr>
            <a:lvl2pPr marL="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2pPr>
            <a:lvl3pPr marL="26892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3pPr>
            <a:lvl4pPr marL="537850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4pPr>
            <a:lvl5pPr marL="806775" marR="0" indent="0" defTabSz="1097278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spc="0" baseline="0">
                <a:gradFill>
                  <a:gsLst>
                    <a:gs pos="57576">
                      <a:schemeClr val="tx1"/>
                    </a:gs>
                    <a:gs pos="35000">
                      <a:schemeClr val="tx1"/>
                    </a:gs>
                  </a:gsLst>
                  <a:lin ang="5400000" scaled="0"/>
                </a:gradFill>
              </a:defRPr>
            </a:lvl5pPr>
            <a:lvl6pPr marL="301751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6pPr>
            <a:lvl7pPr marL="3566153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7pPr>
            <a:lvl8pPr marL="411479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8pPr>
            <a:lvl9pPr marL="4663432" indent="-274320" defTabSz="1097278">
              <a:spcBef>
                <a:spcPct val="20000"/>
              </a:spcBef>
              <a:buFont typeface="Arial" pitchFamily="34" charset="0"/>
              <a:buChar char="•"/>
              <a:defRPr sz="2353"/>
            </a:lvl9pPr>
          </a:lstStyle>
          <a:p>
            <a:r>
              <a:rPr lang="en-US" dirty="0"/>
              <a:t>Bruno Verissimo</a:t>
            </a:r>
          </a:p>
          <a:p>
            <a:r>
              <a:rPr lang="en-US" sz="1200" dirty="0"/>
              <a:t>Solution Architect</a:t>
            </a:r>
          </a:p>
        </p:txBody>
      </p:sp>
    </p:spTree>
    <p:extLst>
      <p:ext uri="{BB962C8B-B14F-4D97-AF65-F5344CB8AC3E}">
        <p14:creationId xmlns:p14="http://schemas.microsoft.com/office/powerpoint/2010/main" val="34189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22" grpId="0"/>
      <p:bldP spid="18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096000" y="1028735"/>
            <a:ext cx="5639229" cy="4992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Clr>
                <a:schemeClr val="accent4"/>
              </a:buClr>
              <a:buSzPct val="100000"/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793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38163" indent="-18256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19138" indent="-1730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175" indent="4763" algn="l" defTabSz="914400" rtl="0" eaLnBrk="1" latinLnBrk="0" hangingPunct="1">
              <a:spcBef>
                <a:spcPts val="200"/>
              </a:spcBef>
              <a:buFontTx/>
              <a:buNone/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133" i="1" dirty="0">
              <a:solidFill>
                <a:schemeClr val="accent6"/>
              </a:solidFill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524507" y="980041"/>
            <a:ext cx="10228646" cy="4785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09:30 – 10:00 - </a:t>
            </a:r>
            <a:r>
              <a:rPr lang="en-US" sz="1800" dirty="0"/>
              <a:t>Updates on the Tableau Community at BNP Paribas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10:00 – 10:30 - </a:t>
            </a:r>
            <a:r>
              <a:rPr lang="en-US" sz="1800" dirty="0"/>
              <a:t>Newest and upcoming features of Tableau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</a:rPr>
              <a:t>10:30 – 10:45 - 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</a:rPr>
              <a:t>Break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10:45 – 12:15 - </a:t>
            </a:r>
            <a:r>
              <a:rPr lang="en-US" sz="1800" dirty="0"/>
              <a:t>BNPP Testimonials: BNP Paribas Fortis, BDDF, Real Estate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i="1" dirty="0">
                <a:solidFill>
                  <a:schemeClr val="bg2">
                    <a:lumMod val="75000"/>
                  </a:schemeClr>
                </a:solidFill>
              </a:rPr>
              <a:t>12:15 – 13:30 - 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</a:rPr>
              <a:t>Lunch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13:30 – 14:45 - </a:t>
            </a:r>
            <a:r>
              <a:rPr lang="en-US" sz="1800" dirty="0"/>
              <a:t>Workshop of your choice</a:t>
            </a:r>
          </a:p>
          <a:p>
            <a:pPr marL="239177" lvl="1" indent="0" algn="ctr">
              <a:buNone/>
            </a:pPr>
            <a:r>
              <a:rPr lang="en-US" sz="1800" dirty="0"/>
              <a:t>Tableau Desktop Hands-on (beginner) </a:t>
            </a:r>
            <a:r>
              <a:rPr lang="en-US" sz="1800" b="1" dirty="0"/>
              <a:t>OR</a:t>
            </a:r>
            <a:r>
              <a:rPr lang="en-US" sz="1800" dirty="0"/>
              <a:t> Designing efficient workbooks (advanced)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15:00 – 16:15 - </a:t>
            </a:r>
            <a:r>
              <a:rPr lang="en-US" sz="1800" dirty="0"/>
              <a:t>Workshop of your choice</a:t>
            </a:r>
          </a:p>
          <a:p>
            <a:pPr marL="239177" lvl="1" indent="0" algn="ctr">
              <a:buNone/>
            </a:pPr>
            <a:r>
              <a:rPr lang="en-US" sz="1800" dirty="0"/>
              <a:t>Tableau Prep Hands-on (beginner) </a:t>
            </a:r>
            <a:r>
              <a:rPr lang="en-US" sz="1800" b="1" dirty="0"/>
              <a:t>OR </a:t>
            </a:r>
            <a:r>
              <a:rPr lang="en-US" sz="1800" dirty="0"/>
              <a:t>Data Modelling (advanced)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60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71E686-2E5C-4C77-8AAE-2F2D03A0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026DD06-CF6D-4D36-B477-A1A046F3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Tableau presence at BNP Paribas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8605B8-28DC-42FE-90F1-D02B64733D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5" y="1253218"/>
            <a:ext cx="5997122" cy="400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DF052A-6051-4E75-B535-36FBC4BD0E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7817"/>
            <a:ext cx="5893150" cy="400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51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C06810-4236-4DC1-AFE8-B402E03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B55271-F08B-415E-897C-945A5FBD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Tableau Community at BNP Paribas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0DF3924-42F4-473B-BFFC-75B6930B92D7}"/>
              </a:ext>
            </a:extLst>
          </p:cNvPr>
          <p:cNvSpPr txBox="1">
            <a:spLocks/>
          </p:cNvSpPr>
          <p:nvPr/>
        </p:nvSpPr>
        <p:spPr>
          <a:xfrm>
            <a:off x="474929" y="1086726"/>
            <a:ext cx="7400538" cy="49968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1219170" rtl="0" eaLnBrk="1" latinLnBrk="0" hangingPunct="1">
              <a:spcBef>
                <a:spcPts val="267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4769" indent="-239178" algn="l" defTabSz="1219170" rtl="0" eaLnBrk="1" latinLnBrk="0" hangingPunct="1">
              <a:spcBef>
                <a:spcPts val="26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3124" indent="-234945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45128" indent="-224361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267"/>
              </a:spcBef>
              <a:buFontTx/>
              <a:buNone/>
              <a:defRPr sz="133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T</a:t>
            </a:r>
            <a:r>
              <a:rPr lang="en-US" sz="1800" dirty="0"/>
              <a:t>ableau </a:t>
            </a:r>
            <a:r>
              <a:rPr lang="en-US" sz="1800" b="1" dirty="0"/>
              <a:t>U</a:t>
            </a:r>
            <a:r>
              <a:rPr lang="en-US" sz="1800" dirty="0"/>
              <a:t>ser </a:t>
            </a:r>
            <a:r>
              <a:rPr lang="en-US" sz="1800" b="1" dirty="0"/>
              <a:t>G</a:t>
            </a:r>
            <a:r>
              <a:rPr lang="en-US" sz="1800" dirty="0"/>
              <a:t>roup (TUG)</a:t>
            </a:r>
          </a:p>
          <a:p>
            <a:r>
              <a:rPr lang="en-US" sz="1800" dirty="0"/>
              <a:t>	What is it?</a:t>
            </a:r>
          </a:p>
          <a:p>
            <a:r>
              <a:rPr lang="en-US" sz="1800" dirty="0"/>
              <a:t>	Mission </a:t>
            </a:r>
          </a:p>
          <a:p>
            <a:r>
              <a:rPr lang="en-US" sz="1800" dirty="0"/>
              <a:t>	June 21</a:t>
            </a:r>
            <a:r>
              <a:rPr lang="en-US" sz="1800" baseline="30000" dirty="0"/>
              <a:t>st</a:t>
            </a:r>
            <a:r>
              <a:rPr lang="en-US" sz="1800" dirty="0"/>
              <a:t> Edition </a:t>
            </a:r>
          </a:p>
          <a:p>
            <a:endParaRPr lang="en-US" sz="1100" dirty="0"/>
          </a:p>
          <a:p>
            <a:pPr marL="0" lvl="1" indent="0">
              <a:buNone/>
            </a:pPr>
            <a:r>
              <a:rPr lang="en-GB" sz="2000" b="1" dirty="0"/>
              <a:t>Our ambition</a:t>
            </a:r>
            <a:r>
              <a:rPr lang="en-GB" sz="1800" dirty="0"/>
              <a:t>	</a:t>
            </a:r>
          </a:p>
          <a:p>
            <a:pPr marL="0" lvl="1" indent="0">
              <a:buNone/>
            </a:pPr>
            <a:r>
              <a:rPr lang="en-GB" sz="1800" dirty="0"/>
              <a:t>Dynamize the community</a:t>
            </a:r>
            <a:endParaRPr lang="en-US" sz="1800" dirty="0"/>
          </a:p>
          <a:p>
            <a:pPr marL="0" lvl="1" indent="0">
              <a:buNone/>
            </a:pPr>
            <a:endParaRPr lang="en-GB" sz="1100" dirty="0"/>
          </a:p>
          <a:p>
            <a:pPr marL="285750" lvl="1" indent="-285750">
              <a:buFont typeface="Wingdings"/>
              <a:buChar char="Ø"/>
            </a:pPr>
            <a:r>
              <a:rPr lang="en-GB" sz="1800" dirty="0"/>
              <a:t>Increase frequency : 2 times a year</a:t>
            </a:r>
          </a:p>
          <a:p>
            <a:pPr marL="285750" lvl="1" indent="-285750">
              <a:buFont typeface="Wingdings"/>
              <a:buChar char="Ø"/>
            </a:pPr>
            <a:r>
              <a:rPr lang="en-GB" sz="1800" dirty="0"/>
              <a:t>Animate main key topics</a:t>
            </a:r>
          </a:p>
          <a:p>
            <a:pPr marL="0" lvl="1" indent="0">
              <a:buNone/>
            </a:pPr>
            <a:endParaRPr lang="en-GB" sz="1800" dirty="0"/>
          </a:p>
          <a:p>
            <a:pPr marL="812791" lvl="1" indent="-457200">
              <a:buFont typeface="+mj-lt"/>
              <a:buAutoNum type="arabicPeriod"/>
            </a:pPr>
            <a:r>
              <a:rPr lang="en-GB" sz="1800" b="1" dirty="0"/>
              <a:t>Training &amp; tutorial best practices</a:t>
            </a:r>
            <a:endParaRPr lang="en-US" sz="1800" dirty="0"/>
          </a:p>
          <a:p>
            <a:pPr marL="812791" lvl="1" indent="-457200">
              <a:buFont typeface="+mj-lt"/>
              <a:buAutoNum type="arabicPeriod"/>
            </a:pPr>
            <a:r>
              <a:rPr lang="en-GB" sz="1800" b="1" dirty="0"/>
              <a:t>Governance</a:t>
            </a:r>
            <a:endParaRPr lang="en-US" sz="1800" dirty="0"/>
          </a:p>
          <a:p>
            <a:pPr marL="812791" lvl="1" indent="-457200">
              <a:buFont typeface="+mj-lt"/>
              <a:buAutoNum type="arabicPeriod"/>
            </a:pPr>
            <a:r>
              <a:rPr lang="en-GB" sz="1800" b="1" dirty="0"/>
              <a:t>Tableau Ecosystem</a:t>
            </a:r>
          </a:p>
          <a:p>
            <a:pPr marL="812791" lvl="1" indent="-457200">
              <a:buFont typeface="+mj-lt"/>
              <a:buAutoNum type="arabicPeriod"/>
            </a:pPr>
            <a:r>
              <a:rPr lang="en-GB" sz="1800" b="1" dirty="0"/>
              <a:t>On boarding and adoption of new users</a:t>
            </a:r>
            <a:endParaRPr lang="en-US" sz="1800" dirty="0"/>
          </a:p>
          <a:p>
            <a:pPr marL="812791" lvl="1" indent="-457200">
              <a:buFont typeface="+mj-lt"/>
              <a:buAutoNum type="arabicPeriod"/>
            </a:pPr>
            <a:r>
              <a:rPr lang="en-GB" sz="1800" b="1" dirty="0"/>
              <a:t>Guidelines Design</a:t>
            </a:r>
            <a:endParaRPr lang="en-US" sz="1800" dirty="0"/>
          </a:p>
          <a:p>
            <a:pPr marL="355591" lvl="1" indent="0">
              <a:buNone/>
            </a:pPr>
            <a:endParaRPr lang="en-GB" sz="1100" dirty="0"/>
          </a:p>
          <a:p>
            <a:pPr marL="355591" lvl="1" indent="0">
              <a:buNone/>
            </a:pPr>
            <a:r>
              <a:rPr lang="en-GB" sz="1800" i="1" dirty="0"/>
              <a:t>And also Animating TUG and </a:t>
            </a:r>
            <a:r>
              <a:rPr lang="en-GB" sz="1800" i="1" dirty="0" err="1"/>
              <a:t>Usecase</a:t>
            </a:r>
            <a:r>
              <a:rPr lang="en-GB" sz="1800" i="1" dirty="0"/>
              <a:t> white Paper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DF6D07-2AD7-4A84-93EE-42BF030F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8" y="968009"/>
            <a:ext cx="6685450" cy="33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C06810-4236-4DC1-AFE8-B402E03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B55271-F08B-415E-897C-945A5FBD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Tableau offering at IT Group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0DF3924-42F4-473B-BFFC-75B6930B92D7}"/>
              </a:ext>
            </a:extLst>
          </p:cNvPr>
          <p:cNvSpPr txBox="1">
            <a:spLocks/>
          </p:cNvSpPr>
          <p:nvPr/>
        </p:nvSpPr>
        <p:spPr>
          <a:xfrm>
            <a:off x="456770" y="1132447"/>
            <a:ext cx="11534933" cy="4785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spcBef>
                <a:spcPts val="267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4769" indent="-239178" algn="l" defTabSz="1219170" rtl="0" eaLnBrk="1" latinLnBrk="0" hangingPunct="1">
              <a:spcBef>
                <a:spcPts val="26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3124" indent="-234945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45128" indent="-224361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267"/>
              </a:spcBef>
              <a:buFontTx/>
              <a:buNone/>
              <a:defRPr sz="133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Our Offering</a:t>
            </a:r>
            <a:endParaRPr lang="en-US" sz="1800" dirty="0"/>
          </a:p>
          <a:p>
            <a:r>
              <a:rPr lang="en-US" sz="1800" dirty="0"/>
              <a:t>Tableau Server : </a:t>
            </a:r>
          </a:p>
          <a:p>
            <a:pPr lvl="1"/>
            <a:r>
              <a:rPr lang="en-US" sz="1800" dirty="0"/>
              <a:t>a standard for “Power Self-Dashboarding” gathering the best of both world business and IT.</a:t>
            </a:r>
            <a:endParaRPr lang="en-GB" sz="1800" dirty="0"/>
          </a:p>
          <a:p>
            <a:pPr lvl="1"/>
            <a:r>
              <a:rPr lang="en-US" sz="1800" dirty="0"/>
              <a:t>a scalable platform for a simpler onboarding in a secured and governed way</a:t>
            </a:r>
          </a:p>
          <a:p>
            <a:pPr marL="355591" lvl="1" indent="0">
              <a:buNone/>
            </a:pPr>
            <a:endParaRPr lang="en-GB" sz="1800" dirty="0"/>
          </a:p>
          <a:p>
            <a:pPr lvl="0"/>
            <a:r>
              <a:rPr lang="en-GB" sz="1800" b="1" dirty="0"/>
              <a:t>Data Factory at ITG IPS</a:t>
            </a:r>
            <a:endParaRPr lang="en-US" sz="1800" b="1" dirty="0"/>
          </a:p>
          <a:p>
            <a:pPr lvl="1"/>
            <a:r>
              <a:rPr lang="en-GB" sz="1800" dirty="0"/>
              <a:t>Adapt to the Modern Data Landscape (Big Data , Faster delivery, …)</a:t>
            </a:r>
          </a:p>
          <a:p>
            <a:pPr lvl="1"/>
            <a:r>
              <a:rPr lang="fr-FR" sz="1800" dirty="0" err="1"/>
              <a:t>Organized</a:t>
            </a:r>
            <a:r>
              <a:rPr lang="fr-FR" sz="1800" dirty="0"/>
              <a:t> in </a:t>
            </a:r>
            <a:r>
              <a:rPr lang="fr-FR" sz="1800" dirty="0" err="1"/>
              <a:t>Streams</a:t>
            </a:r>
            <a:endParaRPr lang="en-GB" sz="1800" dirty="0"/>
          </a:p>
          <a:p>
            <a:pPr lvl="1"/>
            <a:r>
              <a:rPr lang="en-GB" sz="1800" dirty="0"/>
              <a:t>Cover each main Data Use Cases</a:t>
            </a:r>
            <a:endParaRPr lang="en-US" sz="1800" dirty="0"/>
          </a:p>
          <a:p>
            <a:pPr lvl="1"/>
            <a:r>
              <a:rPr lang="en-GB" sz="1800" dirty="0"/>
              <a:t>Roadmap fed by selected Stakeholders requirements</a:t>
            </a:r>
          </a:p>
          <a:p>
            <a:pPr lvl="1"/>
            <a:r>
              <a:rPr lang="en-GB" sz="1800" dirty="0"/>
              <a:t>Agile Organization</a:t>
            </a:r>
            <a:endParaRPr lang="en-US" sz="1800" dirty="0"/>
          </a:p>
          <a:p>
            <a:pPr marL="0" lvl="1" indent="0">
              <a:buNone/>
            </a:pPr>
            <a:endParaRPr lang="en-GB" sz="1800" i="1" dirty="0"/>
          </a:p>
          <a:p>
            <a:pPr marL="0" lvl="1" indent="0">
              <a:buNone/>
            </a:pPr>
            <a:r>
              <a:rPr lang="en-GB" sz="1800" b="1" dirty="0"/>
              <a:t>Project onboarding :</a:t>
            </a:r>
          </a:p>
          <a:p>
            <a:pPr lvl="1"/>
            <a:r>
              <a:rPr lang="en-GB" sz="1800" dirty="0"/>
              <a:t>Mainly French Retail Banking / Risk / HR Group</a:t>
            </a:r>
          </a:p>
          <a:p>
            <a:pPr lvl="1"/>
            <a:r>
              <a:rPr lang="en-GB" sz="1800" dirty="0"/>
              <a:t>IT Project instruction to allow Business / IT / Production collaboration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014F6E9-447E-4A65-A2BE-69B0B5403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65" y="3361096"/>
            <a:ext cx="5760604" cy="21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C06810-4236-4DC1-AFE8-B402E03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B55271-F08B-415E-897C-945A5FBD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Tableau offering at IT Group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0DF3924-42F4-473B-BFFC-75B6930B92D7}"/>
              </a:ext>
            </a:extLst>
          </p:cNvPr>
          <p:cNvSpPr txBox="1">
            <a:spLocks/>
          </p:cNvSpPr>
          <p:nvPr/>
        </p:nvSpPr>
        <p:spPr>
          <a:xfrm>
            <a:off x="456771" y="940424"/>
            <a:ext cx="11495744" cy="4785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spcBef>
                <a:spcPts val="267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4769" indent="-239178" algn="l" defTabSz="1219170" rtl="0" eaLnBrk="1" latinLnBrk="0" hangingPunct="1">
              <a:spcBef>
                <a:spcPts val="26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3124" indent="-234945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45128" indent="-224361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267"/>
              </a:spcBef>
              <a:buFontTx/>
              <a:buNone/>
              <a:defRPr sz="133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Current: </a:t>
            </a:r>
            <a:r>
              <a:rPr lang="en-US" sz="1800" dirty="0"/>
              <a:t>			</a:t>
            </a:r>
            <a:endParaRPr lang="en-US" sz="1800" b="1" i="1" dirty="0"/>
          </a:p>
          <a:p>
            <a:pPr lvl="1"/>
            <a:r>
              <a:rPr lang="en-US" sz="1800" dirty="0"/>
              <a:t>5,000 users on the platform</a:t>
            </a:r>
          </a:p>
          <a:p>
            <a:pPr lvl="1"/>
            <a:r>
              <a:rPr lang="en-US" sz="1800" dirty="0"/>
              <a:t>Target: 14,000 users at the end of 2020.</a:t>
            </a:r>
          </a:p>
          <a:p>
            <a:pPr lvl="1"/>
            <a:r>
              <a:rPr lang="en-GB" sz="1800" dirty="0"/>
              <a:t>Version of Tableau Server deployed: 10.4.1</a:t>
            </a:r>
            <a:endParaRPr lang="en-US" sz="1800" dirty="0"/>
          </a:p>
          <a:p>
            <a:pPr marL="0" lvl="1" indent="0">
              <a:buNone/>
            </a:pPr>
            <a:endParaRPr lang="en-GB" sz="1800" i="1" dirty="0"/>
          </a:p>
          <a:p>
            <a:pPr marL="0" lvl="1" indent="0">
              <a:buNone/>
            </a:pPr>
            <a:r>
              <a:rPr lang="en-GB" sz="1800" b="1" dirty="0"/>
              <a:t>Onward:</a:t>
            </a:r>
          </a:p>
          <a:p>
            <a:pPr lvl="1"/>
            <a:r>
              <a:rPr lang="en-GB" sz="1800" dirty="0"/>
              <a:t>Upgrade to 2019.2 in November</a:t>
            </a:r>
          </a:p>
          <a:p>
            <a:pPr lvl="2"/>
            <a:r>
              <a:rPr lang="en-GB" sz="1800" dirty="0"/>
              <a:t>Switch to 64b</a:t>
            </a:r>
          </a:p>
          <a:p>
            <a:pPr lvl="2"/>
            <a:r>
              <a:rPr lang="en-GB" sz="1800" dirty="0"/>
              <a:t>New features : Web authoring, Viz in Tool Tips, Ask Data, Mobile enhancements, Hyper, WDC,  …</a:t>
            </a:r>
          </a:p>
          <a:p>
            <a:pPr lvl="2"/>
            <a:r>
              <a:rPr lang="en-GB" sz="1800" dirty="0"/>
              <a:t>Let us know what is your “best to have” ! </a:t>
            </a:r>
            <a:endParaRPr lang="en-GB" sz="1600" dirty="0"/>
          </a:p>
          <a:p>
            <a:pPr lvl="1"/>
            <a:r>
              <a:rPr lang="en-GB" sz="1800" dirty="0"/>
              <a:t>One new version per year </a:t>
            </a:r>
          </a:p>
          <a:p>
            <a:pPr lvl="1"/>
            <a:r>
              <a:rPr lang="en-GB" sz="1800" dirty="0"/>
              <a:t>New cloud deployment model ?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Image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B2EEC454-4047-42BF-898F-C542C7A39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87" y="3813655"/>
            <a:ext cx="4493804" cy="22469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F0B81C-81C4-42C4-AD11-2B2CA834E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49" r="317"/>
          <a:stretch/>
        </p:blipFill>
        <p:spPr>
          <a:xfrm>
            <a:off x="7105587" y="940424"/>
            <a:ext cx="3312000" cy="23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3A5263-F247-4CB5-83B2-DF67F722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28217FE-F5DA-4486-BE96-AD1D9705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Governed Data &amp; Self Service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4428FF0-6F6A-4A8F-8E46-C906CDF6A8B3}"/>
              </a:ext>
            </a:extLst>
          </p:cNvPr>
          <p:cNvSpPr txBox="1">
            <a:spLocks/>
          </p:cNvSpPr>
          <p:nvPr/>
        </p:nvSpPr>
        <p:spPr>
          <a:xfrm>
            <a:off x="456770" y="1132447"/>
            <a:ext cx="11534933" cy="4785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spcBef>
                <a:spcPts val="267"/>
              </a:spcBef>
              <a:buClr>
                <a:schemeClr val="accent4"/>
              </a:buClr>
              <a:buSzPct val="100000"/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94769" indent="-239178" algn="l" defTabSz="1219170" rtl="0" eaLnBrk="1" latinLnBrk="0" hangingPunct="1">
              <a:spcBef>
                <a:spcPts val="26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3124" indent="-234945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545128" indent="-224361" algn="l" defTabSz="1219170" rtl="0" eaLnBrk="1" latinLnBrk="0" hangingPunct="1">
              <a:spcBef>
                <a:spcPts val="267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spcBef>
                <a:spcPts val="267"/>
              </a:spcBef>
              <a:buFontTx/>
              <a:buNone/>
              <a:defRPr sz="1333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 joint venture between CDO &amp; DCIO</a:t>
            </a:r>
          </a:p>
          <a:p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/>
          <a:stretch/>
        </p:blipFill>
        <p:spPr bwMode="auto">
          <a:xfrm>
            <a:off x="638175" y="1747879"/>
            <a:ext cx="10915650" cy="393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43930"/>
      </p:ext>
    </p:extLst>
  </p:cSld>
  <p:clrMapOvr>
    <a:masterClrMapping/>
  </p:clrMapOvr>
</p:sld>
</file>

<file path=ppt/theme/theme1.xml><?xml version="1.0" encoding="utf-8"?>
<a:theme xmlns:a="http://schemas.openxmlformats.org/drawingml/2006/main" name="BNPP-FR-16-9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80FD06BD7FF47BF13C3FFACF60DF0" ma:contentTypeVersion="11" ma:contentTypeDescription="Create a new document." ma:contentTypeScope="" ma:versionID="5c4a57d7696b1c21f67d4c1a6c9543d4">
  <xsd:schema xmlns:xsd="http://www.w3.org/2001/XMLSchema" xmlns:xs="http://www.w3.org/2001/XMLSchema" xmlns:p="http://schemas.microsoft.com/office/2006/metadata/properties" xmlns:ns2="2457964a-fa05-412e-b993-f9a6dac14628" xmlns:ns3="0778c712-b6fe-4a48-a54a-d01d53bb8322" targetNamespace="http://schemas.microsoft.com/office/2006/metadata/properties" ma:root="true" ma:fieldsID="4e73ca80692fc0613066f98f6b8e6153" ns2:_="" ns3:_="">
    <xsd:import namespace="2457964a-fa05-412e-b993-f9a6dac14628"/>
    <xsd:import namespace="0778c712-b6fe-4a48-a54a-d01d53bb8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7964a-fa05-412e-b993-f9a6dac14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c712-b6fe-4a48-a54a-d01d53bb8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7A7BA-4DD3-4C82-A201-62A73611B4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017B82-D0E3-4318-B757-61EA11399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9AA20-0FC9-4BED-92AD-571806939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7964a-fa05-412e-b993-f9a6dac14628"/>
    <ds:schemaRef ds:uri="0778c712-b6fe-4a48-a54a-d01d53bb8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Grand écran</PresentationFormat>
  <Paragraphs>136</Paragraphs>
  <Slides>8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Wingdings</vt:lpstr>
      <vt:lpstr>BNPP-FR-16-9</vt:lpstr>
      <vt:lpstr>Feuille de calcul</vt:lpstr>
      <vt:lpstr>Tableau Day  </vt:lpstr>
      <vt:lpstr>Tableau Team</vt:lpstr>
      <vt:lpstr>Agenda</vt:lpstr>
      <vt:lpstr>Tableau presence at BNP Paribas</vt:lpstr>
      <vt:lpstr>Tableau Community at BNP Paribas</vt:lpstr>
      <vt:lpstr>Tableau offering at IT Group</vt:lpstr>
      <vt:lpstr>Tableau offering at IT Group</vt:lpstr>
      <vt:lpstr>Governed Data &amp; Self Service</vt:lpstr>
    </vt:vector>
  </TitlesOfParts>
  <Company>Tableau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Sigonney</dc:creator>
  <cp:lastModifiedBy>Aylin Ozdilek</cp:lastModifiedBy>
  <cp:revision>117</cp:revision>
  <dcterms:created xsi:type="dcterms:W3CDTF">2018-02-05T12:37:20Z</dcterms:created>
  <dcterms:modified xsi:type="dcterms:W3CDTF">2019-10-21T14:45:30Z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iteId">
    <vt:lpwstr>614f9c25-bffa-42c7-86d8-964101f55fa2</vt:lpwstr>
  </property>
  <property fmtid="{D5CDD505-2E9C-101B-9397-08002B2CF9AE}" pid="4" name="MSIP_Label_8ffbc0b8-e97b-47d1-beac-cb0955d66f3b_Owner">
    <vt:lpwstr>mokrane.ouifi@bnpparibas.com</vt:lpwstr>
  </property>
  <property fmtid="{D5CDD505-2E9C-101B-9397-08002B2CF9AE}" pid="5" name="MSIP_Label_8ffbc0b8-e97b-47d1-beac-cb0955d66f3b_SetDate">
    <vt:lpwstr>2019-10-16T13:17:57.4187892Z</vt:lpwstr>
  </property>
  <property fmtid="{D5CDD505-2E9C-101B-9397-08002B2CF9AE}" pid="6" name="MSIP_Label_8ffbc0b8-e97b-47d1-beac-cb0955d66f3b_Name">
    <vt:lpwstr>BNPP Internal</vt:lpwstr>
  </property>
  <property fmtid="{D5CDD505-2E9C-101B-9397-08002B2CF9AE}" pid="7" name="MSIP_Label_8ffbc0b8-e97b-47d1-beac-cb0955d66f3b_Application">
    <vt:lpwstr>Microsoft Azure Information Protection</vt:lpwstr>
  </property>
  <property fmtid="{D5CDD505-2E9C-101B-9397-08002B2CF9AE}" pid="8" name="MSIP_Label_8ffbc0b8-e97b-47d1-beac-cb0955d66f3b_ActionId">
    <vt:lpwstr>e7c14435-a5de-4543-baea-e3a31033dbb2</vt:lpwstr>
  </property>
  <property fmtid="{D5CDD505-2E9C-101B-9397-08002B2CF9AE}" pid="9" name="MSIP_Label_8ffbc0b8-e97b-47d1-beac-cb0955d66f3b_Extended_MSFT_Method">
    <vt:lpwstr>Automatic</vt:lpwstr>
  </property>
  <property fmtid="{D5CDD505-2E9C-101B-9397-08002B2CF9AE}" pid="10" name="Sensitivity">
    <vt:lpwstr>BNPP Internal</vt:lpwstr>
  </property>
  <property fmtid="{D5CDD505-2E9C-101B-9397-08002B2CF9AE}" pid="11" name="ContentTypeId">
    <vt:lpwstr>0x010100BEE80FD06BD7FF47BF13C3FFACF60DF0</vt:lpwstr>
  </property>
</Properties>
</file>