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5" r:id="rId1"/>
  </p:sldMasterIdLst>
  <p:notesMasterIdLst>
    <p:notesMasterId r:id="rId8"/>
  </p:notesMasterIdLst>
  <p:handoutMasterIdLst>
    <p:handoutMasterId r:id="rId9"/>
  </p:handoutMasterIdLst>
  <p:sldIdLst>
    <p:sldId id="256" r:id="rId2"/>
    <p:sldId id="427" r:id="rId3"/>
    <p:sldId id="302" r:id="rId4"/>
    <p:sldId id="428" r:id="rId5"/>
    <p:sldId id="429" r:id="rId6"/>
    <p:sldId id="426" r:id="rId7"/>
  </p:sldIdLst>
  <p:sldSz cx="9144000" cy="6858000" type="screen4x3"/>
  <p:notesSz cx="6858000" cy="9144000"/>
  <p:defaultTextStyle>
    <a:defPPr>
      <a:defRPr lang="en-US"/>
    </a:defPPr>
    <a:lvl1pPr algn="l" defTabSz="913448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Gill Sans MT" charset="0"/>
        <a:ea typeface="ＭＳ Ｐゴシック" charset="0"/>
        <a:cs typeface="ＭＳ Ｐゴシック" charset="0"/>
      </a:defRPr>
    </a:lvl1pPr>
    <a:lvl2pPr marL="456724" indent="-136684" algn="l" defTabSz="913448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Gill Sans MT" charset="0"/>
        <a:ea typeface="ＭＳ Ｐゴシック" charset="0"/>
        <a:cs typeface="ＭＳ Ｐゴシック" charset="0"/>
      </a:defRPr>
    </a:lvl2pPr>
    <a:lvl3pPr marL="913448" indent="-273368" algn="l" defTabSz="913448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Gill Sans MT" charset="0"/>
        <a:ea typeface="ＭＳ Ｐゴシック" charset="0"/>
        <a:cs typeface="ＭＳ Ｐゴシック" charset="0"/>
      </a:defRPr>
    </a:lvl3pPr>
    <a:lvl4pPr marL="1371283" indent="-411163" algn="l" defTabSz="913448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Gill Sans MT" charset="0"/>
        <a:ea typeface="ＭＳ Ｐゴシック" charset="0"/>
        <a:cs typeface="ＭＳ Ｐゴシック" charset="0"/>
      </a:defRPr>
    </a:lvl4pPr>
    <a:lvl5pPr marL="1828007" indent="-547847" algn="l" defTabSz="913448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Gill Sans MT" charset="0"/>
        <a:ea typeface="ＭＳ Ｐゴシック" charset="0"/>
        <a:cs typeface="ＭＳ Ｐゴシック" charset="0"/>
      </a:defRPr>
    </a:lvl5pPr>
    <a:lvl6pPr marL="1600200" algn="l" defTabSz="320040" rtl="0" eaLnBrk="1" latinLnBrk="0" hangingPunct="1">
      <a:defRPr sz="1800" kern="1200">
        <a:solidFill>
          <a:schemeClr val="tx1"/>
        </a:solidFill>
        <a:latin typeface="Gill Sans MT" charset="0"/>
        <a:ea typeface="ＭＳ Ｐゴシック" charset="0"/>
        <a:cs typeface="ＭＳ Ｐゴシック" charset="0"/>
      </a:defRPr>
    </a:lvl6pPr>
    <a:lvl7pPr marL="1920240" algn="l" defTabSz="320040" rtl="0" eaLnBrk="1" latinLnBrk="0" hangingPunct="1">
      <a:defRPr sz="1800" kern="1200">
        <a:solidFill>
          <a:schemeClr val="tx1"/>
        </a:solidFill>
        <a:latin typeface="Gill Sans MT" charset="0"/>
        <a:ea typeface="ＭＳ Ｐゴシック" charset="0"/>
        <a:cs typeface="ＭＳ Ｐゴシック" charset="0"/>
      </a:defRPr>
    </a:lvl7pPr>
    <a:lvl8pPr marL="2240280" algn="l" defTabSz="320040" rtl="0" eaLnBrk="1" latinLnBrk="0" hangingPunct="1">
      <a:defRPr sz="1800" kern="1200">
        <a:solidFill>
          <a:schemeClr val="tx1"/>
        </a:solidFill>
        <a:latin typeface="Gill Sans MT" charset="0"/>
        <a:ea typeface="ＭＳ Ｐゴシック" charset="0"/>
        <a:cs typeface="ＭＳ Ｐゴシック" charset="0"/>
      </a:defRPr>
    </a:lvl8pPr>
    <a:lvl9pPr marL="2560320" algn="l" defTabSz="320040" rtl="0" eaLnBrk="1" latinLnBrk="0" hangingPunct="1">
      <a:defRPr sz="1800" kern="1200">
        <a:solidFill>
          <a:schemeClr val="tx1"/>
        </a:solidFill>
        <a:latin typeface="Gill Sans MT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52">
          <p15:clr>
            <a:srgbClr val="A4A3A4"/>
          </p15:clr>
        </p15:guide>
        <p15:guide id="2" orient="horz" pos="310">
          <p15:clr>
            <a:srgbClr val="A4A3A4"/>
          </p15:clr>
        </p15:guide>
        <p15:guide id="3" pos="2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00"/>
    <a:srgbClr val="B2E4D7"/>
    <a:srgbClr val="E0E0E0"/>
    <a:srgbClr val="59879B"/>
    <a:srgbClr val="1F447D"/>
    <a:srgbClr val="6666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11" autoAdjust="0"/>
    <p:restoredTop sz="96934" autoAdjust="0"/>
  </p:normalViewPr>
  <p:slideViewPr>
    <p:cSldViewPr snapToGrid="0" showGuides="1">
      <p:cViewPr varScale="1">
        <p:scale>
          <a:sx n="109" d="100"/>
          <a:sy n="109" d="100"/>
        </p:scale>
        <p:origin x="120" y="84"/>
      </p:cViewPr>
      <p:guideLst>
        <p:guide orient="horz" pos="952"/>
        <p:guide orient="horz" pos="310"/>
        <p:guide pos="265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306221" fontAlgn="auto">
              <a:spcBef>
                <a:spcPts val="0"/>
              </a:spcBef>
              <a:spcAft>
                <a:spcPts val="0"/>
              </a:spcAft>
              <a:defRPr sz="1200" dirty="0">
                <a:latin typeface="BentonSans Book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306221" fontAlgn="auto">
              <a:spcBef>
                <a:spcPts val="0"/>
              </a:spcBef>
              <a:spcAft>
                <a:spcPts val="0"/>
              </a:spcAft>
              <a:defRPr sz="1200" smtClean="0">
                <a:latin typeface="BentonSans Book"/>
                <a:ea typeface="+mn-ea"/>
                <a:cs typeface="+mn-cs"/>
              </a:defRPr>
            </a:lvl1pPr>
          </a:lstStyle>
          <a:p>
            <a:pPr>
              <a:defRPr/>
            </a:pPr>
            <a:fld id="{85591767-110F-A243-83F9-36645DAA76CB}" type="datetime1">
              <a:rPr lang="en-US"/>
              <a:pPr>
                <a:defRPr/>
              </a:pPr>
              <a:t>29-Sep-16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306221" fontAlgn="auto">
              <a:spcBef>
                <a:spcPts val="0"/>
              </a:spcBef>
              <a:spcAft>
                <a:spcPts val="0"/>
              </a:spcAft>
              <a:defRPr sz="1200" dirty="0">
                <a:latin typeface="BentonSans Book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306221" fontAlgn="auto">
              <a:spcBef>
                <a:spcPts val="0"/>
              </a:spcBef>
              <a:spcAft>
                <a:spcPts val="0"/>
              </a:spcAft>
              <a:defRPr sz="1200" smtClean="0">
                <a:latin typeface="BentonSans Book"/>
                <a:ea typeface="+mn-ea"/>
                <a:cs typeface="+mn-cs"/>
              </a:defRPr>
            </a:lvl1pPr>
          </a:lstStyle>
          <a:p>
            <a:pPr>
              <a:defRPr/>
            </a:pPr>
            <a:fld id="{183AF4F7-31B0-B643-9B95-E1F087EE11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54104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306221" fontAlgn="auto">
              <a:spcBef>
                <a:spcPts val="0"/>
              </a:spcBef>
              <a:spcAft>
                <a:spcPts val="0"/>
              </a:spcAft>
              <a:defRPr sz="1200" dirty="0">
                <a:latin typeface="BentonSans Book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306221" fontAlgn="auto">
              <a:spcBef>
                <a:spcPts val="0"/>
              </a:spcBef>
              <a:spcAft>
                <a:spcPts val="0"/>
              </a:spcAft>
              <a:defRPr sz="1200" smtClean="0">
                <a:latin typeface="BentonSans Book"/>
                <a:ea typeface="+mn-ea"/>
                <a:cs typeface="+mn-cs"/>
              </a:defRPr>
            </a:lvl1pPr>
          </a:lstStyle>
          <a:p>
            <a:pPr>
              <a:defRPr/>
            </a:pPr>
            <a:fld id="{7850FBDF-363D-BA4E-BF53-7E974FE76827}" type="datetime1">
              <a:rPr lang="en-US"/>
              <a:pPr>
                <a:defRPr/>
              </a:pPr>
              <a:t>29-Sep-16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306221" fontAlgn="auto">
              <a:spcBef>
                <a:spcPts val="0"/>
              </a:spcBef>
              <a:spcAft>
                <a:spcPts val="0"/>
              </a:spcAft>
              <a:defRPr sz="1200" dirty="0">
                <a:latin typeface="BentonSans Book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306221" fontAlgn="auto">
              <a:spcBef>
                <a:spcPts val="0"/>
              </a:spcBef>
              <a:spcAft>
                <a:spcPts val="0"/>
              </a:spcAft>
              <a:defRPr sz="1200" smtClean="0">
                <a:latin typeface="BentonSans Book"/>
                <a:ea typeface="+mn-ea"/>
                <a:cs typeface="+mn-cs"/>
              </a:defRPr>
            </a:lvl1pPr>
          </a:lstStyle>
          <a:p>
            <a:pPr>
              <a:defRPr/>
            </a:pPr>
            <a:fld id="{BE318CCB-9EB4-A04E-B82B-4EF927884A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68407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13448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BentonSans Book"/>
        <a:ea typeface="ＭＳ Ｐゴシック" charset="0"/>
        <a:cs typeface="ＭＳ Ｐゴシック" charset="0"/>
      </a:defRPr>
    </a:lvl1pPr>
    <a:lvl2pPr marL="456724" algn="l" defTabSz="913448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BentonSans Book"/>
        <a:ea typeface="ＭＳ Ｐゴシック" charset="0"/>
        <a:cs typeface="+mn-cs"/>
      </a:defRPr>
    </a:lvl2pPr>
    <a:lvl3pPr marL="913448" algn="l" defTabSz="913448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BentonSans Book"/>
        <a:ea typeface="ＭＳ Ｐゴシック" charset="0"/>
        <a:cs typeface="+mn-cs"/>
      </a:defRPr>
    </a:lvl3pPr>
    <a:lvl4pPr marL="1371283" algn="l" defTabSz="913448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BentonSans Book"/>
        <a:ea typeface="ＭＳ Ｐゴシック" charset="0"/>
        <a:cs typeface="+mn-cs"/>
      </a:defRPr>
    </a:lvl4pPr>
    <a:lvl5pPr marL="1828007" algn="l" defTabSz="913448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BentonSans Book"/>
        <a:ea typeface="ＭＳ Ｐゴシック" charset="0"/>
        <a:cs typeface="+mn-cs"/>
      </a:defRPr>
    </a:lvl5pPr>
    <a:lvl6pPr marL="2285885" algn="l" defTabSz="9143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3063" algn="l" defTabSz="9143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7417" algn="l" defTabSz="9143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>
                <a:latin typeface="BentonSans Book" charset="0"/>
              </a:rPr>
              <a:t>Title Slide</a:t>
            </a:r>
          </a:p>
        </p:txBody>
      </p:sp>
    </p:spTree>
    <p:extLst>
      <p:ext uri="{BB962C8B-B14F-4D97-AF65-F5344CB8AC3E}">
        <p14:creationId xmlns:p14="http://schemas.microsoft.com/office/powerpoint/2010/main" val="7592065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>
                <a:latin typeface="BentonSans Book" charset="0"/>
              </a:rPr>
              <a:t>Table of Contents</a:t>
            </a:r>
          </a:p>
        </p:txBody>
      </p:sp>
    </p:spTree>
    <p:extLst>
      <p:ext uri="{BB962C8B-B14F-4D97-AF65-F5344CB8AC3E}">
        <p14:creationId xmlns:p14="http://schemas.microsoft.com/office/powerpoint/2010/main" val="35702523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>
                <a:latin typeface="BentonSans Book" charset="0"/>
              </a:rPr>
              <a:t>Tableau Logo</a:t>
            </a:r>
          </a:p>
        </p:txBody>
      </p:sp>
    </p:spTree>
    <p:extLst>
      <p:ext uri="{BB962C8B-B14F-4D97-AF65-F5344CB8AC3E}">
        <p14:creationId xmlns:p14="http://schemas.microsoft.com/office/powerpoint/2010/main" val="430836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516" y="510012"/>
            <a:ext cx="1952776" cy="404387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29215" y="1510868"/>
            <a:ext cx="8278223" cy="4103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80000"/>
              </a:lnSpc>
              <a:buNone/>
              <a:defRPr sz="3200" b="0" i="0" baseline="0">
                <a:solidFill>
                  <a:schemeClr val="accent5"/>
                </a:solidFill>
                <a:latin typeface="BentonSans Book"/>
                <a:cs typeface="BentonSans Book"/>
              </a:defRPr>
            </a:lvl1pPr>
            <a:lvl2pPr marL="457177" indent="0">
              <a:buNone/>
              <a:defRPr>
                <a:solidFill>
                  <a:schemeClr val="accent5"/>
                </a:solidFill>
              </a:defRPr>
            </a:lvl2pPr>
            <a:lvl3pPr marL="914355" indent="0">
              <a:buNone/>
              <a:defRPr>
                <a:solidFill>
                  <a:schemeClr val="accent5"/>
                </a:solidFill>
              </a:defRPr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5936343"/>
            <a:ext cx="9144000" cy="92165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Bottom_Viz_August-09.p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74524"/>
          <a:stretch/>
        </p:blipFill>
        <p:spPr>
          <a:xfrm flipH="1">
            <a:off x="1" y="4687840"/>
            <a:ext cx="9144000" cy="217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990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Copy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4"/>
          </p:nvPr>
        </p:nvSpPr>
        <p:spPr>
          <a:xfrm>
            <a:off x="440832" y="1510869"/>
            <a:ext cx="3714750" cy="1469633"/>
          </a:xfrm>
          <a:prstGeom prst="rect">
            <a:avLst/>
          </a:prstGeom>
        </p:spPr>
        <p:txBody>
          <a:bodyPr wrap="square" lIns="0" tIns="0" rIns="0" bIns="0" numCol="1" spcCol="256032">
            <a:spAutoFit/>
          </a:bodyPr>
          <a:lstStyle>
            <a:lvl1pPr marL="4445" indent="192024">
              <a:spcBef>
                <a:spcPts val="0"/>
              </a:spcBef>
              <a:spcAft>
                <a:spcPts val="420"/>
              </a:spcAft>
              <a:buSzPct val="100000"/>
              <a:buFont typeface="Arial"/>
              <a:buChar char="•"/>
              <a:tabLst/>
              <a:defRPr sz="2000" baseline="0">
                <a:solidFill>
                  <a:schemeClr val="accent5"/>
                </a:solidFill>
                <a:latin typeface="Merriweather Light"/>
                <a:cs typeface="Merriweather Light"/>
              </a:defRPr>
            </a:lvl1pPr>
            <a:lvl2pPr marL="202248" indent="191135">
              <a:spcBef>
                <a:spcPts val="0"/>
              </a:spcBef>
              <a:spcAft>
                <a:spcPts val="420"/>
              </a:spcAft>
              <a:buSzPct val="100000"/>
              <a:buFont typeface="Arial"/>
              <a:buChar char="•"/>
              <a:defRPr sz="1700" baseline="0">
                <a:solidFill>
                  <a:schemeClr val="accent5"/>
                </a:solidFill>
                <a:latin typeface="Merriweather Light"/>
                <a:cs typeface="Merriweather Light"/>
              </a:defRPr>
            </a:lvl2pPr>
            <a:lvl3pPr marL="358934" indent="191135">
              <a:spcBef>
                <a:spcPts val="0"/>
              </a:spcBef>
              <a:spcAft>
                <a:spcPts val="420"/>
              </a:spcAft>
              <a:buSzPct val="100000"/>
              <a:buFont typeface="Arial"/>
              <a:buChar char="•"/>
              <a:defRPr sz="1500" baseline="0">
                <a:solidFill>
                  <a:schemeClr val="accent5"/>
                </a:solidFill>
              </a:defRPr>
            </a:lvl3pPr>
            <a:lvl4pPr marL="718980" indent="-200025">
              <a:spcBef>
                <a:spcPts val="0"/>
              </a:spcBef>
              <a:spcAft>
                <a:spcPts val="420"/>
              </a:spcAft>
              <a:buSzPct val="100000"/>
              <a:buFont typeface="Arial"/>
              <a:buChar char="•"/>
              <a:defRPr sz="1300" baseline="0">
                <a:solidFill>
                  <a:schemeClr val="accent5"/>
                </a:solidFill>
              </a:defRPr>
            </a:lvl4pPr>
            <a:lvl5pPr marL="1684655" indent="-240031">
              <a:buSzPct val="100000"/>
              <a:buFont typeface="+mj-lt"/>
              <a:buAutoNum type="arabicPeriod"/>
              <a:defRPr sz="11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5"/>
          </p:nvPr>
        </p:nvSpPr>
        <p:spPr>
          <a:xfrm>
            <a:off x="4569942" y="1510674"/>
            <a:ext cx="3714750" cy="1469633"/>
          </a:xfrm>
          <a:prstGeom prst="rect">
            <a:avLst/>
          </a:prstGeom>
        </p:spPr>
        <p:txBody>
          <a:bodyPr wrap="square" lIns="0" tIns="0" rIns="0" bIns="0" numCol="1" spcCol="256032">
            <a:spAutoFit/>
          </a:bodyPr>
          <a:lstStyle>
            <a:lvl1pPr marL="4445" indent="192024">
              <a:spcBef>
                <a:spcPts val="0"/>
              </a:spcBef>
              <a:spcAft>
                <a:spcPts val="420"/>
              </a:spcAft>
              <a:buSzPct val="100000"/>
              <a:buFont typeface="Arial"/>
              <a:buChar char="•"/>
              <a:tabLst/>
              <a:defRPr sz="2000" baseline="0">
                <a:solidFill>
                  <a:schemeClr val="accent5"/>
                </a:solidFill>
                <a:latin typeface="Merriweather Light"/>
                <a:cs typeface="Merriweather Light"/>
              </a:defRPr>
            </a:lvl1pPr>
            <a:lvl2pPr marL="202248" indent="191135">
              <a:spcBef>
                <a:spcPts val="0"/>
              </a:spcBef>
              <a:spcAft>
                <a:spcPts val="420"/>
              </a:spcAft>
              <a:buSzPct val="100000"/>
              <a:buFont typeface="Arial"/>
              <a:buChar char="•"/>
              <a:defRPr sz="1700" baseline="0">
                <a:solidFill>
                  <a:schemeClr val="accent5"/>
                </a:solidFill>
                <a:latin typeface="Merriweather Light"/>
                <a:cs typeface="Merriweather Light"/>
              </a:defRPr>
            </a:lvl2pPr>
            <a:lvl3pPr marL="358934" indent="191135">
              <a:spcBef>
                <a:spcPts val="0"/>
              </a:spcBef>
              <a:spcAft>
                <a:spcPts val="420"/>
              </a:spcAft>
              <a:buSzPct val="100000"/>
              <a:buFont typeface="Arial"/>
              <a:buChar char="•"/>
              <a:defRPr sz="1500" baseline="0">
                <a:solidFill>
                  <a:schemeClr val="accent5"/>
                </a:solidFill>
              </a:defRPr>
            </a:lvl3pPr>
            <a:lvl4pPr marL="718980" indent="-200025">
              <a:spcBef>
                <a:spcPts val="0"/>
              </a:spcBef>
              <a:spcAft>
                <a:spcPts val="420"/>
              </a:spcAft>
              <a:buSzPct val="100000"/>
              <a:buFont typeface="Arial"/>
              <a:buChar char="•"/>
              <a:defRPr sz="1300" baseline="0">
                <a:solidFill>
                  <a:schemeClr val="accent5"/>
                </a:solidFill>
              </a:defRPr>
            </a:lvl4pPr>
            <a:lvl5pPr marL="1684655" indent="-240031">
              <a:buSzPct val="100000"/>
              <a:buFont typeface="+mj-lt"/>
              <a:buAutoNum type="arabicPeriod"/>
              <a:defRPr sz="11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47076" y="500239"/>
            <a:ext cx="8278221" cy="4103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80000"/>
              </a:lnSpc>
              <a:buFontTx/>
              <a:buNone/>
              <a:defRPr sz="3200" b="0" i="0" baseline="0">
                <a:solidFill>
                  <a:schemeClr val="accent5"/>
                </a:solidFill>
                <a:latin typeface="BentonSans Book"/>
                <a:cs typeface="BentonSans Book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6054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&amp;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3"/>
          </p:nvPr>
        </p:nvSpPr>
        <p:spPr>
          <a:xfrm>
            <a:off x="4581127" y="1510870"/>
            <a:ext cx="4155842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SzPct val="100000"/>
              <a:buFont typeface="Arial"/>
              <a:buNone/>
              <a:defRPr sz="2000">
                <a:solidFill>
                  <a:schemeClr val="accent5"/>
                </a:solidFill>
                <a:latin typeface="Merriweather Light"/>
                <a:cs typeface="Merriweather Light"/>
              </a:defRPr>
            </a:lvl1pPr>
            <a:lvl2pPr marL="237808" indent="0">
              <a:buSzPct val="100000"/>
              <a:buFont typeface="Arial"/>
              <a:buNone/>
              <a:defRPr sz="1700">
                <a:solidFill>
                  <a:schemeClr val="accent5"/>
                </a:solidFill>
              </a:defRPr>
            </a:lvl2pPr>
            <a:lvl3pPr marL="484505" indent="0">
              <a:buSzPct val="100000"/>
              <a:buFont typeface="Arial"/>
              <a:buNone/>
              <a:defRPr sz="1500">
                <a:solidFill>
                  <a:schemeClr val="accent5"/>
                </a:solidFill>
              </a:defRPr>
            </a:lvl3pPr>
            <a:lvl4pPr marL="969011" indent="0">
              <a:buSzPct val="100000"/>
              <a:buFont typeface="Arial"/>
              <a:buNone/>
              <a:defRPr sz="1300">
                <a:solidFill>
                  <a:schemeClr val="accent5"/>
                </a:solidFill>
              </a:defRPr>
            </a:lvl4pPr>
            <a:lvl5pPr marL="1684655" indent="-240031">
              <a:buSzPct val="100000"/>
              <a:buFont typeface="+mj-lt"/>
              <a:buAutoNum type="arabicPeriod"/>
              <a:defRPr sz="11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36457" y="1510869"/>
            <a:ext cx="3762375" cy="4506611"/>
          </a:xfrm>
          <a:prstGeom prst="rect">
            <a:avLst/>
          </a:prstGeom>
          <a:ln w="6350" cmpd="sng">
            <a:solidFill>
              <a:srgbClr val="666666"/>
            </a:solidFill>
          </a:ln>
        </p:spPr>
        <p:txBody>
          <a:bodyPr lIns="64008" tIns="32004" rIns="64008" bIns="32004"/>
          <a:lstStyle>
            <a:lvl1pPr marL="0" indent="0">
              <a:buFontTx/>
              <a:buNone/>
              <a:defRPr sz="2000">
                <a:solidFill>
                  <a:schemeClr val="accent5"/>
                </a:solidFill>
                <a:latin typeface="Merriweather Light"/>
                <a:cs typeface="Merriweather Light"/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447076" y="500239"/>
            <a:ext cx="8278221" cy="4103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80000"/>
              </a:lnSpc>
              <a:buFontTx/>
              <a:buNone/>
              <a:defRPr sz="3200" b="0" i="0" baseline="0">
                <a:solidFill>
                  <a:schemeClr val="accent5"/>
                </a:solidFill>
                <a:latin typeface="BentonSans Book"/>
                <a:cs typeface="BentonSans Book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2568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440887" y="1510869"/>
            <a:ext cx="8296082" cy="456131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SzPct val="120000"/>
              <a:buFontTx/>
              <a:buNone/>
              <a:defRPr sz="2000">
                <a:solidFill>
                  <a:schemeClr val="accent5"/>
                </a:solidFill>
                <a:latin typeface="Merriweather Light"/>
                <a:cs typeface="Merriweather Light"/>
              </a:defRPr>
            </a:lvl1pPr>
          </a:lstStyle>
          <a:p>
            <a:pPr lvl="0"/>
            <a:r>
              <a:rPr lang="en-US" noProof="0" smtClean="0"/>
              <a:t>Click icon to add table</a:t>
            </a:r>
            <a:endParaRPr lang="en-US" noProof="0" dirty="0"/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47076" y="500239"/>
            <a:ext cx="8278221" cy="4103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80000"/>
              </a:lnSpc>
              <a:buFontTx/>
              <a:buNone/>
              <a:defRPr sz="3200" b="0" i="0" baseline="0">
                <a:solidFill>
                  <a:schemeClr val="accent5"/>
                </a:solidFill>
                <a:latin typeface="BentonSans Book"/>
                <a:cs typeface="BentonSans Book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41633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PageImage_NoColor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6350" cmpd="sng">
            <a:solidFill>
              <a:srgbClr val="666666"/>
            </a:solidFill>
          </a:ln>
        </p:spPr>
        <p:txBody>
          <a:bodyPr lIns="64008" tIns="32004" rIns="64008" bIns="32004"/>
          <a:lstStyle>
            <a:lvl1pPr marL="0" indent="0">
              <a:buFontTx/>
              <a:buNone/>
              <a:defRPr sz="2000">
                <a:solidFill>
                  <a:schemeClr val="accent5"/>
                </a:solidFill>
                <a:latin typeface="Merriweather Light"/>
                <a:cs typeface="Merriweather Light"/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152072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Image w Colo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-1"/>
            <a:ext cx="9144000" cy="6858002"/>
          </a:xfrm>
          <a:prstGeom prst="rect">
            <a:avLst/>
          </a:prstGeom>
          <a:ln w="6350" cmpd="sng">
            <a:solidFill>
              <a:schemeClr val="tx1"/>
            </a:solidFill>
          </a:ln>
        </p:spPr>
        <p:txBody>
          <a:bodyPr lIns="64008" tIns="32004" rIns="64008" bIns="32004"/>
          <a:lstStyle>
            <a:lvl1pPr marL="0" indent="0">
              <a:buFontTx/>
              <a:buNone/>
              <a:defRPr sz="2000">
                <a:solidFill>
                  <a:schemeClr val="accent5"/>
                </a:solidFill>
                <a:latin typeface="Merriweather Light"/>
                <a:cs typeface="Merriweather Light"/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306149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90436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985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4008" tIns="32004" rIns="64008" bIns="32004" anchor="ctr"/>
          <a:lstStyle/>
          <a:p>
            <a:pPr algn="ctr" defTabSz="91435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BentonSans Book"/>
            </a:endParaRPr>
          </a:p>
        </p:txBody>
      </p:sp>
      <p:pic>
        <p:nvPicPr>
          <p:cNvPr id="4" name="Picture 3" descr="Tableau_RGB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6820" y="2763190"/>
            <a:ext cx="6430360" cy="1331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641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Placeholder 32"/>
          <p:cNvSpPr>
            <a:spLocks noGrp="1"/>
          </p:cNvSpPr>
          <p:nvPr>
            <p:ph type="body" sz="quarter" idx="11"/>
          </p:nvPr>
        </p:nvSpPr>
        <p:spPr>
          <a:xfrm>
            <a:off x="441314" y="1510871"/>
            <a:ext cx="3807380" cy="2528898"/>
          </a:xfrm>
          <a:prstGeom prst="rect">
            <a:avLst/>
          </a:prstGeom>
        </p:spPr>
        <p:txBody>
          <a:bodyPr vert="horz" wrap="square" lIns="0" tIns="0" rIns="0" bIns="0">
            <a:sp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sz="2000" b="0" i="0" baseline="0">
                <a:solidFill>
                  <a:srgbClr val="4C4C4C"/>
                </a:solidFill>
                <a:latin typeface="Merriweather Light"/>
                <a:cs typeface="Merriweather Light"/>
              </a:defRPr>
            </a:lvl1pPr>
            <a:lvl2pPr marL="0" indent="0">
              <a:lnSpc>
                <a:spcPct val="150000"/>
              </a:lnSpc>
              <a:buFontTx/>
              <a:buNone/>
              <a:defRPr sz="2000" baseline="0">
                <a:solidFill>
                  <a:srgbClr val="4C4C4C"/>
                </a:solidFill>
              </a:defRPr>
            </a:lvl2pPr>
            <a:lvl3pPr marL="0" indent="0">
              <a:lnSpc>
                <a:spcPct val="150000"/>
              </a:lnSpc>
              <a:buFontTx/>
              <a:buNone/>
              <a:defRPr sz="2000" baseline="0">
                <a:solidFill>
                  <a:srgbClr val="4C4C4C"/>
                </a:solidFill>
              </a:defRPr>
            </a:lvl3pPr>
            <a:lvl4pPr marL="0" indent="0">
              <a:lnSpc>
                <a:spcPct val="150000"/>
              </a:lnSpc>
              <a:buFontTx/>
              <a:buNone/>
              <a:defRPr sz="2000" baseline="0">
                <a:solidFill>
                  <a:srgbClr val="4C4C4C"/>
                </a:solidFill>
              </a:defRPr>
            </a:lvl4pPr>
            <a:lvl5pPr marL="0" indent="0">
              <a:lnSpc>
                <a:spcPct val="150000"/>
              </a:lnSpc>
              <a:buFontTx/>
              <a:buNone/>
              <a:defRPr sz="2000" baseline="0">
                <a:solidFill>
                  <a:srgbClr val="4C4C4C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5" name="Text Placeholder 32"/>
          <p:cNvSpPr>
            <a:spLocks noGrp="1"/>
          </p:cNvSpPr>
          <p:nvPr>
            <p:ph type="body" sz="quarter" idx="12"/>
          </p:nvPr>
        </p:nvSpPr>
        <p:spPr>
          <a:xfrm>
            <a:off x="4835624" y="1510871"/>
            <a:ext cx="3803054" cy="2528898"/>
          </a:xfrm>
          <a:prstGeom prst="rect">
            <a:avLst/>
          </a:prstGeom>
        </p:spPr>
        <p:txBody>
          <a:bodyPr vert="horz" wrap="square" lIns="0" tIns="0" rIns="0" bIns="0">
            <a:spAutoFit/>
          </a:bodyPr>
          <a:lstStyle>
            <a:lvl1pPr marL="0" marR="0" indent="0" algn="l" defTabSz="91435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0" i="0" baseline="0">
                <a:solidFill>
                  <a:srgbClr val="4C4C4C"/>
                </a:solidFill>
                <a:latin typeface="Merriweather Light"/>
                <a:cs typeface="Merriweather Light"/>
              </a:defRPr>
            </a:lvl1pPr>
            <a:lvl2pPr marL="0" indent="0">
              <a:lnSpc>
                <a:spcPct val="150000"/>
              </a:lnSpc>
              <a:buFontTx/>
              <a:buNone/>
              <a:defRPr sz="2000" baseline="0">
                <a:solidFill>
                  <a:srgbClr val="4C4C4C"/>
                </a:solidFill>
              </a:defRPr>
            </a:lvl2pPr>
            <a:lvl3pPr marL="0" indent="0">
              <a:lnSpc>
                <a:spcPct val="150000"/>
              </a:lnSpc>
              <a:buFontTx/>
              <a:buNone/>
              <a:defRPr sz="2000" baseline="0">
                <a:solidFill>
                  <a:srgbClr val="4C4C4C"/>
                </a:solidFill>
              </a:defRPr>
            </a:lvl3pPr>
            <a:lvl4pPr marL="0" indent="0">
              <a:lnSpc>
                <a:spcPct val="150000"/>
              </a:lnSpc>
              <a:buFontTx/>
              <a:buNone/>
              <a:defRPr sz="2000" baseline="0">
                <a:solidFill>
                  <a:srgbClr val="4C4C4C"/>
                </a:solidFill>
              </a:defRPr>
            </a:lvl4pPr>
            <a:lvl5pPr marL="0" indent="0">
              <a:lnSpc>
                <a:spcPct val="150000"/>
              </a:lnSpc>
              <a:buFontTx/>
              <a:buNone/>
              <a:defRPr sz="2000" baseline="0">
                <a:solidFill>
                  <a:srgbClr val="4C4C4C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47076" y="500239"/>
            <a:ext cx="8278221" cy="4103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80000"/>
              </a:lnSpc>
              <a:buFontTx/>
              <a:buNone/>
              <a:defRPr sz="3200" b="0" i="0" baseline="0">
                <a:solidFill>
                  <a:schemeClr val="accent5"/>
                </a:solidFill>
                <a:latin typeface="BentonSans Book"/>
                <a:cs typeface="BentonSans Book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6969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Placeholder 32"/>
          <p:cNvSpPr>
            <a:spLocks noGrp="1"/>
          </p:cNvSpPr>
          <p:nvPr>
            <p:ph type="body" sz="quarter" idx="11"/>
          </p:nvPr>
        </p:nvSpPr>
        <p:spPr>
          <a:xfrm>
            <a:off x="441314" y="1510871"/>
            <a:ext cx="3807380" cy="2528898"/>
          </a:xfrm>
          <a:prstGeom prst="rect">
            <a:avLst/>
          </a:prstGeom>
        </p:spPr>
        <p:txBody>
          <a:bodyPr vert="horz" wrap="square" lIns="0" tIns="0" rIns="0" bIns="0">
            <a:sp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sz="2000" b="0" i="0" baseline="0">
                <a:solidFill>
                  <a:srgbClr val="4C4C4C"/>
                </a:solidFill>
                <a:latin typeface="Merriweather Light"/>
                <a:cs typeface="Merriweather Light"/>
              </a:defRPr>
            </a:lvl1pPr>
            <a:lvl2pPr marL="0" indent="0">
              <a:lnSpc>
                <a:spcPct val="150000"/>
              </a:lnSpc>
              <a:buFontTx/>
              <a:buNone/>
              <a:defRPr sz="2000" baseline="0">
                <a:solidFill>
                  <a:srgbClr val="4C4C4C"/>
                </a:solidFill>
              </a:defRPr>
            </a:lvl2pPr>
            <a:lvl3pPr marL="0" indent="0">
              <a:lnSpc>
                <a:spcPct val="150000"/>
              </a:lnSpc>
              <a:buFontTx/>
              <a:buNone/>
              <a:defRPr sz="2000" baseline="0">
                <a:solidFill>
                  <a:srgbClr val="4C4C4C"/>
                </a:solidFill>
              </a:defRPr>
            </a:lvl3pPr>
            <a:lvl4pPr marL="0" indent="0">
              <a:lnSpc>
                <a:spcPct val="150000"/>
              </a:lnSpc>
              <a:buFontTx/>
              <a:buNone/>
              <a:defRPr sz="2000" baseline="0">
                <a:solidFill>
                  <a:srgbClr val="4C4C4C"/>
                </a:solidFill>
              </a:defRPr>
            </a:lvl4pPr>
            <a:lvl5pPr marL="0" indent="0">
              <a:lnSpc>
                <a:spcPct val="150000"/>
              </a:lnSpc>
              <a:buFontTx/>
              <a:buNone/>
              <a:defRPr sz="2000" baseline="0">
                <a:solidFill>
                  <a:srgbClr val="4C4C4C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5" name="Text Placeholder 32"/>
          <p:cNvSpPr>
            <a:spLocks noGrp="1"/>
          </p:cNvSpPr>
          <p:nvPr>
            <p:ph type="body" sz="quarter" idx="12"/>
          </p:nvPr>
        </p:nvSpPr>
        <p:spPr>
          <a:xfrm>
            <a:off x="4835624" y="1510871"/>
            <a:ext cx="3803054" cy="2528898"/>
          </a:xfrm>
          <a:prstGeom prst="rect">
            <a:avLst/>
          </a:prstGeom>
        </p:spPr>
        <p:txBody>
          <a:bodyPr vert="horz" wrap="square" lIns="0" tIns="0" rIns="0" bIns="0">
            <a:spAutoFit/>
          </a:bodyPr>
          <a:lstStyle>
            <a:lvl1pPr marL="0" marR="0" indent="0" algn="l" defTabSz="91435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0" i="0" baseline="0">
                <a:solidFill>
                  <a:srgbClr val="4C4C4C"/>
                </a:solidFill>
                <a:latin typeface="Merriweather Light"/>
                <a:cs typeface="Merriweather Light"/>
              </a:defRPr>
            </a:lvl1pPr>
            <a:lvl2pPr marL="0" indent="0">
              <a:lnSpc>
                <a:spcPct val="150000"/>
              </a:lnSpc>
              <a:buFontTx/>
              <a:buNone/>
              <a:defRPr sz="2000" baseline="0">
                <a:solidFill>
                  <a:srgbClr val="4C4C4C"/>
                </a:solidFill>
              </a:defRPr>
            </a:lvl2pPr>
            <a:lvl3pPr marL="0" indent="0">
              <a:lnSpc>
                <a:spcPct val="150000"/>
              </a:lnSpc>
              <a:buFontTx/>
              <a:buNone/>
              <a:defRPr sz="2000" baseline="0">
                <a:solidFill>
                  <a:srgbClr val="4C4C4C"/>
                </a:solidFill>
              </a:defRPr>
            </a:lvl3pPr>
            <a:lvl4pPr marL="0" indent="0">
              <a:lnSpc>
                <a:spcPct val="150000"/>
              </a:lnSpc>
              <a:buFontTx/>
              <a:buNone/>
              <a:defRPr sz="2000" baseline="0">
                <a:solidFill>
                  <a:srgbClr val="4C4C4C"/>
                </a:solidFill>
              </a:defRPr>
            </a:lvl4pPr>
            <a:lvl5pPr marL="0" indent="0">
              <a:lnSpc>
                <a:spcPct val="150000"/>
              </a:lnSpc>
              <a:buFontTx/>
              <a:buNone/>
              <a:defRPr sz="2000" baseline="0">
                <a:solidFill>
                  <a:srgbClr val="4C4C4C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47076" y="500239"/>
            <a:ext cx="8278221" cy="4103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80000"/>
              </a:lnSpc>
              <a:buFontTx/>
              <a:buNone/>
              <a:defRPr sz="3200" b="0" i="0" baseline="0">
                <a:solidFill>
                  <a:schemeClr val="accent5"/>
                </a:solidFill>
                <a:latin typeface="BentonSans Book"/>
                <a:cs typeface="BentonSans Book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05253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w To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29215" y="1510868"/>
            <a:ext cx="8278223" cy="4103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80000"/>
              </a:lnSpc>
              <a:buNone/>
              <a:defRPr sz="3200" b="0" i="0" baseline="0">
                <a:solidFill>
                  <a:schemeClr val="accent5"/>
                </a:solidFill>
                <a:latin typeface="BentonSans Book"/>
                <a:cs typeface="BentonSans Book"/>
              </a:defRPr>
            </a:lvl1pPr>
            <a:lvl2pPr marL="457177" indent="0">
              <a:buNone/>
              <a:defRPr>
                <a:solidFill>
                  <a:schemeClr val="accent5"/>
                </a:solidFill>
              </a:defRPr>
            </a:lvl2pPr>
            <a:lvl3pPr marL="914355" indent="0">
              <a:buNone/>
              <a:defRPr>
                <a:solidFill>
                  <a:schemeClr val="accent5"/>
                </a:solidFill>
              </a:defRPr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0" y="5274234"/>
            <a:ext cx="9144000" cy="15837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Bottom_Viz_August-0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74524"/>
          <a:stretch/>
        </p:blipFill>
        <p:spPr>
          <a:xfrm flipH="1">
            <a:off x="1" y="4687840"/>
            <a:ext cx="9144000" cy="217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701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47076" y="500239"/>
            <a:ext cx="8278221" cy="4103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80000"/>
              </a:lnSpc>
              <a:buFontTx/>
              <a:buNone/>
              <a:defRPr sz="3200" b="0" i="0" baseline="0">
                <a:solidFill>
                  <a:schemeClr val="accent5"/>
                </a:solidFill>
                <a:latin typeface="BentonSans Book"/>
                <a:cs typeface="BentonSans Book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2793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-leve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4"/>
          </p:nvPr>
        </p:nvSpPr>
        <p:spPr>
          <a:xfrm>
            <a:off x="440223" y="1510869"/>
            <a:ext cx="8296746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4445" indent="0">
              <a:spcBef>
                <a:spcPts val="0"/>
              </a:spcBef>
              <a:spcAft>
                <a:spcPts val="420"/>
              </a:spcAft>
              <a:buSzPct val="100000"/>
              <a:buFont typeface="+mj-lt"/>
              <a:buNone/>
              <a:tabLst/>
              <a:defRPr sz="2000" b="0" i="0" baseline="0">
                <a:solidFill>
                  <a:schemeClr val="accent5"/>
                </a:solidFill>
                <a:latin typeface="Merriweather Light"/>
                <a:cs typeface="Merriweather Light"/>
              </a:defRPr>
            </a:lvl1pPr>
            <a:lvl2pPr marL="202248" indent="0">
              <a:spcBef>
                <a:spcPts val="0"/>
              </a:spcBef>
              <a:spcAft>
                <a:spcPts val="420"/>
              </a:spcAft>
              <a:buSzPct val="100000"/>
              <a:buFont typeface="+mj-lt"/>
              <a:buNone/>
              <a:defRPr sz="1700" baseline="0">
                <a:solidFill>
                  <a:schemeClr val="accent5"/>
                </a:solidFill>
              </a:defRPr>
            </a:lvl2pPr>
            <a:lvl3pPr marL="358934" indent="0">
              <a:spcBef>
                <a:spcPts val="0"/>
              </a:spcBef>
              <a:spcAft>
                <a:spcPts val="420"/>
              </a:spcAft>
              <a:buSzPct val="100000"/>
              <a:buFont typeface="+mj-lt"/>
              <a:buNone/>
              <a:defRPr sz="1500" baseline="0">
                <a:solidFill>
                  <a:schemeClr val="accent5"/>
                </a:solidFill>
              </a:defRPr>
            </a:lvl3pPr>
            <a:lvl4pPr marL="518954" indent="0">
              <a:spcBef>
                <a:spcPts val="0"/>
              </a:spcBef>
              <a:spcAft>
                <a:spcPts val="420"/>
              </a:spcAft>
              <a:buSzPct val="100000"/>
              <a:buFont typeface="+mj-lt"/>
              <a:buNone/>
              <a:defRPr sz="1300" baseline="0">
                <a:solidFill>
                  <a:schemeClr val="accent5"/>
                </a:solidFill>
              </a:defRPr>
            </a:lvl4pPr>
            <a:lvl5pPr marL="1684655" indent="-240031">
              <a:buSzPct val="100000"/>
              <a:buFont typeface="+mj-lt"/>
              <a:buAutoNum type="arabicPeriod"/>
              <a:defRPr sz="11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47076" y="500239"/>
            <a:ext cx="8278221" cy="4103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80000"/>
              </a:lnSpc>
              <a:buFontTx/>
              <a:buNone/>
              <a:defRPr sz="3200" b="0" i="0" baseline="0">
                <a:solidFill>
                  <a:schemeClr val="accent5"/>
                </a:solidFill>
                <a:latin typeface="BentonSans Book"/>
                <a:cs typeface="BentonSans Book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517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7875" y="2032001"/>
            <a:ext cx="5048250" cy="1062342"/>
          </a:xfrm>
        </p:spPr>
        <p:txBody>
          <a:bodyPr/>
          <a:lstStyle>
            <a:lvl1pPr>
              <a:defRPr sz="3800" baseline="0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2225675" y="3111500"/>
            <a:ext cx="5048250" cy="261610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buNone/>
              <a:defRPr sz="1700" baseline="0">
                <a:solidFill>
                  <a:schemeClr val="accent5"/>
                </a:solidFill>
                <a:latin typeface="Merriweather Light"/>
                <a:cs typeface="Merriweather Light"/>
              </a:defRPr>
            </a:lvl1pPr>
            <a:lvl2pPr marL="457177" indent="0">
              <a:buNone/>
              <a:defRPr sz="700"/>
            </a:lvl2pPr>
            <a:lvl3pPr marL="914355" indent="0">
              <a:buNone/>
              <a:defRPr sz="700"/>
            </a:lvl3pPr>
            <a:lvl4pPr marL="1371532" indent="0">
              <a:buNone/>
              <a:defRPr sz="700"/>
            </a:lvl4pPr>
            <a:lvl5pPr marL="1828709" indent="0">
              <a:buNone/>
              <a:defRPr sz="7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72645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4"/>
          </p:nvPr>
        </p:nvSpPr>
        <p:spPr>
          <a:xfrm>
            <a:off x="440223" y="1510868"/>
            <a:ext cx="8296746" cy="14188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364491" indent="-360045">
              <a:spcBef>
                <a:spcPts val="0"/>
              </a:spcBef>
              <a:spcAft>
                <a:spcPts val="420"/>
              </a:spcAft>
              <a:buSzPct val="100000"/>
              <a:buFont typeface="+mj-lt"/>
              <a:buAutoNum type="arabicPeriod"/>
              <a:tabLst/>
              <a:defRPr sz="2000" baseline="0">
                <a:solidFill>
                  <a:srgbClr val="4C4C4C"/>
                </a:solidFill>
                <a:latin typeface="Merriweather Light"/>
                <a:cs typeface="Merriweather Light"/>
              </a:defRPr>
            </a:lvl1pPr>
            <a:lvl2pPr marL="522288" indent="-320040">
              <a:spcBef>
                <a:spcPts val="0"/>
              </a:spcBef>
              <a:spcAft>
                <a:spcPts val="420"/>
              </a:spcAft>
              <a:buSzPct val="100000"/>
              <a:buFont typeface="+mj-lt"/>
              <a:buAutoNum type="romanUcPeriod"/>
              <a:defRPr sz="1700" baseline="0">
                <a:solidFill>
                  <a:schemeClr val="accent5"/>
                </a:solidFill>
                <a:latin typeface="Merriweather Light"/>
                <a:cs typeface="Merriweather Light"/>
              </a:defRPr>
            </a:lvl2pPr>
            <a:lvl3pPr marL="678974" indent="-320040">
              <a:spcBef>
                <a:spcPts val="0"/>
              </a:spcBef>
              <a:spcAft>
                <a:spcPts val="420"/>
              </a:spcAft>
              <a:buSzPct val="100000"/>
              <a:buFont typeface="+mj-lt"/>
              <a:buAutoNum type="arabicPeriod"/>
              <a:defRPr sz="1500" baseline="0">
                <a:solidFill>
                  <a:schemeClr val="accent5"/>
                </a:solidFill>
                <a:latin typeface="Merriweather Light"/>
                <a:cs typeface="Merriweather Light"/>
              </a:defRPr>
            </a:lvl3pPr>
            <a:lvl4pPr marL="758983" indent="-240031">
              <a:spcBef>
                <a:spcPts val="0"/>
              </a:spcBef>
              <a:spcAft>
                <a:spcPts val="420"/>
              </a:spcAft>
              <a:buSzPct val="100000"/>
              <a:buFont typeface="+mj-lt"/>
              <a:buAutoNum type="arabicPeriod"/>
              <a:defRPr sz="1300" baseline="0">
                <a:solidFill>
                  <a:schemeClr val="accent5"/>
                </a:solidFill>
              </a:defRPr>
            </a:lvl4pPr>
            <a:lvl5pPr marL="1684655" indent="-240031">
              <a:buSzPct val="100000"/>
              <a:buFont typeface="+mj-lt"/>
              <a:buAutoNum type="arabicPeriod"/>
              <a:defRPr sz="11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47076" y="500239"/>
            <a:ext cx="8278221" cy="4103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80000"/>
              </a:lnSpc>
              <a:buFontTx/>
              <a:buNone/>
              <a:defRPr sz="3200" b="0" i="0" baseline="0">
                <a:solidFill>
                  <a:schemeClr val="accent5"/>
                </a:solidFill>
                <a:latin typeface="BentonSans Book"/>
                <a:cs typeface="BentonSans Book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7769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4"/>
          </p:nvPr>
        </p:nvSpPr>
        <p:spPr>
          <a:xfrm>
            <a:off x="440832" y="1510869"/>
            <a:ext cx="8296138" cy="1161857"/>
          </a:xfrm>
          <a:prstGeom prst="rect">
            <a:avLst/>
          </a:prstGeom>
        </p:spPr>
        <p:txBody>
          <a:bodyPr wrap="square" lIns="0" tIns="0" rIns="0" bIns="0" numCol="1" spcCol="256032">
            <a:spAutoFit/>
          </a:bodyPr>
          <a:lstStyle>
            <a:lvl1pPr marL="4445" indent="192024">
              <a:spcBef>
                <a:spcPts val="0"/>
              </a:spcBef>
              <a:spcAft>
                <a:spcPts val="420"/>
              </a:spcAft>
              <a:buSzPct val="100000"/>
              <a:buFont typeface="Arial"/>
              <a:buChar char="•"/>
              <a:tabLst/>
              <a:defRPr sz="2000" baseline="0">
                <a:solidFill>
                  <a:schemeClr val="accent5"/>
                </a:solidFill>
                <a:latin typeface="Merriweather Light"/>
                <a:cs typeface="Merriweather Light"/>
              </a:defRPr>
            </a:lvl1pPr>
            <a:lvl2pPr marL="202248" indent="191135">
              <a:spcBef>
                <a:spcPts val="0"/>
              </a:spcBef>
              <a:spcAft>
                <a:spcPts val="420"/>
              </a:spcAft>
              <a:buSzPct val="100000"/>
              <a:buFont typeface="Arial"/>
              <a:buChar char="•"/>
              <a:defRPr sz="1700" baseline="0">
                <a:solidFill>
                  <a:schemeClr val="accent5"/>
                </a:solidFill>
                <a:latin typeface="Merriweather Light"/>
                <a:cs typeface="Merriweather Light"/>
              </a:defRPr>
            </a:lvl2pPr>
            <a:lvl3pPr marL="358934" indent="191135">
              <a:spcBef>
                <a:spcPts val="0"/>
              </a:spcBef>
              <a:spcAft>
                <a:spcPts val="420"/>
              </a:spcAft>
              <a:buSzPct val="100000"/>
              <a:buFont typeface="Arial"/>
              <a:buChar char="•"/>
              <a:defRPr sz="1500" baseline="0">
                <a:solidFill>
                  <a:schemeClr val="accent5"/>
                </a:solidFill>
              </a:defRPr>
            </a:lvl3pPr>
            <a:lvl4pPr marL="718980" indent="-200025">
              <a:spcBef>
                <a:spcPts val="0"/>
              </a:spcBef>
              <a:spcAft>
                <a:spcPts val="420"/>
              </a:spcAft>
              <a:buSzPct val="100000"/>
              <a:buFont typeface="Arial"/>
              <a:buChar char="•"/>
              <a:defRPr sz="1300" baseline="0">
                <a:solidFill>
                  <a:schemeClr val="accent5"/>
                </a:solidFill>
              </a:defRPr>
            </a:lvl4pPr>
            <a:lvl5pPr marL="1684655" indent="-240031">
              <a:buSzPct val="100000"/>
              <a:buFont typeface="+mj-lt"/>
              <a:buAutoNum type="arabicPeriod"/>
              <a:defRPr sz="11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47076" y="500239"/>
            <a:ext cx="8278221" cy="4103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80000"/>
              </a:lnSpc>
              <a:buFontTx/>
              <a:buNone/>
              <a:defRPr sz="3200" b="0" i="0" baseline="0">
                <a:solidFill>
                  <a:schemeClr val="accent5"/>
                </a:solidFill>
                <a:latin typeface="BentonSans Book"/>
                <a:cs typeface="BentonSans Book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4417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45493" y="500062"/>
            <a:ext cx="8277820" cy="410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Master Title Style</a:t>
            </a:r>
          </a:p>
        </p:txBody>
      </p:sp>
      <p:pic>
        <p:nvPicPr>
          <p:cNvPr id="6" name="Picture 5" descr="Bottom_Viz_August-11.png"/>
          <p:cNvPicPr>
            <a:picLocks noChangeAspect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69890"/>
          <a:stretch/>
        </p:blipFill>
        <p:spPr>
          <a:xfrm flipH="1">
            <a:off x="-1" y="6060170"/>
            <a:ext cx="9154912" cy="79783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47" r:id="rId1"/>
    <p:sldLayoutId id="2147484135" r:id="rId2"/>
    <p:sldLayoutId id="2147484150" r:id="rId3"/>
    <p:sldLayoutId id="2147484148" r:id="rId4"/>
    <p:sldLayoutId id="2147484136" r:id="rId5"/>
    <p:sldLayoutId id="2147484137" r:id="rId6"/>
    <p:sldLayoutId id="2147484138" r:id="rId7"/>
    <p:sldLayoutId id="2147484139" r:id="rId8"/>
    <p:sldLayoutId id="2147484140" r:id="rId9"/>
    <p:sldLayoutId id="2147484141" r:id="rId10"/>
    <p:sldLayoutId id="2147484142" r:id="rId11"/>
    <p:sldLayoutId id="2147484143" r:id="rId12"/>
    <p:sldLayoutId id="2147484144" r:id="rId13"/>
    <p:sldLayoutId id="2147484145" r:id="rId14"/>
    <p:sldLayoutId id="2147484146" r:id="rId15"/>
    <p:sldLayoutId id="2147484149" r:id="rId16"/>
  </p:sldLayoutIdLst>
  <p:timing>
    <p:tnLst>
      <p:par>
        <p:cTn id="1" dur="indefinite" restart="never" nodeType="tmRoot"/>
      </p:par>
    </p:tnLst>
  </p:timing>
  <p:txStyles>
    <p:titleStyle>
      <a:lvl1pPr algn="l" defTabSz="913448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kern="1200">
          <a:solidFill>
            <a:srgbClr val="4C4C4C"/>
          </a:solidFill>
          <a:latin typeface="BentonSans Book"/>
          <a:ea typeface="ＭＳ Ｐゴシック" charset="0"/>
          <a:cs typeface="BentonSans Book"/>
        </a:defRPr>
      </a:lvl1pPr>
      <a:lvl2pPr algn="l" defTabSz="91344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4C4C4C"/>
          </a:solidFill>
          <a:latin typeface="BentonSans Book" charset="0"/>
          <a:ea typeface="ＭＳ Ｐゴシック" charset="0"/>
        </a:defRPr>
      </a:lvl2pPr>
      <a:lvl3pPr algn="l" defTabSz="91344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4C4C4C"/>
          </a:solidFill>
          <a:latin typeface="BentonSans Book" charset="0"/>
          <a:ea typeface="ＭＳ Ｐゴシック" charset="0"/>
        </a:defRPr>
      </a:lvl3pPr>
      <a:lvl4pPr algn="l" defTabSz="91344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4C4C4C"/>
          </a:solidFill>
          <a:latin typeface="BentonSans Book" charset="0"/>
          <a:ea typeface="ＭＳ Ｐゴシック" charset="0"/>
        </a:defRPr>
      </a:lvl4pPr>
      <a:lvl5pPr algn="l" defTabSz="91344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4C4C4C"/>
          </a:solidFill>
          <a:latin typeface="BentonSans Book" charset="0"/>
          <a:ea typeface="ＭＳ Ｐゴシック" charset="0"/>
        </a:defRPr>
      </a:lvl5pPr>
      <a:lvl6pPr marL="320040" algn="l" defTabSz="91344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4C4C4C"/>
          </a:solidFill>
          <a:latin typeface="BentonSans Book" charset="0"/>
          <a:ea typeface="ＭＳ Ｐゴシック" charset="0"/>
        </a:defRPr>
      </a:lvl6pPr>
      <a:lvl7pPr marL="640080" algn="l" defTabSz="91344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4C4C4C"/>
          </a:solidFill>
          <a:latin typeface="BentonSans Book" charset="0"/>
          <a:ea typeface="ＭＳ Ｐゴシック" charset="0"/>
        </a:defRPr>
      </a:lvl7pPr>
      <a:lvl8pPr marL="960120" algn="l" defTabSz="91344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4C4C4C"/>
          </a:solidFill>
          <a:latin typeface="BentonSans Book" charset="0"/>
          <a:ea typeface="ＭＳ Ｐゴシック" charset="0"/>
        </a:defRPr>
      </a:lvl8pPr>
      <a:lvl9pPr marL="1280160" algn="l" defTabSz="91344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4C4C4C"/>
          </a:solidFill>
          <a:latin typeface="BentonSans Book" charset="0"/>
          <a:ea typeface="ＭＳ Ｐゴシック" charset="0"/>
        </a:defRPr>
      </a:lvl9pPr>
    </p:titleStyle>
    <p:bodyStyle>
      <a:lvl1pPr marL="342265" indent="-342265" algn="l" defTabSz="913448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315" indent="-285592" algn="l" defTabSz="913448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2365" indent="-227807" algn="l" defTabSz="913448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599089" indent="-227807" algn="l" defTabSz="913448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6924" indent="-227807" algn="l" defTabSz="913448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474" indent="-228589" algn="l" defTabSz="9143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1" indent="-228589" algn="l" defTabSz="9143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8" indent="-228589" algn="l" defTabSz="9143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5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5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levan@tableau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public.tableau.com/profile/judd.bradbury#!/vizhome/2016USPresidentialElection/WhowillwinPresidentialelections2016" TargetMode="External"/><Relationship Id="rId3" Type="http://schemas.openxmlformats.org/officeDocument/2006/relationships/hyperlink" Target="https://ifttt.com/recipes" TargetMode="External"/><Relationship Id="rId7" Type="http://schemas.openxmlformats.org/officeDocument/2006/relationships/hyperlink" Target="https://app.enigma.io/" TargetMode="External"/><Relationship Id="rId2" Type="http://schemas.openxmlformats.org/officeDocument/2006/relationships/hyperlink" Target="https://tinyletter.com/data-is-plura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allotpedia.org/Election_results,_2016" TargetMode="External"/><Relationship Id="rId5" Type="http://schemas.openxmlformats.org/officeDocument/2006/relationships/hyperlink" Target="https://www.import.io/examples/" TargetMode="External"/><Relationship Id="rId10" Type="http://schemas.openxmlformats.org/officeDocument/2006/relationships/hyperlink" Target="https://community.tableau.com/thread/178865" TargetMode="External"/><Relationship Id="rId4" Type="http://schemas.openxmlformats.org/officeDocument/2006/relationships/hyperlink" Target="https://public.tableau.com/en-us/s/blog/2016/08/webscraping-everybody-using-import-functions-google-sheets" TargetMode="External"/><Relationship Id="rId9" Type="http://schemas.openxmlformats.org/officeDocument/2006/relationships/hyperlink" Target="http://t.umblr.com/redirect?z=http://ec2-52-10-150-250.us-west-2.compute.amazonaws.com/twittersearch/twitterwebconnect.html&amp;t=NWIzYTViZDFlZWU2Y2EyYjM4ZjMxYTg3OTQzOGZhOTNhYWM0MTY3NSxTbW43Wk9qWA%3D%3D&amp;m=1&amp;b=t:r_w_y_DPwJ5l7iHg7J1mkQ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public.tableau.com/en-us/s/blog/2016/06/free-tools-your-data-prep-kit" TargetMode="External"/><Relationship Id="rId7" Type="http://schemas.openxmlformats.org/officeDocument/2006/relationships/image" Target="../media/image5.png"/><Relationship Id="rId2" Type="http://schemas.openxmlformats.org/officeDocument/2006/relationships/hyperlink" Target="https://public.tableau.com/en-us/s/blog/2016/05/data-prepping-and-data-cleaning-tableau-explaine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ipedia.tudelft.nl/wiki/OpenRefine_Tutorial#Installation" TargetMode="External"/><Relationship Id="rId5" Type="http://schemas.openxmlformats.org/officeDocument/2006/relationships/hyperlink" Target="https://github.com/OpenRefine/OpenRefine/wiki/Downloads" TargetMode="External"/><Relationship Id="rId4" Type="http://schemas.openxmlformats.org/officeDocument/2006/relationships/hyperlink" Target="http://vis.stanford.edu/wrangler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29618" y="1153584"/>
            <a:ext cx="8442920" cy="652486"/>
          </a:xfrm>
        </p:spPr>
        <p:txBody>
          <a:bodyPr/>
          <a:lstStyle/>
          <a:p>
            <a:pPr defTabSz="914355" fontAlgn="auto">
              <a:spcAft>
                <a:spcPts val="0"/>
              </a:spcAft>
              <a:defRPr/>
            </a:pPr>
            <a:r>
              <a:rPr lang="en-US" sz="2800" dirty="0" smtClean="0">
                <a:ea typeface="+mn-ea"/>
              </a:rPr>
              <a:t>Election 2016: </a:t>
            </a:r>
          </a:p>
          <a:p>
            <a:pPr defTabSz="914355" fontAlgn="auto">
              <a:spcAft>
                <a:spcPts val="0"/>
              </a:spcAft>
              <a:defRPr/>
            </a:pPr>
            <a:r>
              <a:rPr lang="en-US" sz="2000" i="1" dirty="0" smtClean="0">
                <a:ea typeface="+mn-ea"/>
              </a:rPr>
              <a:t>Finding and Cleaning Data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58180" y="1806070"/>
            <a:ext cx="2636043" cy="90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55" fontAlgn="auto">
              <a:lnSpc>
                <a:spcPct val="110000"/>
              </a:lnSpc>
              <a:spcBef>
                <a:spcPts val="1243"/>
              </a:spcBef>
              <a:spcAft>
                <a:spcPts val="0"/>
              </a:spcAft>
              <a:defRPr/>
            </a:pPr>
            <a:r>
              <a:rPr lang="en-US" sz="1600" dirty="0" smtClean="0">
                <a:latin typeface="Merriweather Light"/>
                <a:cs typeface="Merriweather Light"/>
              </a:rPr>
              <a:t>Jade Le Van</a:t>
            </a:r>
            <a:endParaRPr lang="en-US" sz="1600" dirty="0">
              <a:latin typeface="Merriweather Light"/>
              <a:cs typeface="Merriweather Light"/>
            </a:endParaRPr>
          </a:p>
          <a:p>
            <a:pPr defTabSz="914355"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lang="en-US" sz="1600" dirty="0" smtClean="0">
                <a:latin typeface="Merriweather Light"/>
                <a:cs typeface="Merriweather Light"/>
                <a:hlinkClick r:id="rId3"/>
              </a:rPr>
              <a:t>jlevan@tableau.com</a:t>
            </a:r>
            <a:endParaRPr lang="en-US" sz="1600" dirty="0" smtClean="0">
              <a:latin typeface="Merriweather Light"/>
              <a:cs typeface="Merriweather Light"/>
            </a:endParaRPr>
          </a:p>
          <a:p>
            <a:pPr defTabSz="914355"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lang="fr-FR" sz="1600" dirty="0" smtClean="0">
                <a:latin typeface="Merriweather Light"/>
                <a:cs typeface="Merriweather Light"/>
              </a:rPr>
              <a:t>@</a:t>
            </a:r>
            <a:r>
              <a:rPr lang="fr-FR" sz="1600" dirty="0" err="1" smtClean="0">
                <a:latin typeface="Merriweather Light"/>
                <a:cs typeface="Merriweather Light"/>
              </a:rPr>
              <a:t>jadalytics</a:t>
            </a:r>
            <a:endParaRPr lang="fr-FR" sz="1600" dirty="0" smtClean="0">
              <a:latin typeface="Merriweather Light"/>
              <a:cs typeface="Merriweather Ligh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1353" y="2594002"/>
            <a:ext cx="1609725" cy="2286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94223" y="2132337"/>
            <a:ext cx="1979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Audio Broadcast will start when you join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424148" y="2446012"/>
            <a:ext cx="316468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You should be connected automatically to audio and see the ‘Audio Broadcast’ menu. Sound should stream once the webinar starts.</a:t>
            </a:r>
          </a:p>
          <a:p>
            <a:endParaRPr lang="en-US" sz="1200" dirty="0"/>
          </a:p>
          <a:p>
            <a:r>
              <a:rPr lang="en-US" sz="1200" dirty="0" smtClean="0"/>
              <a:t>Note that you’ll hear silence until the presenter starts talking.</a:t>
            </a:r>
          </a:p>
          <a:p>
            <a:endParaRPr lang="en-US" sz="1200" dirty="0"/>
          </a:p>
          <a:p>
            <a:r>
              <a:rPr lang="en-US" sz="1200" dirty="0" smtClean="0"/>
              <a:t>You will be put on mute automatically when you join the meeting. 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4"/>
          </p:nvPr>
        </p:nvSpPr>
        <p:spPr>
          <a:xfrm>
            <a:off x="440832" y="1510869"/>
            <a:ext cx="8296138" cy="2410916"/>
          </a:xfrm>
        </p:spPr>
        <p:txBody>
          <a:bodyPr/>
          <a:lstStyle/>
          <a:p>
            <a:pPr marL="411480" indent="-411480">
              <a:spcBef>
                <a:spcPts val="720"/>
              </a:spcBef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1F447D"/>
                </a:solidFill>
                <a:latin typeface="BentonSans Light" panose="02000404020000020004" pitchFamily="2" charset="0"/>
                <a:cs typeface="Gill Sans MT"/>
              </a:rPr>
              <a:t>Search for data</a:t>
            </a:r>
          </a:p>
          <a:p>
            <a:pPr marL="411480" indent="-411480">
              <a:spcBef>
                <a:spcPts val="720"/>
              </a:spcBef>
              <a:buFont typeface="Arial" panose="020B0604020202020204" pitchFamily="34" charset="0"/>
              <a:buChar char="•"/>
            </a:pPr>
            <a:r>
              <a:rPr lang="en-US" b="1" i="1" dirty="0">
                <a:solidFill>
                  <a:srgbClr val="1F447D"/>
                </a:solidFill>
                <a:latin typeface="BentonSans Light" panose="02000404020000020004" pitchFamily="2" charset="0"/>
                <a:cs typeface="Gill Sans MT"/>
              </a:rPr>
              <a:t>Clean and prepare data set</a:t>
            </a:r>
          </a:p>
          <a:p>
            <a:pPr marL="411480" indent="-411480">
              <a:spcBef>
                <a:spcPts val="720"/>
              </a:spcBef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1F447D"/>
                </a:solidFill>
                <a:latin typeface="BentonSans Light" panose="02000404020000020004" pitchFamily="2" charset="0"/>
                <a:cs typeface="Gill Sans MT"/>
              </a:rPr>
              <a:t>(Visually) analyze data</a:t>
            </a:r>
          </a:p>
          <a:p>
            <a:pPr marL="411480" indent="-411480">
              <a:spcBef>
                <a:spcPts val="720"/>
              </a:spcBef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1F447D"/>
                </a:solidFill>
                <a:latin typeface="BentonSans Light" panose="02000404020000020004" pitchFamily="2" charset="0"/>
                <a:cs typeface="Gill Sans MT"/>
              </a:rPr>
              <a:t>Create charts for publication</a:t>
            </a:r>
          </a:p>
          <a:p>
            <a:pPr marL="411480" indent="-411480">
              <a:spcBef>
                <a:spcPts val="720"/>
              </a:spcBef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1F447D"/>
                </a:solidFill>
                <a:latin typeface="BentonSans Light" panose="02000404020000020004" pitchFamily="2" charset="0"/>
                <a:cs typeface="Gill Sans MT"/>
              </a:rPr>
              <a:t>Save to </a:t>
            </a:r>
            <a:r>
              <a:rPr lang="en-US" i="1" dirty="0" smtClean="0">
                <a:solidFill>
                  <a:srgbClr val="1F447D"/>
                </a:solidFill>
                <a:latin typeface="BentonSans Light" panose="02000404020000020004" pitchFamily="2" charset="0"/>
                <a:cs typeface="Gill Sans MT"/>
              </a:rPr>
              <a:t>public.tableau.com, </a:t>
            </a:r>
            <a:r>
              <a:rPr lang="en-US" i="1" dirty="0">
                <a:solidFill>
                  <a:srgbClr val="1F447D"/>
                </a:solidFill>
                <a:latin typeface="BentonSans Light" panose="02000404020000020004" pitchFamily="2" charset="0"/>
                <a:cs typeface="Gill Sans MT"/>
              </a:rPr>
              <a:t/>
            </a:r>
            <a:br>
              <a:rPr lang="en-US" i="1" dirty="0">
                <a:solidFill>
                  <a:srgbClr val="1F447D"/>
                </a:solidFill>
                <a:latin typeface="BentonSans Light" panose="02000404020000020004" pitchFamily="2" charset="0"/>
                <a:cs typeface="Gill Sans MT"/>
              </a:rPr>
            </a:br>
            <a:r>
              <a:rPr lang="en-US" i="1" dirty="0">
                <a:solidFill>
                  <a:srgbClr val="1F447D"/>
                </a:solidFill>
                <a:latin typeface="BentonSans Light" panose="02000404020000020004" pitchFamily="2" charset="0"/>
                <a:cs typeface="Gill Sans MT"/>
              </a:rPr>
              <a:t>and share or embed in </a:t>
            </a:r>
            <a:r>
              <a:rPr lang="en-US" i="1" dirty="0" smtClean="0">
                <a:solidFill>
                  <a:srgbClr val="1F447D"/>
                </a:solidFill>
                <a:latin typeface="BentonSans Light" panose="02000404020000020004" pitchFamily="2" charset="0"/>
                <a:cs typeface="Gill Sans MT"/>
              </a:rPr>
              <a:t>webpage</a:t>
            </a:r>
            <a:endParaRPr lang="en-US" i="1" dirty="0">
              <a:solidFill>
                <a:srgbClr val="1F447D"/>
              </a:solidFill>
              <a:latin typeface="BentonSans Light" panose="02000404020000020004" pitchFamily="2" charset="0"/>
              <a:cs typeface="Gill Sans MT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47076" y="500239"/>
            <a:ext cx="8278221" cy="400494"/>
          </a:xfrm>
        </p:spPr>
        <p:txBody>
          <a:bodyPr/>
          <a:lstStyle/>
          <a:p>
            <a:r>
              <a:rPr lang="en-US" b="1" dirty="0">
                <a:latin typeface="BentonSans Light" panose="02000404020000020004" pitchFamily="2" charset="0"/>
              </a:rPr>
              <a:t>The process: </a:t>
            </a:r>
            <a:r>
              <a:rPr lang="en-US" dirty="0">
                <a:latin typeface="BentonSans Light" panose="02000404020000020004" pitchFamily="2" charset="0"/>
              </a:rPr>
              <a:t>from idea to </a:t>
            </a:r>
            <a:r>
              <a:rPr lang="en-US" dirty="0" err="1" smtClean="0">
                <a:latin typeface="BentonSans Light" panose="02000404020000020004" pitchFamily="2" charset="0"/>
              </a:rPr>
              <a:t>viz</a:t>
            </a:r>
            <a:endParaRPr lang="en-US" dirty="0">
              <a:latin typeface="BentonSans Light" panose="02000404020000020004" pitchFamily="2" charset="0"/>
            </a:endParaRPr>
          </a:p>
        </p:txBody>
      </p:sp>
      <p:sp>
        <p:nvSpPr>
          <p:cNvPr id="8" name="Right Brace 7"/>
          <p:cNvSpPr/>
          <p:nvPr/>
        </p:nvSpPr>
        <p:spPr>
          <a:xfrm>
            <a:off x="4840722" y="1967593"/>
            <a:ext cx="365760" cy="195419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sz="3120">
              <a:latin typeface="BentonSans Light" panose="02000404020000020004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20857" y="2625800"/>
            <a:ext cx="64845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accent1">
                    <a:lumMod val="75000"/>
                  </a:schemeClr>
                </a:solidFill>
                <a:latin typeface="BentonSans Light" panose="02000404020000020004" pitchFamily="2" charset="0"/>
              </a:rPr>
              <a:t>In Tableau Desktop </a:t>
            </a:r>
            <a:endParaRPr lang="de-DE" sz="2000" dirty="0" smtClean="0">
              <a:solidFill>
                <a:schemeClr val="accent1">
                  <a:lumMod val="75000"/>
                </a:schemeClr>
              </a:solidFill>
              <a:latin typeface="BentonSans Light" panose="02000404020000020004" pitchFamily="2" charset="0"/>
            </a:endParaRPr>
          </a:p>
          <a:p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  <a:latin typeface="BentonSans Light" panose="02000404020000020004" pitchFamily="2" charset="0"/>
              </a:rPr>
              <a:t>(</a:t>
            </a:r>
            <a:r>
              <a:rPr lang="de-DE" sz="2000" dirty="0">
                <a:solidFill>
                  <a:schemeClr val="accent1">
                    <a:lumMod val="75000"/>
                  </a:schemeClr>
                </a:solidFill>
                <a:latin typeface="BentonSans Light" panose="02000404020000020004" pitchFamily="2" charset="0"/>
              </a:rPr>
              <a:t>Public Edition)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718457" y="1436914"/>
            <a:ext cx="3396343" cy="1363436"/>
          </a:xfrm>
          <a:prstGeom prst="roundRect">
            <a:avLst/>
          </a:prstGeom>
          <a:noFill/>
          <a:ln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62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453431" y="1510771"/>
            <a:ext cx="8772212" cy="4154984"/>
          </a:xfrm>
        </p:spPr>
        <p:txBody>
          <a:bodyPr anchor="t"/>
          <a:lstStyle/>
          <a:p>
            <a:pPr defTabSz="914355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/>
                </a:solidFill>
                <a:ea typeface="+mn-ea"/>
              </a:rPr>
              <a:t>Finding Data</a:t>
            </a:r>
          </a:p>
          <a:p>
            <a:pPr marL="342900" indent="-342900" defTabSz="914355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ea typeface="+mn-ea"/>
              </a:rPr>
              <a:t>Let the data </a:t>
            </a:r>
            <a:r>
              <a:rPr lang="en-US" dirty="0">
                <a:ea typeface="+mn-ea"/>
              </a:rPr>
              <a:t>come to </a:t>
            </a:r>
            <a:r>
              <a:rPr lang="en-US" dirty="0" smtClean="0">
                <a:ea typeface="+mn-ea"/>
              </a:rPr>
              <a:t>you</a:t>
            </a:r>
            <a:endParaRPr lang="en-US" dirty="0">
              <a:ea typeface="+mn-ea"/>
            </a:endParaRPr>
          </a:p>
          <a:p>
            <a:pPr marL="342900" indent="-342900" defTabSz="914355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ea typeface="+mn-ea"/>
              </a:rPr>
              <a:t>Data Portals</a:t>
            </a:r>
            <a:endParaRPr lang="en-US" dirty="0">
              <a:ea typeface="+mn-ea"/>
            </a:endParaRPr>
          </a:p>
          <a:p>
            <a:pPr marL="342900" indent="-342900" defTabSz="914355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ea typeface="+mn-ea"/>
              </a:rPr>
              <a:t>Scraping</a:t>
            </a:r>
          </a:p>
          <a:p>
            <a:pPr marL="342900" indent="-342900" defTabSz="914355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ea typeface="+mn-ea"/>
              </a:rPr>
              <a:t>Tableau Public</a:t>
            </a:r>
            <a:br>
              <a:rPr lang="en-US" dirty="0" smtClean="0">
                <a:ea typeface="+mn-ea"/>
              </a:rPr>
            </a:br>
            <a:endParaRPr lang="en-US" dirty="0" smtClean="0">
              <a:ea typeface="+mn-ea"/>
            </a:endParaRPr>
          </a:p>
          <a:p>
            <a:pPr defTabSz="914355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/>
                </a:solidFill>
                <a:ea typeface="+mn-ea"/>
              </a:rPr>
              <a:t>Cleaning </a:t>
            </a:r>
            <a:r>
              <a:rPr lang="en-US" dirty="0">
                <a:solidFill>
                  <a:schemeClr val="accent1"/>
                </a:solidFill>
                <a:ea typeface="+mn-ea"/>
              </a:rPr>
              <a:t>and Preparing </a:t>
            </a:r>
            <a:r>
              <a:rPr lang="en-US" dirty="0" smtClean="0">
                <a:solidFill>
                  <a:schemeClr val="accent1"/>
                </a:solidFill>
                <a:ea typeface="+mn-ea"/>
              </a:rPr>
              <a:t>Data</a:t>
            </a:r>
          </a:p>
          <a:p>
            <a:pPr marL="342900" indent="-342900" defTabSz="914355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>
                <a:ea typeface="+mn-ea"/>
              </a:rPr>
              <a:t>In Tableau (Data </a:t>
            </a:r>
            <a:r>
              <a:rPr lang="fr-FR" dirty="0" err="1" smtClean="0">
                <a:ea typeface="+mn-ea"/>
              </a:rPr>
              <a:t>interpreter</a:t>
            </a:r>
            <a:r>
              <a:rPr lang="fr-FR" dirty="0" smtClean="0">
                <a:ea typeface="+mn-ea"/>
              </a:rPr>
              <a:t>, Pivot)</a:t>
            </a:r>
          </a:p>
          <a:p>
            <a:pPr marL="342900" indent="-342900" defTabSz="914355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err="1" smtClean="0">
                <a:ea typeface="+mn-ea"/>
              </a:rPr>
              <a:t>Other</a:t>
            </a:r>
            <a:r>
              <a:rPr lang="fr-FR" dirty="0" smtClean="0">
                <a:ea typeface="+mn-ea"/>
              </a:rPr>
              <a:t> free </a:t>
            </a:r>
            <a:r>
              <a:rPr lang="fr-FR" dirty="0" err="1" smtClean="0">
                <a:ea typeface="+mn-ea"/>
              </a:rPr>
              <a:t>tools</a:t>
            </a:r>
            <a:r>
              <a:rPr lang="en-US" dirty="0">
                <a:ea typeface="+mn-ea"/>
              </a:rPr>
              <a:t> </a:t>
            </a:r>
            <a:r>
              <a:rPr lang="en-US" dirty="0" smtClean="0">
                <a:ea typeface="+mn-ea"/>
              </a:rPr>
              <a:t>if data cannot be cleaned directly in Tableau</a:t>
            </a:r>
            <a:endParaRPr lang="en-US" dirty="0">
              <a:ea typeface="+mn-ea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445493" y="500062"/>
            <a:ext cx="8277820" cy="393954"/>
          </a:xfrm>
        </p:spPr>
        <p:txBody>
          <a:bodyPr/>
          <a:lstStyle/>
          <a:p>
            <a:pPr defTabSz="914355" fontAlgn="auto">
              <a:spcAft>
                <a:spcPts val="0"/>
              </a:spcAft>
              <a:defRPr/>
            </a:pPr>
            <a:r>
              <a:rPr lang="en-US" dirty="0" smtClean="0">
                <a:ea typeface="+mn-ea"/>
              </a:rPr>
              <a:t>Agenda</a:t>
            </a:r>
            <a:endParaRPr lang="en-US"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41314" y="1510871"/>
            <a:ext cx="3807380" cy="3693319"/>
          </a:xfrm>
        </p:spPr>
        <p:txBody>
          <a:bodyPr/>
          <a:lstStyle/>
          <a:p>
            <a:r>
              <a:rPr lang="en-US" dirty="0" smtClean="0"/>
              <a:t>1. Let </a:t>
            </a:r>
            <a:r>
              <a:rPr lang="en-US" dirty="0"/>
              <a:t>the data come to </a:t>
            </a:r>
            <a:r>
              <a:rPr lang="en-US" dirty="0" smtClean="0"/>
              <a:t>you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smtClean="0">
                <a:hlinkClick r:id="rId2"/>
              </a:rPr>
              <a:t>Data </a:t>
            </a:r>
            <a:r>
              <a:rPr lang="fr-FR" dirty="0" err="1" smtClean="0">
                <a:hlinkClick r:id="rId2"/>
              </a:rPr>
              <a:t>is</a:t>
            </a:r>
            <a:r>
              <a:rPr lang="fr-FR" dirty="0" smtClean="0">
                <a:hlinkClick r:id="rId2"/>
              </a:rPr>
              <a:t> Plural newsletter</a:t>
            </a:r>
            <a:endParaRPr lang="fr-F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smtClean="0">
                <a:hlinkClick r:id="rId3"/>
              </a:rPr>
              <a:t>If This </a:t>
            </a:r>
            <a:r>
              <a:rPr lang="fr-FR" dirty="0" err="1" smtClean="0">
                <a:hlinkClick r:id="rId3"/>
              </a:rPr>
              <a:t>Then</a:t>
            </a:r>
            <a:r>
              <a:rPr lang="fr-FR" dirty="0" smtClean="0">
                <a:hlinkClick r:id="rId3"/>
              </a:rPr>
              <a:t> That </a:t>
            </a:r>
            <a:r>
              <a:rPr lang="fr-FR" dirty="0" smtClean="0"/>
              <a:t>(IFTTT)</a:t>
            </a:r>
            <a:endParaRPr lang="en-US" dirty="0"/>
          </a:p>
          <a:p>
            <a:endParaRPr lang="fr-FR" dirty="0" smtClean="0"/>
          </a:p>
          <a:p>
            <a:r>
              <a:rPr lang="en-US" dirty="0"/>
              <a:t>3. Scraping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>
                <a:hlinkClick r:id="rId4"/>
              </a:rPr>
              <a:t>Google </a:t>
            </a:r>
            <a:r>
              <a:rPr lang="fr-FR" dirty="0" err="1">
                <a:hlinkClick r:id="rId4"/>
              </a:rPr>
              <a:t>Sheets</a:t>
            </a:r>
            <a:r>
              <a:rPr lang="fr-FR" dirty="0">
                <a:hlinkClick r:id="rId4"/>
              </a:rPr>
              <a:t> import </a:t>
            </a:r>
            <a:r>
              <a:rPr lang="fr-FR" dirty="0" err="1">
                <a:hlinkClick r:id="rId4"/>
              </a:rPr>
              <a:t>functions</a:t>
            </a:r>
            <a:endParaRPr lang="fr-F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smtClean="0">
                <a:hlinkClick r:id="rId5"/>
              </a:rPr>
              <a:t>Import.io</a:t>
            </a:r>
            <a:endParaRPr lang="fr-F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738910" y="1510871"/>
            <a:ext cx="3889673" cy="4154984"/>
          </a:xfrm>
        </p:spPr>
        <p:txBody>
          <a:bodyPr/>
          <a:lstStyle/>
          <a:p>
            <a:r>
              <a:rPr lang="en-US" dirty="0"/>
              <a:t>2. Data Portals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>
                <a:hlinkClick r:id="rId6"/>
              </a:rPr>
              <a:t>Ballotpedia</a:t>
            </a:r>
            <a:endParaRPr lang="fr-F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>
                <a:hlinkClick r:id="rId7"/>
              </a:rPr>
              <a:t>Enigma</a:t>
            </a:r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  <a:r>
              <a:rPr lang="en-US" dirty="0" smtClean="0"/>
              <a:t>. Tableau Public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smtClean="0"/>
              <a:t>Download </a:t>
            </a:r>
            <a:r>
              <a:rPr lang="fr-FR" dirty="0" err="1" smtClean="0"/>
              <a:t>workbook</a:t>
            </a:r>
            <a:r>
              <a:rPr lang="fr-FR" dirty="0" smtClean="0"/>
              <a:t> &amp; </a:t>
            </a:r>
            <a:r>
              <a:rPr lang="fr-FR" dirty="0" err="1" smtClean="0"/>
              <a:t>get</a:t>
            </a:r>
            <a:r>
              <a:rPr lang="fr-FR" dirty="0" smtClean="0"/>
              <a:t> data (</a:t>
            </a:r>
            <a:r>
              <a:rPr lang="fr-FR" dirty="0" smtClean="0">
                <a:hlinkClick r:id="rId8"/>
              </a:rPr>
              <a:t>example</a:t>
            </a:r>
            <a:r>
              <a:rPr lang="fr-FR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smtClean="0">
                <a:hlinkClick r:id="rId9"/>
              </a:rPr>
              <a:t>Twitter Web Data </a:t>
            </a:r>
            <a:r>
              <a:rPr lang="fr-FR" dirty="0" err="1" smtClean="0">
                <a:hlinkClick r:id="rId9"/>
              </a:rPr>
              <a:t>Connector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smtClean="0">
                <a:hlinkClick r:id="rId10"/>
              </a:rPr>
              <a:t>List of Web Data </a:t>
            </a:r>
            <a:r>
              <a:rPr lang="fr-FR" dirty="0" err="1" smtClean="0">
                <a:hlinkClick r:id="rId10"/>
              </a:rPr>
              <a:t>Connectors</a:t>
            </a:r>
            <a:endParaRPr lang="fr-F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47076" y="500239"/>
            <a:ext cx="8278221" cy="400494"/>
          </a:xfrm>
        </p:spPr>
        <p:txBody>
          <a:bodyPr/>
          <a:lstStyle/>
          <a:p>
            <a:r>
              <a:rPr lang="en-US" dirty="0"/>
              <a:t>Finding </a:t>
            </a:r>
            <a:r>
              <a:rPr lang="en-US" dirty="0" smtClean="0"/>
              <a:t>Data – All the 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2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41314" y="1510871"/>
            <a:ext cx="3807380" cy="5078313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fr-FR" dirty="0" smtClean="0"/>
              <a:t>In Tableau Public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smtClean="0"/>
              <a:t>Data Interpreter</a:t>
            </a:r>
          </a:p>
          <a:p>
            <a:endParaRPr lang="fr-F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smtClean="0"/>
              <a:t>Pivots</a:t>
            </a:r>
          </a:p>
          <a:p>
            <a:endParaRPr lang="fr-FR" dirty="0" smtClean="0"/>
          </a:p>
          <a:p>
            <a:endParaRPr lang="fr-F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smtClean="0"/>
              <a:t>More data </a:t>
            </a:r>
            <a:r>
              <a:rPr lang="fr-FR" dirty="0" err="1" smtClean="0"/>
              <a:t>prep</a:t>
            </a:r>
            <a:r>
              <a:rPr lang="fr-FR" dirty="0" smtClean="0"/>
              <a:t> in Tableau </a:t>
            </a:r>
            <a:r>
              <a:rPr lang="fr-FR" dirty="0" err="1" smtClean="0"/>
              <a:t>tips</a:t>
            </a:r>
            <a:r>
              <a:rPr lang="fr-FR" dirty="0" smtClean="0"/>
              <a:t> in </a:t>
            </a:r>
            <a:r>
              <a:rPr lang="fr-FR" dirty="0" smtClean="0">
                <a:hlinkClick r:id="rId2"/>
              </a:rPr>
              <a:t>this blog post </a:t>
            </a:r>
            <a:r>
              <a:rPr lang="fr-FR" dirty="0" err="1" smtClean="0"/>
              <a:t>containing</a:t>
            </a:r>
            <a:r>
              <a:rPr lang="fr-FR" dirty="0" smtClean="0"/>
              <a:t> a </a:t>
            </a:r>
            <a:r>
              <a:rPr lang="fr-FR" dirty="0" err="1" smtClean="0"/>
              <a:t>video</a:t>
            </a:r>
            <a:r>
              <a:rPr lang="fr-FR" dirty="0" smtClean="0"/>
              <a:t> tutorial</a:t>
            </a:r>
          </a:p>
          <a:p>
            <a:endParaRPr lang="fr-FR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738910" y="1510871"/>
            <a:ext cx="3889673" cy="3693319"/>
          </a:xfrm>
        </p:spPr>
        <p:txBody>
          <a:bodyPr/>
          <a:lstStyle/>
          <a:p>
            <a:r>
              <a:rPr lang="en-US" dirty="0" smtClean="0"/>
              <a:t>2. Other Free </a:t>
            </a:r>
            <a:r>
              <a:rPr lang="en-US" dirty="0" smtClean="0"/>
              <a:t>Tools introduced in </a:t>
            </a:r>
            <a:r>
              <a:rPr lang="en-US" dirty="0" smtClean="0">
                <a:hlinkClick r:id="rId3"/>
              </a:rPr>
              <a:t>this blog post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smtClean="0">
                <a:hlinkClick r:id="rId4"/>
              </a:rPr>
              <a:t>Data </a:t>
            </a:r>
            <a:r>
              <a:rPr lang="fr-FR" dirty="0" err="1" smtClean="0">
                <a:hlinkClick r:id="rId4"/>
              </a:rPr>
              <a:t>Wrangler</a:t>
            </a:r>
            <a:r>
              <a:rPr lang="fr-FR" dirty="0" smtClean="0"/>
              <a:t>, </a:t>
            </a:r>
            <a:r>
              <a:rPr lang="fr-FR" dirty="0" err="1" smtClean="0"/>
              <a:t>easy</a:t>
            </a:r>
            <a:r>
              <a:rPr lang="fr-FR" dirty="0" smtClean="0"/>
              <a:t> to use online </a:t>
            </a:r>
            <a:r>
              <a:rPr lang="fr-FR" dirty="0" err="1" smtClean="0"/>
              <a:t>app</a:t>
            </a:r>
            <a:r>
              <a:rPr lang="fr-FR" dirty="0" smtClean="0"/>
              <a:t> for data </a:t>
            </a:r>
            <a:r>
              <a:rPr lang="fr-FR" dirty="0" err="1" smtClean="0"/>
              <a:t>cleaning</a:t>
            </a:r>
            <a:endParaRPr lang="fr-FR" dirty="0" smtClean="0"/>
          </a:p>
          <a:p>
            <a:endParaRPr lang="fr-F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smtClean="0"/>
              <a:t>Open </a:t>
            </a:r>
            <a:r>
              <a:rPr lang="fr-FR" dirty="0" err="1" smtClean="0"/>
              <a:t>Refine</a:t>
            </a:r>
            <a:r>
              <a:rPr lang="fr-FR" dirty="0" smtClean="0"/>
              <a:t> (</a:t>
            </a:r>
            <a:r>
              <a:rPr lang="fr-FR" dirty="0" err="1" smtClean="0">
                <a:hlinkClick r:id="rId5"/>
              </a:rPr>
              <a:t>download</a:t>
            </a:r>
            <a:r>
              <a:rPr lang="fr-FR" dirty="0" smtClean="0"/>
              <a:t>) Read </a:t>
            </a:r>
            <a:r>
              <a:rPr lang="fr-FR" dirty="0" err="1" smtClean="0">
                <a:hlinkClick r:id="rId6"/>
              </a:rPr>
              <a:t>this</a:t>
            </a:r>
            <a:r>
              <a:rPr lang="fr-FR" dirty="0" smtClean="0">
                <a:hlinkClick r:id="rId6"/>
              </a:rPr>
              <a:t> tutorial</a:t>
            </a:r>
            <a:r>
              <a:rPr lang="fr-FR" dirty="0" smtClean="0"/>
              <a:t> for a quick </a:t>
            </a:r>
            <a:r>
              <a:rPr lang="fr-FR" dirty="0" err="1" smtClean="0"/>
              <a:t>start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47076" y="500239"/>
            <a:ext cx="8278221" cy="400494"/>
          </a:xfrm>
        </p:spPr>
        <p:txBody>
          <a:bodyPr/>
          <a:lstStyle/>
          <a:p>
            <a:r>
              <a:rPr lang="en-US" dirty="0" smtClean="0"/>
              <a:t>Cleaning Data – All the resources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4422531" y="1510871"/>
            <a:ext cx="8792" cy="4608575"/>
          </a:xfrm>
          <a:prstGeom prst="line">
            <a:avLst/>
          </a:prstGeom>
          <a:ln w="635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2942397" y="2242561"/>
            <a:ext cx="1393215" cy="781133"/>
            <a:chOff x="2855479" y="1876425"/>
            <a:chExt cx="1393215" cy="781133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855479" y="1876425"/>
              <a:ext cx="1393215" cy="781133"/>
            </a:xfrm>
            <a:prstGeom prst="rect">
              <a:avLst/>
            </a:prstGeom>
          </p:spPr>
        </p:pic>
        <p:sp>
          <p:nvSpPr>
            <p:cNvPr id="12" name="Rounded Rectangle 11"/>
            <p:cNvSpPr/>
            <p:nvPr/>
          </p:nvSpPr>
          <p:spPr>
            <a:xfrm>
              <a:off x="2927838" y="2092569"/>
              <a:ext cx="888024" cy="149469"/>
            </a:xfrm>
            <a:prstGeom prst="roundRect">
              <a:avLst/>
            </a:prstGeom>
            <a:noFill/>
            <a:ln w="285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19604" y="3355138"/>
            <a:ext cx="3595340" cy="972791"/>
            <a:chOff x="519604" y="3328762"/>
            <a:chExt cx="3595340" cy="972791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19604" y="3328763"/>
              <a:ext cx="3595340" cy="972790"/>
            </a:xfrm>
            <a:prstGeom prst="rect">
              <a:avLst/>
            </a:prstGeom>
          </p:spPr>
        </p:pic>
        <p:sp>
          <p:nvSpPr>
            <p:cNvPr id="13" name="Rounded Rectangle 12"/>
            <p:cNvSpPr/>
            <p:nvPr/>
          </p:nvSpPr>
          <p:spPr>
            <a:xfrm>
              <a:off x="2927838" y="4086306"/>
              <a:ext cx="589085" cy="151586"/>
            </a:xfrm>
            <a:prstGeom prst="roundRect">
              <a:avLst/>
            </a:prstGeom>
            <a:noFill/>
            <a:ln w="285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519604" y="3328762"/>
              <a:ext cx="2408234" cy="390383"/>
            </a:xfrm>
            <a:prstGeom prst="roundRect">
              <a:avLst/>
            </a:prstGeom>
            <a:noFill/>
            <a:ln w="285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4273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_Corporate_Template_BentonSans_4.3_e">
  <a:themeElements>
    <a:clrScheme name="Custom 8">
      <a:dk1>
        <a:srgbClr val="666666"/>
      </a:dk1>
      <a:lt1>
        <a:sysClr val="window" lastClr="FFFFFF"/>
      </a:lt1>
      <a:dk2>
        <a:srgbClr val="5B6591"/>
      </a:dk2>
      <a:lt2>
        <a:srgbClr val="FFFFFF"/>
      </a:lt2>
      <a:accent1>
        <a:srgbClr val="1F447D"/>
      </a:accent1>
      <a:accent2>
        <a:srgbClr val="E8762C"/>
      </a:accent2>
      <a:accent3>
        <a:srgbClr val="7099A6"/>
      </a:accent3>
      <a:accent4>
        <a:srgbClr val="59879B"/>
      </a:accent4>
      <a:accent5>
        <a:srgbClr val="4C4C4C"/>
      </a:accent5>
      <a:accent6>
        <a:srgbClr val="C72035"/>
      </a:accent6>
      <a:hlink>
        <a:srgbClr val="EB912C"/>
      </a:hlink>
      <a:folHlink>
        <a:srgbClr val="969696"/>
      </a:folHlink>
    </a:clrScheme>
    <a:fontScheme name="Tableau Corporate Fonts">
      <a:majorFont>
        <a:latin typeface="BentonSans Book"/>
        <a:ea typeface=""/>
        <a:cs typeface=""/>
      </a:majorFont>
      <a:minorFont>
        <a:latin typeface="Merriweather Light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60000"/>
            <a:lumOff val="40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 cmpd="sng">
          <a:solidFill>
            <a:schemeClr val="bg1">
              <a:lumMod val="75000"/>
            </a:schemeClr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PPT_Corporate_Template_BentonSans_4.3_e</Template>
  <TotalTime>506</TotalTime>
  <Words>243</Words>
  <Application>Microsoft Office PowerPoint</Application>
  <PresentationFormat>On-screen Show (4:3)</PresentationFormat>
  <Paragraphs>60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ＭＳ Ｐゴシック</vt:lpstr>
      <vt:lpstr>Arial</vt:lpstr>
      <vt:lpstr>BentonSans Book</vt:lpstr>
      <vt:lpstr>BentonSans Light</vt:lpstr>
      <vt:lpstr>Gill Sans MT</vt:lpstr>
      <vt:lpstr>Merriweather Light</vt:lpstr>
      <vt:lpstr>PPT_Corporate_Template_BentonSans_4.3_e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Tableau Software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Jenny Richards</dc:creator>
  <cp:keywords/>
  <dc:description/>
  <cp:lastModifiedBy>Jade Le Van</cp:lastModifiedBy>
  <cp:revision>13</cp:revision>
  <cp:lastPrinted>2015-11-05T23:58:20Z</cp:lastPrinted>
  <dcterms:created xsi:type="dcterms:W3CDTF">2016-06-29T16:41:10Z</dcterms:created>
  <dcterms:modified xsi:type="dcterms:W3CDTF">2016-09-29T20:11:40Z</dcterms:modified>
  <cp:category/>
</cp:coreProperties>
</file>