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44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43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42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38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37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41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6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44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slide+xml" PartName="/ppt/slides/slide40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74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</p:sldIdLst>
  <p:sldSz cy="8229600" cx="14630400"/>
  <p:notesSz cx="6858000" cy="9144000"/>
  <p:embeddedFontLst>
    <p:embeddedFont>
      <p:font typeface="Merriweather Light"/>
      <p:regular r:id="rId50"/>
      <p:bold r:id="rId51"/>
      <p:italic r:id="rId52"/>
      <p:boldItalic r:id="rId53"/>
    </p:embeddedFont>
    <p:embeddedFont>
      <p:font typeface="Source Code Pro"/>
      <p:regular r:id="rId54"/>
      <p:bold r:id="rId55"/>
      <p:italic r:id="rId56"/>
      <p:boldItalic r:id="rId57"/>
    </p:embeddedFont>
    <p:embeddedFont>
      <p:font typeface="Fira Code"/>
      <p:regular r:id="rId58"/>
      <p:bold r:id="rId59"/>
    </p:embeddedFont>
    <p:embeddedFont>
      <p:font typeface="Gill Sans"/>
      <p:regular r:id="rId60"/>
      <p:bold r:id="rId6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181">
          <p15:clr>
            <a:srgbClr val="A4A3A4"/>
          </p15:clr>
        </p15:guide>
        <p15:guide id="2" orient="horz" pos="369">
          <p15:clr>
            <a:srgbClr val="A4A3A4"/>
          </p15:clr>
        </p15:guide>
        <p15:guide id="3" pos="43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181" orient="horz"/>
        <p:guide pos="369" orient="horz"/>
        <p:guide pos="432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5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4" Type="http://schemas.openxmlformats.org/officeDocument/2006/relationships/slide" Target="slides/slide39.xml"/><Relationship Id="rId43" Type="http://schemas.openxmlformats.org/officeDocument/2006/relationships/slide" Target="slides/slide38.xml"/><Relationship Id="rId46" Type="http://schemas.openxmlformats.org/officeDocument/2006/relationships/slide" Target="slides/slide41.xml"/><Relationship Id="rId45" Type="http://schemas.openxmlformats.org/officeDocument/2006/relationships/slide" Target="slides/slide40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48" Type="http://schemas.openxmlformats.org/officeDocument/2006/relationships/slide" Target="slides/slide43.xml"/><Relationship Id="rId47" Type="http://schemas.openxmlformats.org/officeDocument/2006/relationships/slide" Target="slides/slide42.xml"/><Relationship Id="rId49" Type="http://schemas.openxmlformats.org/officeDocument/2006/relationships/slide" Target="slides/slide4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61" Type="http://schemas.openxmlformats.org/officeDocument/2006/relationships/font" Target="fonts/GillSans-bold.fntdata"/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60" Type="http://schemas.openxmlformats.org/officeDocument/2006/relationships/font" Target="fonts/GillSans-regular.fntdata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9" Type="http://schemas.openxmlformats.org/officeDocument/2006/relationships/slide" Target="slides/slide24.xml"/><Relationship Id="rId51" Type="http://schemas.openxmlformats.org/officeDocument/2006/relationships/font" Target="fonts/MerriweatherLight-bold.fntdata"/><Relationship Id="rId50" Type="http://schemas.openxmlformats.org/officeDocument/2006/relationships/font" Target="fonts/MerriweatherLight-regular.fntdata"/><Relationship Id="rId53" Type="http://schemas.openxmlformats.org/officeDocument/2006/relationships/font" Target="fonts/MerriweatherLight-boldItalic.fntdata"/><Relationship Id="rId52" Type="http://schemas.openxmlformats.org/officeDocument/2006/relationships/font" Target="fonts/MerriweatherLight-italic.fntdata"/><Relationship Id="rId11" Type="http://schemas.openxmlformats.org/officeDocument/2006/relationships/slide" Target="slides/slide6.xml"/><Relationship Id="rId55" Type="http://schemas.openxmlformats.org/officeDocument/2006/relationships/font" Target="fonts/SourceCodePro-bold.fntdata"/><Relationship Id="rId10" Type="http://schemas.openxmlformats.org/officeDocument/2006/relationships/slide" Target="slides/slide5.xml"/><Relationship Id="rId54" Type="http://schemas.openxmlformats.org/officeDocument/2006/relationships/font" Target="fonts/SourceCodePro-regular.fntdata"/><Relationship Id="rId13" Type="http://schemas.openxmlformats.org/officeDocument/2006/relationships/slide" Target="slides/slide8.xml"/><Relationship Id="rId57" Type="http://schemas.openxmlformats.org/officeDocument/2006/relationships/font" Target="fonts/SourceCodePro-boldItalic.fntdata"/><Relationship Id="rId12" Type="http://schemas.openxmlformats.org/officeDocument/2006/relationships/slide" Target="slides/slide7.xml"/><Relationship Id="rId56" Type="http://schemas.openxmlformats.org/officeDocument/2006/relationships/font" Target="fonts/SourceCodePro-italic.fntdata"/><Relationship Id="rId15" Type="http://schemas.openxmlformats.org/officeDocument/2006/relationships/slide" Target="slides/slide10.xml"/><Relationship Id="rId59" Type="http://schemas.openxmlformats.org/officeDocument/2006/relationships/font" Target="fonts/FiraCode-bold.fntdata"/><Relationship Id="rId14" Type="http://schemas.openxmlformats.org/officeDocument/2006/relationships/slide" Target="slides/slide9.xml"/><Relationship Id="rId58" Type="http://schemas.openxmlformats.org/officeDocument/2006/relationships/font" Target="fonts/FiraCode-regular.fntdata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6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6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6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6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6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6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6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6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6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6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6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6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6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6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6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6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54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54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54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54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54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6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6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6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6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6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6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6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6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f76007ea6d_0_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112" name="Google Shape;112;gf76007ea6d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Title Slide</a:t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gfb30fa524f_0_31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172" name="Google Shape;172;gfb30fa524f_0_3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Numbered List</a:t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gfb30fa524f_0_3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54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8" name="Google Shape;178;gfb30fa524f_0_31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gfb30fa524f_0_32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4" name="Google Shape;184;gfb30fa524f_0_3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54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5" name="Google Shape;185;gfb30fa524f_0_321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gfb30fa524f_0_32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190" name="Google Shape;190;gfb30fa524f_0_3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Section Header</a:t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gfb30fa524f_0_33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195" name="Google Shape;195;gfb30fa524f_0_3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Tableau Logo</a:t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gfb643c860d_0_29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54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9" name="Google Shape;199;gfb643c860d_0_29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gfb643c860d_0_29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205" name="Google Shape;205;gfb643c860d_0_29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Table of Contents</a:t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gfb643c860d_0_30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211" name="Google Shape;211;gfb643c860d_0_30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Section Header</a:t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gfb643c860d_0_30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219" name="Google Shape;219;gfb643c860d_0_30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Section Header</a:t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gfb643c860d_0_32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236" name="Google Shape;236;gfb643c860d_0_3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Section Header</a:t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gf76007ea6d_0_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8" name="Google Shape;118;gf76007ea6d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gfb643c860d_0_3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540"/>
              </a:spcBef>
              <a:spcAft>
                <a:spcPts val="0"/>
              </a:spcAft>
              <a:buNone/>
            </a:pPr>
            <a:r>
              <a:rPr lang="en-US"/>
              <a:t>Code Sample:</a:t>
            </a:r>
            <a:endParaRPr/>
          </a:p>
          <a:p>
            <a:pPr indent="0" lvl="0" marL="0" rtl="0" algn="l">
              <a:spcBef>
                <a:spcPts val="54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540"/>
              </a:spcBef>
              <a:spcAft>
                <a:spcPts val="0"/>
              </a:spcAft>
              <a:buNone/>
            </a:pPr>
            <a:r>
              <a:rPr lang="en-US"/>
              <a:t>index.js:</a:t>
            </a:r>
            <a:endParaRPr/>
          </a:p>
          <a:p>
            <a:pPr indent="0" lvl="0" marL="0" rtl="0" algn="l">
              <a:spcBef>
                <a:spcPts val="54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540"/>
              </a:spcBef>
              <a:spcAft>
                <a:spcPts val="0"/>
              </a:spcAft>
              <a:buNone/>
            </a:pPr>
            <a:r>
              <a:rPr lang="en-US"/>
              <a:t>import { TableauMetric } from 'https://10ax.online.tableau.com/javascripts/api/tableau.metric.1.latest.min.js';</a:t>
            </a:r>
            <a:endParaRPr/>
          </a:p>
          <a:p>
            <a:pPr indent="0" lvl="0" marL="0" rtl="0" algn="l">
              <a:spcBef>
                <a:spcPts val="540"/>
              </a:spcBef>
              <a:spcAft>
                <a:spcPts val="0"/>
              </a:spcAft>
              <a:buNone/>
            </a:pPr>
            <a:r>
              <a:rPr lang="en-US"/>
              <a:t>// personal access token information and site information.</a:t>
            </a:r>
            <a:endParaRPr/>
          </a:p>
          <a:p>
            <a:pPr indent="0" lvl="0" marL="0" rtl="0" algn="l">
              <a:spcBef>
                <a:spcPts val="540"/>
              </a:spcBef>
              <a:spcAft>
                <a:spcPts val="0"/>
              </a:spcAft>
              <a:buNone/>
            </a:pPr>
            <a:r>
              <a:rPr lang="en-US"/>
              <a:t>import { PAT_NAME, PAT_SECRET, SITE_URL_NAME } from './variables.js';</a:t>
            </a:r>
            <a:endParaRPr/>
          </a:p>
          <a:p>
            <a:pPr indent="0" lvl="0" marL="0" rtl="0" algn="l">
              <a:spcBef>
                <a:spcPts val="54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540"/>
              </a:spcBef>
              <a:spcAft>
                <a:spcPts val="0"/>
              </a:spcAft>
              <a:buNone/>
            </a:pPr>
            <a:r>
              <a:rPr lang="en-US"/>
              <a:t>let tableauAuthToken = '';</a:t>
            </a:r>
            <a:endParaRPr/>
          </a:p>
          <a:p>
            <a:pPr indent="0" lvl="0" marL="0" rtl="0" algn="l">
              <a:spcBef>
                <a:spcPts val="540"/>
              </a:spcBef>
              <a:spcAft>
                <a:spcPts val="0"/>
              </a:spcAft>
              <a:buNone/>
            </a:pPr>
            <a:r>
              <a:rPr lang="en-US"/>
              <a:t>let siteId = '';</a:t>
            </a:r>
            <a:endParaRPr/>
          </a:p>
          <a:p>
            <a:pPr indent="0" lvl="0" marL="0" rtl="0" algn="l">
              <a:spcBef>
                <a:spcPts val="540"/>
              </a:spcBef>
              <a:spcAft>
                <a:spcPts val="0"/>
              </a:spcAft>
              <a:buNone/>
            </a:pPr>
            <a:r>
              <a:rPr lang="en-US"/>
              <a:t>const serverUrl = 'https://10ax.online.tableau.com/api/3.14/';</a:t>
            </a:r>
            <a:endParaRPr/>
          </a:p>
          <a:p>
            <a:pPr indent="0" lvl="0" marL="0" rtl="0" algn="l">
              <a:spcBef>
                <a:spcPts val="54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540"/>
              </a:spcBef>
              <a:spcAft>
                <a:spcPts val="0"/>
              </a:spcAft>
              <a:buNone/>
            </a:pPr>
            <a:r>
              <a:rPr lang="en-US"/>
              <a:t>/**</a:t>
            </a:r>
            <a:endParaRPr/>
          </a:p>
          <a:p>
            <a:pPr indent="0" lvl="0" marL="0" rtl="0" algn="l">
              <a:spcBef>
                <a:spcPts val="540"/>
              </a:spcBef>
              <a:spcAft>
                <a:spcPts val="0"/>
              </a:spcAft>
              <a:buNone/>
            </a:pPr>
            <a:r>
              <a:rPr lang="en-US"/>
              <a:t> * Retrieves a authentication token for the REST API using a Personal Access Token</a:t>
            </a:r>
            <a:endParaRPr/>
          </a:p>
          <a:p>
            <a:pPr indent="0" lvl="0" marL="0" rtl="0" algn="l">
              <a:spcBef>
                <a:spcPts val="540"/>
              </a:spcBef>
              <a:spcAft>
                <a:spcPts val="0"/>
              </a:spcAft>
              <a:buNone/>
            </a:pPr>
            <a:r>
              <a:rPr lang="en-US"/>
              <a:t> */</a:t>
            </a:r>
            <a:endParaRPr/>
          </a:p>
          <a:p>
            <a:pPr indent="0" lvl="0" marL="0" rtl="0" algn="l">
              <a:spcBef>
                <a:spcPts val="540"/>
              </a:spcBef>
              <a:spcAft>
                <a:spcPts val="0"/>
              </a:spcAft>
              <a:buNone/>
            </a:pPr>
            <a:r>
              <a:rPr lang="en-US"/>
              <a:t>async function login() {</a:t>
            </a:r>
            <a:endParaRPr/>
          </a:p>
          <a:p>
            <a:pPr indent="0" lvl="0" marL="0" rtl="0" algn="l">
              <a:spcBef>
                <a:spcPts val="540"/>
              </a:spcBef>
              <a:spcAft>
                <a:spcPts val="0"/>
              </a:spcAft>
              <a:buNone/>
            </a:pPr>
            <a:r>
              <a:rPr lang="en-US"/>
              <a:t>    const siteObj = {contentUrl: SITE_URL_NAME};</a:t>
            </a:r>
            <a:endParaRPr/>
          </a:p>
          <a:p>
            <a:pPr indent="0" lvl="0" marL="0" rtl="0" algn="l">
              <a:spcBef>
                <a:spcPts val="540"/>
              </a:spcBef>
              <a:spcAft>
                <a:spcPts val="0"/>
              </a:spcAft>
              <a:buNone/>
            </a:pPr>
            <a:r>
              <a:rPr lang="en-US"/>
              <a:t>    const loginRequest = { credentials: {"site": siteObj, "personalAccessTokenName": PAT_NAME, "personalAccessTokenSecret": PAT_SECRET}};</a:t>
            </a:r>
            <a:endParaRPr/>
          </a:p>
          <a:p>
            <a:pPr indent="0" lvl="0" marL="0" rtl="0" algn="l">
              <a:spcBef>
                <a:spcPts val="540"/>
              </a:spcBef>
              <a:spcAft>
                <a:spcPts val="0"/>
              </a:spcAft>
              <a:buNone/>
            </a:pPr>
            <a:r>
              <a:rPr lang="en-US"/>
              <a:t>    const signInUrl = serverUrl + 'auth/signin';</a:t>
            </a:r>
            <a:endParaRPr/>
          </a:p>
          <a:p>
            <a:pPr indent="0" lvl="0" marL="0" rtl="0" algn="l">
              <a:spcBef>
                <a:spcPts val="540"/>
              </a:spcBef>
              <a:spcAft>
                <a:spcPts val="0"/>
              </a:spcAft>
              <a:buNone/>
            </a:pPr>
            <a:r>
              <a:rPr lang="en-US"/>
              <a:t>    const response = await fetch(signInUrl, {</a:t>
            </a:r>
            <a:endParaRPr/>
          </a:p>
          <a:p>
            <a:pPr indent="0" lvl="0" marL="0" rtl="0" algn="l">
              <a:spcBef>
                <a:spcPts val="540"/>
              </a:spcBef>
              <a:spcAft>
                <a:spcPts val="0"/>
              </a:spcAft>
              <a:buNone/>
            </a:pPr>
            <a:r>
              <a:rPr lang="en-US"/>
              <a:t>        method: 'POST',</a:t>
            </a:r>
            <a:endParaRPr/>
          </a:p>
          <a:p>
            <a:pPr indent="0" lvl="0" marL="0" rtl="0" algn="l">
              <a:spcBef>
                <a:spcPts val="540"/>
              </a:spcBef>
              <a:spcAft>
                <a:spcPts val="0"/>
              </a:spcAft>
              <a:buNone/>
            </a:pPr>
            <a:r>
              <a:rPr lang="en-US"/>
              <a:t>        headers: {</a:t>
            </a:r>
            <a:endParaRPr/>
          </a:p>
          <a:p>
            <a:pPr indent="0" lvl="0" marL="0" rtl="0" algn="l">
              <a:spcBef>
                <a:spcPts val="540"/>
              </a:spcBef>
              <a:spcAft>
                <a:spcPts val="0"/>
              </a:spcAft>
              <a:buNone/>
            </a:pPr>
            <a:r>
              <a:rPr lang="en-US"/>
              <a:t>            'Content-Type': 'application/json',</a:t>
            </a:r>
            <a:endParaRPr/>
          </a:p>
          <a:p>
            <a:pPr indent="0" lvl="0" marL="0" rtl="0" algn="l">
              <a:spcBef>
                <a:spcPts val="540"/>
              </a:spcBef>
              <a:spcAft>
                <a:spcPts val="0"/>
              </a:spcAft>
              <a:buNone/>
            </a:pPr>
            <a:r>
              <a:rPr lang="en-US"/>
              <a:t>            'Accept': 'application/json',</a:t>
            </a:r>
            <a:endParaRPr/>
          </a:p>
          <a:p>
            <a:pPr indent="0" lvl="0" marL="0" rtl="0" algn="l">
              <a:spcBef>
                <a:spcPts val="540"/>
              </a:spcBef>
              <a:spcAft>
                <a:spcPts val="0"/>
              </a:spcAft>
              <a:buNone/>
            </a:pPr>
            <a:r>
              <a:rPr lang="en-US"/>
              <a:t>        },</a:t>
            </a:r>
            <a:endParaRPr/>
          </a:p>
          <a:p>
            <a:pPr indent="0" lvl="0" marL="0" rtl="0" algn="l">
              <a:spcBef>
                <a:spcPts val="540"/>
              </a:spcBef>
              <a:spcAft>
                <a:spcPts val="0"/>
              </a:spcAft>
              <a:buNone/>
            </a:pPr>
            <a:r>
              <a:rPr lang="en-US"/>
              <a:t>        body: JSON.stringify(loginRequest)</a:t>
            </a:r>
            <a:endParaRPr/>
          </a:p>
          <a:p>
            <a:pPr indent="0" lvl="0" marL="0" rtl="0" algn="l">
              <a:spcBef>
                <a:spcPts val="540"/>
              </a:spcBef>
              <a:spcAft>
                <a:spcPts val="0"/>
              </a:spcAft>
              <a:buNone/>
            </a:pPr>
            <a:r>
              <a:rPr lang="en-US"/>
              <a:t>    });</a:t>
            </a:r>
            <a:endParaRPr/>
          </a:p>
          <a:p>
            <a:pPr indent="0" lvl="0" marL="0" rtl="0" algn="l">
              <a:spcBef>
                <a:spcPts val="540"/>
              </a:spcBef>
              <a:spcAft>
                <a:spcPts val="0"/>
              </a:spcAft>
              <a:buNone/>
            </a:pPr>
            <a:r>
              <a:rPr lang="en-US"/>
              <a:t>    const content = await response.json();</a:t>
            </a:r>
            <a:endParaRPr/>
          </a:p>
          <a:p>
            <a:pPr indent="0" lvl="0" marL="0" rtl="0" algn="l">
              <a:spcBef>
                <a:spcPts val="540"/>
              </a:spcBef>
              <a:spcAft>
                <a:spcPts val="0"/>
              </a:spcAft>
              <a:buNone/>
            </a:pPr>
            <a:r>
              <a:rPr lang="en-US"/>
              <a:t>    tableauAuthToken = content["credentials"]["token"];</a:t>
            </a:r>
            <a:endParaRPr/>
          </a:p>
          <a:p>
            <a:pPr indent="0" lvl="0" marL="0" rtl="0" algn="l">
              <a:spcBef>
                <a:spcPts val="540"/>
              </a:spcBef>
              <a:spcAft>
                <a:spcPts val="0"/>
              </a:spcAft>
              <a:buNone/>
            </a:pPr>
            <a:r>
              <a:rPr lang="en-US"/>
              <a:t>    siteId = content["credentials"]["site"]["id"]</a:t>
            </a:r>
            <a:endParaRPr/>
          </a:p>
          <a:p>
            <a:pPr indent="0" lvl="0" marL="0" rtl="0" algn="l">
              <a:spcBef>
                <a:spcPts val="540"/>
              </a:spcBef>
              <a:spcAft>
                <a:spcPts val="0"/>
              </a:spcAft>
              <a:buNone/>
            </a:pPr>
            <a:r>
              <a:rPr lang="en-US"/>
              <a:t>}</a:t>
            </a:r>
            <a:endParaRPr/>
          </a:p>
          <a:p>
            <a:pPr indent="0" lvl="0" marL="0" rtl="0" algn="l">
              <a:spcBef>
                <a:spcPts val="54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540"/>
              </a:spcBef>
              <a:spcAft>
                <a:spcPts val="0"/>
              </a:spcAft>
              <a:buNone/>
            </a:pPr>
            <a:r>
              <a:rPr lang="en-US"/>
              <a:t>/**</a:t>
            </a:r>
            <a:endParaRPr/>
          </a:p>
          <a:p>
            <a:pPr indent="0" lvl="0" marL="0" rtl="0" algn="l">
              <a:spcBef>
                <a:spcPts val="540"/>
              </a:spcBef>
              <a:spcAft>
                <a:spcPts val="0"/>
              </a:spcAft>
              <a:buNone/>
            </a:pPr>
            <a:r>
              <a:rPr lang="en-US"/>
              <a:t> * Gets a list of Metrics using the REST API, filtered by project name and sorted by Metric name</a:t>
            </a:r>
            <a:endParaRPr/>
          </a:p>
          <a:p>
            <a:pPr indent="0" lvl="0" marL="0" rtl="0" algn="l">
              <a:spcBef>
                <a:spcPts val="540"/>
              </a:spcBef>
              <a:spcAft>
                <a:spcPts val="0"/>
              </a:spcAft>
              <a:buNone/>
            </a:pPr>
            <a:r>
              <a:rPr lang="en-US"/>
              <a:t> */</a:t>
            </a:r>
            <a:endParaRPr/>
          </a:p>
          <a:p>
            <a:pPr indent="0" lvl="0" marL="0" rtl="0" algn="l">
              <a:spcBef>
                <a:spcPts val="540"/>
              </a:spcBef>
              <a:spcAft>
                <a:spcPts val="0"/>
              </a:spcAft>
              <a:buNone/>
            </a:pPr>
            <a:r>
              <a:rPr lang="en-US"/>
              <a:t>async function getMetrics() {</a:t>
            </a:r>
            <a:endParaRPr/>
          </a:p>
          <a:p>
            <a:pPr indent="0" lvl="0" marL="0" rtl="0" algn="l">
              <a:spcBef>
                <a:spcPts val="540"/>
              </a:spcBef>
              <a:spcAft>
                <a:spcPts val="0"/>
              </a:spcAft>
              <a:buNone/>
            </a:pPr>
            <a:r>
              <a:rPr lang="en-US"/>
              <a:t>    await login();</a:t>
            </a:r>
            <a:endParaRPr/>
          </a:p>
          <a:p>
            <a:pPr indent="0" lvl="0" marL="0" rtl="0" algn="l">
              <a:spcBef>
                <a:spcPts val="540"/>
              </a:spcBef>
              <a:spcAft>
                <a:spcPts val="0"/>
              </a:spcAft>
              <a:buNone/>
            </a:pPr>
            <a:r>
              <a:rPr lang="en-US"/>
              <a:t>    const projectName = "Julian"</a:t>
            </a:r>
            <a:endParaRPr/>
          </a:p>
          <a:p>
            <a:pPr indent="0" lvl="0" marL="0" rtl="0" algn="l">
              <a:spcBef>
                <a:spcPts val="540"/>
              </a:spcBef>
              <a:spcAft>
                <a:spcPts val="0"/>
              </a:spcAft>
              <a:buNone/>
            </a:pPr>
            <a:r>
              <a:rPr lang="en-US"/>
              <a:t>    const getMetricsUrl = serverUrl + 'sites/' + siteId + '/metrics?filter=projectName:eq:' + projectName + '&amp;sort=name:desc';</a:t>
            </a:r>
            <a:endParaRPr/>
          </a:p>
          <a:p>
            <a:pPr indent="0" lvl="0" marL="0" rtl="0" algn="l">
              <a:spcBef>
                <a:spcPts val="54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540"/>
              </a:spcBef>
              <a:spcAft>
                <a:spcPts val="0"/>
              </a:spcAft>
              <a:buNone/>
            </a:pPr>
            <a:r>
              <a:rPr lang="en-US"/>
              <a:t>    const response = await fetch(getMetricsUrl, {</a:t>
            </a:r>
            <a:endParaRPr/>
          </a:p>
          <a:p>
            <a:pPr indent="0" lvl="0" marL="0" rtl="0" algn="l">
              <a:spcBef>
                <a:spcPts val="540"/>
              </a:spcBef>
              <a:spcAft>
                <a:spcPts val="0"/>
              </a:spcAft>
              <a:buNone/>
            </a:pPr>
            <a:r>
              <a:rPr lang="en-US"/>
              <a:t>        method: 'GET',</a:t>
            </a:r>
            <a:endParaRPr/>
          </a:p>
          <a:p>
            <a:pPr indent="0" lvl="0" marL="0" rtl="0" algn="l">
              <a:spcBef>
                <a:spcPts val="540"/>
              </a:spcBef>
              <a:spcAft>
                <a:spcPts val="0"/>
              </a:spcAft>
              <a:buNone/>
            </a:pPr>
            <a:r>
              <a:rPr lang="en-US"/>
              <a:t>        headers: {</a:t>
            </a:r>
            <a:endParaRPr/>
          </a:p>
          <a:p>
            <a:pPr indent="0" lvl="0" marL="0" rtl="0" algn="l">
              <a:spcBef>
                <a:spcPts val="540"/>
              </a:spcBef>
              <a:spcAft>
                <a:spcPts val="0"/>
              </a:spcAft>
              <a:buNone/>
            </a:pPr>
            <a:r>
              <a:rPr lang="en-US"/>
              <a:t>            'X-Tableau-Auth': tableauAuthToken,</a:t>
            </a:r>
            <a:endParaRPr/>
          </a:p>
          <a:p>
            <a:pPr indent="0" lvl="0" marL="0" rtl="0" algn="l">
              <a:spcBef>
                <a:spcPts val="540"/>
              </a:spcBef>
              <a:spcAft>
                <a:spcPts val="0"/>
              </a:spcAft>
              <a:buNone/>
            </a:pPr>
            <a:r>
              <a:rPr lang="en-US"/>
              <a:t>            'Accept': 'application/json',</a:t>
            </a:r>
            <a:endParaRPr/>
          </a:p>
          <a:p>
            <a:pPr indent="0" lvl="0" marL="0" rtl="0" algn="l">
              <a:spcBef>
                <a:spcPts val="540"/>
              </a:spcBef>
              <a:spcAft>
                <a:spcPts val="0"/>
              </a:spcAft>
              <a:buNone/>
            </a:pPr>
            <a:r>
              <a:rPr lang="en-US"/>
              <a:t>        }</a:t>
            </a:r>
            <a:endParaRPr/>
          </a:p>
          <a:p>
            <a:pPr indent="0" lvl="0" marL="0" rtl="0" algn="l">
              <a:spcBef>
                <a:spcPts val="540"/>
              </a:spcBef>
              <a:spcAft>
                <a:spcPts val="0"/>
              </a:spcAft>
              <a:buNone/>
            </a:pPr>
            <a:r>
              <a:rPr lang="en-US"/>
              <a:t>    });</a:t>
            </a:r>
            <a:endParaRPr/>
          </a:p>
          <a:p>
            <a:pPr indent="0" lvl="0" marL="0" rtl="0" algn="l">
              <a:spcBef>
                <a:spcPts val="540"/>
              </a:spcBef>
              <a:spcAft>
                <a:spcPts val="0"/>
              </a:spcAft>
              <a:buNone/>
            </a:pPr>
            <a:r>
              <a:rPr lang="en-US"/>
              <a:t>    const content = await response.json();</a:t>
            </a:r>
            <a:endParaRPr/>
          </a:p>
          <a:p>
            <a:pPr indent="0" lvl="0" marL="0" rtl="0" algn="l">
              <a:spcBef>
                <a:spcPts val="540"/>
              </a:spcBef>
              <a:spcAft>
                <a:spcPts val="0"/>
              </a:spcAft>
              <a:buNone/>
            </a:pPr>
            <a:r>
              <a:rPr lang="en-US"/>
              <a:t>    return content["metrics"]["metric"];</a:t>
            </a:r>
            <a:endParaRPr/>
          </a:p>
          <a:p>
            <a:pPr indent="0" lvl="0" marL="0" rtl="0" algn="l">
              <a:spcBef>
                <a:spcPts val="540"/>
              </a:spcBef>
              <a:spcAft>
                <a:spcPts val="0"/>
              </a:spcAft>
              <a:buNone/>
            </a:pPr>
            <a:r>
              <a:rPr lang="en-US"/>
              <a:t>}</a:t>
            </a:r>
            <a:endParaRPr/>
          </a:p>
          <a:p>
            <a:pPr indent="0" lvl="0" marL="0" rtl="0" algn="l">
              <a:spcBef>
                <a:spcPts val="54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540"/>
              </a:spcBef>
              <a:spcAft>
                <a:spcPts val="0"/>
              </a:spcAft>
              <a:buNone/>
            </a:pPr>
            <a:r>
              <a:rPr lang="en-US"/>
              <a:t>/**</a:t>
            </a:r>
            <a:endParaRPr/>
          </a:p>
          <a:p>
            <a:pPr indent="0" lvl="0" marL="0" rtl="0" algn="l">
              <a:spcBef>
                <a:spcPts val="540"/>
              </a:spcBef>
              <a:spcAft>
                <a:spcPts val="0"/>
              </a:spcAft>
              <a:buNone/>
            </a:pPr>
            <a:r>
              <a:rPr lang="en-US"/>
              <a:t> * Embeds the Metrics returned from the REST API in index.html</a:t>
            </a:r>
            <a:endParaRPr/>
          </a:p>
          <a:p>
            <a:pPr indent="0" lvl="0" marL="0" rtl="0" algn="l">
              <a:spcBef>
                <a:spcPts val="540"/>
              </a:spcBef>
              <a:spcAft>
                <a:spcPts val="0"/>
              </a:spcAft>
              <a:buNone/>
            </a:pPr>
            <a:r>
              <a:rPr lang="en-US"/>
              <a:t> */</a:t>
            </a:r>
            <a:endParaRPr/>
          </a:p>
          <a:p>
            <a:pPr indent="0" lvl="0" marL="0" rtl="0" algn="l">
              <a:spcBef>
                <a:spcPts val="540"/>
              </a:spcBef>
              <a:spcAft>
                <a:spcPts val="0"/>
              </a:spcAft>
              <a:buNone/>
            </a:pPr>
            <a:r>
              <a:rPr lang="en-US"/>
              <a:t>async function renderMetrics() {</a:t>
            </a:r>
            <a:endParaRPr/>
          </a:p>
          <a:p>
            <a:pPr indent="0" lvl="0" marL="0" rtl="0" algn="l">
              <a:spcBef>
                <a:spcPts val="540"/>
              </a:spcBef>
              <a:spcAft>
                <a:spcPts val="0"/>
              </a:spcAft>
              <a:buNone/>
            </a:pPr>
            <a:r>
              <a:rPr lang="en-US"/>
              <a:t>    const metrics = await getMetrics();</a:t>
            </a:r>
            <a:endParaRPr/>
          </a:p>
          <a:p>
            <a:pPr indent="0" lvl="0" marL="0" rtl="0" algn="l">
              <a:spcBef>
                <a:spcPts val="54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540"/>
              </a:spcBef>
              <a:spcAft>
                <a:spcPts val="0"/>
              </a:spcAft>
              <a:buNone/>
            </a:pPr>
            <a:r>
              <a:rPr lang="en-US"/>
              <a:t>    for (const metric of metrics) {</a:t>
            </a:r>
            <a:endParaRPr/>
          </a:p>
          <a:p>
            <a:pPr indent="0" lvl="0" marL="0" rtl="0" algn="l">
              <a:spcBef>
                <a:spcPts val="540"/>
              </a:spcBef>
              <a:spcAft>
                <a:spcPts val="0"/>
              </a:spcAft>
              <a:buNone/>
            </a:pPr>
            <a:r>
              <a:rPr lang="en-US"/>
              <a:t>        const tableauMetric = new TableauMetric();</a:t>
            </a:r>
            <a:endParaRPr/>
          </a:p>
          <a:p>
            <a:pPr indent="0" lvl="0" marL="0" rtl="0" algn="l">
              <a:spcBef>
                <a:spcPts val="540"/>
              </a:spcBef>
              <a:spcAft>
                <a:spcPts val="0"/>
              </a:spcAft>
              <a:buNone/>
            </a:pPr>
            <a:r>
              <a:rPr lang="en-US"/>
              <a:t>        tableauMetric.src = metric["webpageUrl"];</a:t>
            </a:r>
            <a:endParaRPr/>
          </a:p>
          <a:p>
            <a:pPr indent="0" lvl="0" marL="0" rtl="0" algn="l">
              <a:spcBef>
                <a:spcPts val="540"/>
              </a:spcBef>
              <a:spcAft>
                <a:spcPts val="0"/>
              </a:spcAft>
              <a:buNone/>
            </a:pPr>
            <a:r>
              <a:rPr lang="en-US"/>
              <a:t>        document.getElementById("myDiv").appendChild(tableauMetric);</a:t>
            </a:r>
            <a:endParaRPr/>
          </a:p>
          <a:p>
            <a:pPr indent="0" lvl="0" marL="0" rtl="0" algn="l">
              <a:spcBef>
                <a:spcPts val="540"/>
              </a:spcBef>
              <a:spcAft>
                <a:spcPts val="0"/>
              </a:spcAft>
              <a:buNone/>
            </a:pPr>
            <a:r>
              <a:rPr lang="en-US"/>
              <a:t>    }</a:t>
            </a:r>
            <a:endParaRPr/>
          </a:p>
          <a:p>
            <a:pPr indent="0" lvl="0" marL="0" rtl="0" algn="l">
              <a:spcBef>
                <a:spcPts val="540"/>
              </a:spcBef>
              <a:spcAft>
                <a:spcPts val="0"/>
              </a:spcAft>
              <a:buNone/>
            </a:pPr>
            <a:r>
              <a:rPr lang="en-US"/>
              <a:t>}</a:t>
            </a:r>
            <a:endParaRPr/>
          </a:p>
          <a:p>
            <a:pPr indent="0" lvl="0" marL="0" rtl="0" algn="l">
              <a:spcBef>
                <a:spcPts val="54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540"/>
              </a:spcBef>
              <a:spcAft>
                <a:spcPts val="0"/>
              </a:spcAft>
              <a:buNone/>
            </a:pPr>
            <a:r>
              <a:rPr lang="en-US"/>
              <a:t>renderMetrics();</a:t>
            </a:r>
            <a:endParaRPr/>
          </a:p>
          <a:p>
            <a:pPr indent="0" lvl="0" marL="0" rtl="0" algn="l">
              <a:spcBef>
                <a:spcPts val="540"/>
              </a:spcBef>
              <a:spcAft>
                <a:spcPts val="0"/>
              </a:spcAft>
              <a:buNone/>
            </a:pPr>
            <a:r>
              <a:rPr lang="en-US"/>
              <a:t>------------------------------------------------</a:t>
            </a:r>
            <a:endParaRPr/>
          </a:p>
          <a:p>
            <a:pPr indent="0" lvl="0" marL="0" rtl="0" algn="l">
              <a:spcBef>
                <a:spcPts val="540"/>
              </a:spcBef>
              <a:spcAft>
                <a:spcPts val="0"/>
              </a:spcAft>
              <a:buNone/>
            </a:pPr>
            <a:r>
              <a:rPr lang="en-US"/>
              <a:t>index.html:</a:t>
            </a:r>
            <a:endParaRPr/>
          </a:p>
          <a:p>
            <a:pPr indent="0" lvl="0" marL="0" rtl="0" algn="l">
              <a:spcBef>
                <a:spcPts val="54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540"/>
              </a:spcBef>
              <a:spcAft>
                <a:spcPts val="0"/>
              </a:spcAft>
              <a:buNone/>
            </a:pPr>
            <a:r>
              <a:rPr lang="en-US"/>
              <a:t>&lt;html&gt;</a:t>
            </a:r>
            <a:endParaRPr/>
          </a:p>
          <a:p>
            <a:pPr indent="0" lvl="0" marL="0" rtl="0" algn="l">
              <a:spcBef>
                <a:spcPts val="540"/>
              </a:spcBef>
              <a:spcAft>
                <a:spcPts val="0"/>
              </a:spcAft>
              <a:buNone/>
            </a:pPr>
            <a:r>
              <a:rPr lang="en-US"/>
              <a:t>    &lt;head&gt;</a:t>
            </a:r>
            <a:endParaRPr/>
          </a:p>
          <a:p>
            <a:pPr indent="0" lvl="0" marL="0" rtl="0" algn="l">
              <a:spcBef>
                <a:spcPts val="540"/>
              </a:spcBef>
              <a:spcAft>
                <a:spcPts val="0"/>
              </a:spcAft>
              <a:buNone/>
            </a:pPr>
            <a:r>
              <a:rPr lang="en-US"/>
              <a:t>        &lt;script type="module" src="index.js"&gt;&lt;/script&gt;</a:t>
            </a:r>
            <a:endParaRPr/>
          </a:p>
          <a:p>
            <a:pPr indent="0" lvl="0" marL="0" rtl="0" algn="l">
              <a:spcBef>
                <a:spcPts val="540"/>
              </a:spcBef>
              <a:spcAft>
                <a:spcPts val="0"/>
              </a:spcAft>
              <a:buNone/>
            </a:pPr>
            <a:r>
              <a:rPr lang="en-US"/>
              <a:t>    &lt;/head&gt;</a:t>
            </a:r>
            <a:endParaRPr/>
          </a:p>
          <a:p>
            <a:pPr indent="0" lvl="0" marL="0" rtl="0" algn="l">
              <a:spcBef>
                <a:spcPts val="540"/>
              </a:spcBef>
              <a:spcAft>
                <a:spcPts val="0"/>
              </a:spcAft>
              <a:buNone/>
            </a:pPr>
            <a:r>
              <a:rPr lang="en-US"/>
              <a:t>    &lt;body&gt;</a:t>
            </a:r>
            <a:endParaRPr/>
          </a:p>
          <a:p>
            <a:pPr indent="0" lvl="0" marL="0" rtl="0" algn="l">
              <a:spcBef>
                <a:spcPts val="540"/>
              </a:spcBef>
              <a:spcAft>
                <a:spcPts val="0"/>
              </a:spcAft>
              <a:buNone/>
            </a:pPr>
            <a:r>
              <a:rPr lang="en-US"/>
              <a:t>        &lt;div id="myDiv"&gt;&lt;/div&gt;</a:t>
            </a:r>
            <a:endParaRPr/>
          </a:p>
          <a:p>
            <a:pPr indent="0" lvl="0" marL="0" rtl="0" algn="l">
              <a:spcBef>
                <a:spcPts val="540"/>
              </a:spcBef>
              <a:spcAft>
                <a:spcPts val="0"/>
              </a:spcAft>
              <a:buNone/>
            </a:pPr>
            <a:r>
              <a:rPr lang="en-US"/>
              <a:t>    &lt;/body&gt;</a:t>
            </a:r>
            <a:endParaRPr/>
          </a:p>
          <a:p>
            <a:pPr indent="0" lvl="0" marL="0" rtl="0" algn="l">
              <a:spcBef>
                <a:spcPts val="540"/>
              </a:spcBef>
              <a:spcAft>
                <a:spcPts val="0"/>
              </a:spcAft>
              <a:buNone/>
            </a:pPr>
            <a:r>
              <a:rPr lang="en-US"/>
              <a:t>&lt;/html&gt;</a:t>
            </a:r>
            <a:endParaRPr/>
          </a:p>
        </p:txBody>
      </p:sp>
      <p:sp>
        <p:nvSpPr>
          <p:cNvPr id="243" name="Google Shape;243;gfb643c860d_0_33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gfb643c860d_0_33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248" name="Google Shape;248;gfb643c860d_0_3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Section Header</a:t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gfb30fa524f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54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4" name="Google Shape;254;gfb30fa524f_0_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8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gfb30fa524f_0_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0" name="Google Shape;260;gfb30fa524f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54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1" name="Google Shape;261;gfb30fa524f_0_5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gfb30fa524f_0_2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6" name="Google Shape;276;gfb30fa524f_0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54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7" name="Google Shape;277;gfb30fa524f_0_20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6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gfb30fa524f_0_4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8" name="Google Shape;298;gfb30fa524f_0_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54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9" name="Google Shape;299;gfb30fa524f_0_41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3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gfb30fa524f_0_6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5" name="Google Shape;325;gfb30fa524f_0_6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54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6" name="Google Shape;326;gfb30fa524f_0_67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gfb30fa524f_0_9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3" name="Google Shape;353;gfb30fa524f_0_9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54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4" name="Google Shape;354;gfb30fa524f_0_94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Google Shape;382;gfb30fa524f_0_12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3" name="Google Shape;383;gfb30fa524f_0_1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54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4" name="Google Shape;384;gfb30fa524f_0_123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6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Google Shape;397;gfb30fa524f_0_13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8" name="Google Shape;398;gfb30fa524f_0_1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54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9" name="Google Shape;399;gfb30fa524f_0_137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gf76007ea6d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54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5" name="Google Shape;125;gf76007ea6d_0_1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3" name="Shape 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Google Shape;424;gfb30fa524f_0_16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54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5" name="Google Shape;425;gfb30fa524f_0_16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9" name="Shape 4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Google Shape;430;gfb30fa524f_0_16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1" name="Google Shape;431;gfb30fa524f_0_16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54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2" name="Google Shape;432;gfb30fa524f_0_168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8" name="Shape 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Google Shape;439;gfb30fa524f_0_17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54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0" name="Google Shape;440;gfb30fa524f_0_17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4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Google Shape;445;gfb30fa524f_0_18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446" name="Google Shape;446;gfb30fa524f_0_18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Tableau Logo</a:t>
            </a: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8" name="Shape 4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" name="Google Shape;449;gfb643c860d_0_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450" name="Google Shape;450;gfb643c860d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Title Slide</a:t>
            </a: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4" name="Shape 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" name="Google Shape;455;gfb643c860d_0_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456" name="Google Shape;456;gfb643c860d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Section Header</a:t>
            </a: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9" name="Shape 4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" name="Google Shape;460;gfb643c860d_0_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461" name="Google Shape;461;gfb643c860d_0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Title &amp; Copy</a:t>
            </a: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5" name="Shape 4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" name="Google Shape;466;gfb643c860d_0_1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467" name="Google Shape;467;gfb643c860d_0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Section Header</a:t>
            </a: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0" name="Shape 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" name="Google Shape;471;gfb643c860d_0_1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472" name="Google Shape;472;gfb643c860d_0_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Title &amp; Copy</a:t>
            </a: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6" name="Shape 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" name="Google Shape;477;gfb643c860d_0_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54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8" name="Google Shape;478;gfb643c860d_0_2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f76007ea6d_0_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54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2" name="Google Shape;132;gf76007ea6d_0_1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1" name="Shape 4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" name="Google Shape;482;gfb643c860d_0_2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483" name="Google Shape;483;gfb643c860d_0_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Title &amp; Copy</a:t>
            </a:r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6" name="Shape 4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" name="Google Shape;487;gfb643c860d_0_3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488" name="Google Shape;488;gfb643c860d_0_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Section Header</a:t>
            </a:r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1" name="Shape 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" name="Google Shape;492;gfb643c860d_0_3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493" name="Google Shape;493;gfb643c860d_0_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Title &amp; Copy</a:t>
            </a:r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7" name="Shape 4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8" name="Google Shape;498;gfb643c860d_0_4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499" name="Google Shape;499;gfb643c860d_0_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Title &amp; Copy</a:t>
            </a:r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3" name="Shape 5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4" name="Google Shape;504;gfb643c860d_0_4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505" name="Google Shape;505;gfb643c860d_0_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Title Slide</a:t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gf76007ea6d_0_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54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9" name="Google Shape;139;gf76007ea6d_0_2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gfb30fa524f_0_28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146" name="Google Shape;146;gfb30fa524f_0_28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Title Slide</a:t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gfb30fa524f_0_29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152" name="Google Shape;152;gfb30fa524f_0_29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Section Header</a:t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gfb30fa524f_0_30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159" name="Google Shape;159;gfb30fa524f_0_30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Section Header</a:t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gfb30fa524f_0_30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166" name="Google Shape;166;gfb30fa524f_0_30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Section Header</a:t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Relationship Id="rId3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Relationship Id="rId3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Relationship Id="rId3" Type="http://schemas.openxmlformats.org/officeDocument/2006/relationships/image" Target="../media/image22.png"/><Relationship Id="rId4" Type="http://schemas.openxmlformats.org/officeDocument/2006/relationships/image" Target="../media/image4.png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Relationship Id="rId3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Relationship Id="rId3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Relationship Id="rId3" Type="http://schemas.openxmlformats.org/officeDocument/2006/relationships/image" Target="../media/image4.png"/><Relationship Id="rId4" Type="http://schemas.openxmlformats.org/officeDocument/2006/relationships/image" Target="../media/image10.png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Relationship Id="rId3" Type="http://schemas.openxmlformats.org/officeDocument/2006/relationships/image" Target="../media/image4.png"/><Relationship Id="rId4" Type="http://schemas.openxmlformats.org/officeDocument/2006/relationships/image" Target="../media/image10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Relationship Id="rId3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Relationship Id="rId3" Type="http://schemas.openxmlformats.org/officeDocument/2006/relationships/image" Target="../media/image4.png"/><Relationship Id="rId4" Type="http://schemas.openxmlformats.org/officeDocument/2006/relationships/image" Target="../media/image10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Relationship Id="rId3" Type="http://schemas.openxmlformats.org/officeDocument/2006/relationships/image" Target="../media/image4.png"/><Relationship Id="rId4" Type="http://schemas.openxmlformats.org/officeDocument/2006/relationships/image" Target="../media/image10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Relationship Id="rId3" Type="http://schemas.openxmlformats.org/officeDocument/2006/relationships/image" Target="../media/image4.png"/><Relationship Id="rId4" Type="http://schemas.openxmlformats.org/officeDocument/2006/relationships/image" Target="../media/image10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2.png"/><Relationship Id="rId3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- BcBlue" showMasterSp="0">
  <p:cSld name="Title Slide - BcBlue">
    <p:bg>
      <p:bgPr>
        <a:solidFill>
          <a:schemeClr val="accent1"/>
        </a:solidFill>
      </p:bgPr>
    </p:bg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2"/>
          <p:cNvSpPr txBox="1"/>
          <p:nvPr>
            <p:ph idx="1" type="body"/>
          </p:nvPr>
        </p:nvSpPr>
        <p:spPr>
          <a:xfrm>
            <a:off x="1590261" y="4768917"/>
            <a:ext cx="8388626" cy="111442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920"/>
              </a:spcBef>
              <a:spcAft>
                <a:spcPts val="0"/>
              </a:spcAft>
              <a:buClr>
                <a:schemeClr val="lt1"/>
              </a:buClr>
              <a:buSzPts val="4600"/>
              <a:buFont typeface="Arial"/>
              <a:buNone/>
              <a:defRPr b="0" i="0" sz="4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82600" lvl="1" marL="914400" marR="0" rtl="0" algn="l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–"/>
              <a:defRPr b="0" i="0" sz="40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2pPr>
            <a:lvl3pPr indent="-444500" lvl="2" marL="1371600" marR="0" rtl="0" algn="l">
              <a:spcBef>
                <a:spcPts val="68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rial"/>
              <a:buChar char="•"/>
              <a:defRPr b="0" i="0" sz="34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3pPr>
            <a:lvl4pPr indent="-412750" lvl="3" marL="1828800" marR="0" rtl="0" algn="l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–"/>
              <a:defRPr b="0" i="0" sz="29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4pPr>
            <a:lvl5pPr indent="-412750" lvl="4" marL="2286000" marR="0" rtl="0" algn="l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»"/>
              <a:defRPr b="0" i="0" sz="29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5pPr>
            <a:lvl6pPr indent="-412750" lvl="5" marL="2743200" marR="0" rtl="0" algn="l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b="0" i="0" sz="29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6pPr>
            <a:lvl7pPr indent="-412750" lvl="6" marL="3200400" marR="0" rtl="0" algn="l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b="0" i="0" sz="29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7pPr>
            <a:lvl8pPr indent="-412750" lvl="7" marL="3657600" marR="0" rtl="0" algn="l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b="0" i="0" sz="29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8pPr>
            <a:lvl9pPr indent="-412750" lvl="8" marL="4114800" marR="0" rtl="0" algn="l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b="0" i="0" sz="29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9pPr>
          </a:lstStyle>
          <a:p/>
        </p:txBody>
      </p:sp>
      <p:sp>
        <p:nvSpPr>
          <p:cNvPr id="16" name="Google Shape;16;p2"/>
          <p:cNvSpPr txBox="1"/>
          <p:nvPr>
            <p:ph idx="2" type="body"/>
          </p:nvPr>
        </p:nvSpPr>
        <p:spPr>
          <a:xfrm>
            <a:off x="1590261" y="2895388"/>
            <a:ext cx="9329531" cy="158384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108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Arial"/>
              <a:buNone/>
              <a:defRPr b="0" i="0" sz="5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  <a:defRPr b="1" i="0" sz="4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68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rial"/>
              <a:buNone/>
              <a:defRPr b="1" i="0" sz="3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None/>
              <a:defRPr b="1" i="0" sz="2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None/>
              <a:defRPr b="1" i="0" sz="2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412750" lvl="5" marL="2743200" marR="0" rtl="0" algn="l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b="0" i="0" sz="29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6pPr>
            <a:lvl7pPr indent="-412750" lvl="6" marL="3200400" marR="0" rtl="0" algn="l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b="0" i="0" sz="29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7pPr>
            <a:lvl8pPr indent="-412750" lvl="7" marL="3657600" marR="0" rtl="0" algn="l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b="0" i="0" sz="29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8pPr>
            <a:lvl9pPr indent="-412750" lvl="8" marL="4114800" marR="0" rtl="0" algn="l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b="0" i="0" sz="29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9pPr>
          </a:lstStyle>
          <a:p/>
        </p:txBody>
      </p:sp>
      <p:sp>
        <p:nvSpPr>
          <p:cNvPr id="17" name="Google Shape;17;p2"/>
          <p:cNvSpPr/>
          <p:nvPr/>
        </p:nvSpPr>
        <p:spPr>
          <a:xfrm>
            <a:off x="0" y="10988"/>
            <a:ext cx="940904" cy="8252847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600" u="none" cap="none" strike="noStrike">
              <a:solidFill>
                <a:schemeClr val="lt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pic>
        <p:nvPicPr>
          <p:cNvPr id="18" name="Google Shape;18;p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02115" y="306433"/>
            <a:ext cx="276041" cy="1277673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Google Shape;19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22378" y="5619867"/>
            <a:ext cx="484119" cy="2332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20;p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0124520" y="110722"/>
            <a:ext cx="6270075" cy="604877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>
  <p:cSld name="Title Only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1"/>
          <p:cNvSpPr txBox="1"/>
          <p:nvPr>
            <p:ph idx="1" type="body"/>
          </p:nvPr>
        </p:nvSpPr>
        <p:spPr>
          <a:xfrm>
            <a:off x="710057" y="598699"/>
            <a:ext cx="13269093" cy="57708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marR="0" rtl="0" algn="l">
              <a:lnSpc>
                <a:spcPct val="80000"/>
              </a:lnSpc>
              <a:spcBef>
                <a:spcPts val="900"/>
              </a:spcBef>
              <a:spcAft>
                <a:spcPts val="0"/>
              </a:spcAft>
              <a:buClr>
                <a:srgbClr val="4C4C4C"/>
              </a:buClr>
              <a:buSzPts val="4500"/>
              <a:buFont typeface="Arial"/>
              <a:buNone/>
              <a:defRPr b="0" i="0" sz="4500" u="none" cap="none" strike="noStrike">
                <a:solidFill>
                  <a:srgbClr val="4C4C4C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82600" lvl="1" marL="914400" marR="0" rtl="0" algn="l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–"/>
              <a:defRPr b="0" i="0" sz="40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2pPr>
            <a:lvl3pPr indent="-444500" lvl="2" marL="1371600" marR="0" rtl="0" algn="l">
              <a:spcBef>
                <a:spcPts val="68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rial"/>
              <a:buChar char="•"/>
              <a:defRPr b="0" i="0" sz="34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3pPr>
            <a:lvl4pPr indent="-412750" lvl="3" marL="1828800" marR="0" rtl="0" algn="l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–"/>
              <a:defRPr b="0" i="0" sz="29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4pPr>
            <a:lvl5pPr indent="-412750" lvl="4" marL="2286000" marR="0" rtl="0" algn="l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»"/>
              <a:defRPr b="0" i="0" sz="29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5pPr>
            <a:lvl6pPr indent="-412750" lvl="5" marL="2743200" marR="0" rtl="0" algn="l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b="0" i="0" sz="29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6pPr>
            <a:lvl7pPr indent="-412750" lvl="6" marL="3200400" marR="0" rtl="0" algn="l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b="0" i="0" sz="29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7pPr>
            <a:lvl8pPr indent="-412750" lvl="7" marL="3657600" marR="0" rtl="0" algn="l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b="0" i="0" sz="29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8pPr>
            <a:lvl9pPr indent="-412750" lvl="8" marL="4114800" marR="0" rtl="0" algn="l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b="0" i="0" sz="29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ulti-level content">
  <p:cSld name="Multi-level content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2"/>
          <p:cNvSpPr txBox="1"/>
          <p:nvPr>
            <p:ph idx="1" type="body"/>
          </p:nvPr>
        </p:nvSpPr>
        <p:spPr>
          <a:xfrm>
            <a:off x="710057" y="598699"/>
            <a:ext cx="13269093" cy="57708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marR="0" rtl="0" algn="l">
              <a:lnSpc>
                <a:spcPct val="80000"/>
              </a:lnSpc>
              <a:spcBef>
                <a:spcPts val="900"/>
              </a:spcBef>
              <a:spcAft>
                <a:spcPts val="0"/>
              </a:spcAft>
              <a:buClr>
                <a:srgbClr val="4C4C4C"/>
              </a:buClr>
              <a:buSzPts val="4500"/>
              <a:buFont typeface="Arial"/>
              <a:buNone/>
              <a:defRPr b="0" i="0" sz="4500" u="none" cap="none" strike="noStrike">
                <a:solidFill>
                  <a:srgbClr val="4C4C4C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82600" lvl="1" marL="914400" marR="0" rtl="0" algn="l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–"/>
              <a:defRPr b="0" i="0" sz="40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2pPr>
            <a:lvl3pPr indent="-444500" lvl="2" marL="1371600" marR="0" rtl="0" algn="l">
              <a:spcBef>
                <a:spcPts val="68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rial"/>
              <a:buChar char="•"/>
              <a:defRPr b="0" i="0" sz="34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3pPr>
            <a:lvl4pPr indent="-412750" lvl="3" marL="1828800" marR="0" rtl="0" algn="l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–"/>
              <a:defRPr b="0" i="0" sz="29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4pPr>
            <a:lvl5pPr indent="-412750" lvl="4" marL="2286000" marR="0" rtl="0" algn="l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»"/>
              <a:defRPr b="0" i="0" sz="29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5pPr>
            <a:lvl6pPr indent="-412750" lvl="5" marL="2743200" marR="0" rtl="0" algn="l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b="0" i="0" sz="29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6pPr>
            <a:lvl7pPr indent="-412750" lvl="6" marL="3200400" marR="0" rtl="0" algn="l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b="0" i="0" sz="29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7pPr>
            <a:lvl8pPr indent="-412750" lvl="7" marL="3657600" marR="0" rtl="0" algn="l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b="0" i="0" sz="29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8pPr>
            <a:lvl9pPr indent="-412750" lvl="8" marL="4114800" marR="0" rtl="0" algn="l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b="0" i="0" sz="29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9pPr>
          </a:lstStyle>
          <a:p/>
        </p:txBody>
      </p:sp>
      <p:sp>
        <p:nvSpPr>
          <p:cNvPr id="61" name="Google Shape;61;p12"/>
          <p:cNvSpPr txBox="1"/>
          <p:nvPr>
            <p:ph idx="2" type="body"/>
          </p:nvPr>
        </p:nvSpPr>
        <p:spPr>
          <a:xfrm>
            <a:off x="704476" y="1893515"/>
            <a:ext cx="13274793" cy="44319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Clr>
                <a:srgbClr val="4C4C4C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4C4C4C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60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accent5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2pPr>
            <a:lvl3pPr indent="-228600" lvl="2" marL="1371600" marR="0" rtl="0" algn="l">
              <a:spcBef>
                <a:spcPts val="600"/>
              </a:spcBef>
              <a:spcAft>
                <a:spcPts val="0"/>
              </a:spcAft>
              <a:buClr>
                <a:schemeClr val="accent5"/>
              </a:buClr>
              <a:buSzPts val="2100"/>
              <a:buFont typeface="Arial"/>
              <a:buNone/>
              <a:defRPr b="0" i="0" sz="2100" u="none" cap="none" strike="noStrike">
                <a:solidFill>
                  <a:schemeClr val="accent5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3pPr>
            <a:lvl4pPr indent="-228600" lvl="3" marL="1828800" marR="0" rtl="0" algn="l">
              <a:spcBef>
                <a:spcPts val="6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5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4pPr>
            <a:lvl5pPr indent="-330200" lvl="4" marL="2286000" marR="0" rtl="0" algn="l">
              <a:spcBef>
                <a:spcPts val="600"/>
              </a:spcBef>
              <a:spcAft>
                <a:spcPts val="0"/>
              </a:spcAft>
              <a:buClr>
                <a:schemeClr val="accent5"/>
              </a:buClr>
              <a:buSzPts val="1600"/>
              <a:buFont typeface="Arial"/>
              <a:buAutoNum type="arabicPeriod"/>
              <a:defRPr b="0" i="0" sz="1600" u="none" cap="none" strike="noStrike">
                <a:solidFill>
                  <a:schemeClr val="accent5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5pPr>
            <a:lvl6pPr indent="-412750" lvl="5" marL="2743200" marR="0" rtl="0" algn="l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b="0" i="0" sz="29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6pPr>
            <a:lvl7pPr indent="-412750" lvl="6" marL="3200400" marR="0" rtl="0" algn="l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b="0" i="0" sz="29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7pPr>
            <a:lvl8pPr indent="-412750" lvl="7" marL="3657600" marR="0" rtl="0" algn="l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b="0" i="0" sz="29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8pPr>
            <a:lvl9pPr indent="-412750" lvl="8" marL="4114800" marR="0" rtl="0" algn="l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b="0" i="0" sz="29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Numbered List">
  <p:cSld name="Numbered List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3"/>
          <p:cNvSpPr txBox="1"/>
          <p:nvPr>
            <p:ph idx="1" type="body"/>
          </p:nvPr>
        </p:nvSpPr>
        <p:spPr>
          <a:xfrm>
            <a:off x="704357" y="1893515"/>
            <a:ext cx="13274793" cy="163121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4064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800"/>
              <a:buFont typeface="Arial"/>
              <a:buAutoNum type="arabicPeriod"/>
              <a:defRPr b="0" i="0" sz="2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spcBef>
                <a:spcPts val="60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Arial"/>
              <a:buAutoNum type="romanUcPeriod"/>
              <a:defRPr b="0" i="0" sz="24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spcBef>
                <a:spcPts val="600"/>
              </a:spcBef>
              <a:spcAft>
                <a:spcPts val="0"/>
              </a:spcAft>
              <a:buClr>
                <a:schemeClr val="accent5"/>
              </a:buClr>
              <a:buSzPts val="2100"/>
              <a:buFont typeface="Arial"/>
              <a:buAutoNum type="arabicPeriod"/>
              <a:defRPr b="0" i="0" sz="21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spcBef>
                <a:spcPts val="6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/>
              <a:buAutoNum type="arabicPeriod"/>
              <a:defRPr b="0" i="0" sz="1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600"/>
              </a:spcBef>
              <a:spcAft>
                <a:spcPts val="0"/>
              </a:spcAft>
              <a:buClr>
                <a:srgbClr val="4C4C4C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4C4C4C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5pPr>
            <a:lvl6pPr indent="-412750" lvl="5" marL="2743200" marR="0" rtl="0" algn="l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b="0" i="0" sz="29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6pPr>
            <a:lvl7pPr indent="-412750" lvl="6" marL="3200400" marR="0" rtl="0" algn="l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b="0" i="0" sz="29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7pPr>
            <a:lvl8pPr indent="-412750" lvl="7" marL="3657600" marR="0" rtl="0" algn="l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b="0" i="0" sz="29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8pPr>
            <a:lvl9pPr indent="-412750" lvl="8" marL="4114800" marR="0" rtl="0" algn="l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b="0" i="0" sz="29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9pPr>
          </a:lstStyle>
          <a:p/>
        </p:txBody>
      </p:sp>
      <p:sp>
        <p:nvSpPr>
          <p:cNvPr id="64" name="Google Shape;64;p13"/>
          <p:cNvSpPr txBox="1"/>
          <p:nvPr>
            <p:ph idx="2" type="body"/>
          </p:nvPr>
        </p:nvSpPr>
        <p:spPr>
          <a:xfrm>
            <a:off x="710057" y="598699"/>
            <a:ext cx="13269093" cy="57708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marR="0" rtl="0" algn="l">
              <a:lnSpc>
                <a:spcPct val="80000"/>
              </a:lnSpc>
              <a:spcBef>
                <a:spcPts val="900"/>
              </a:spcBef>
              <a:spcAft>
                <a:spcPts val="0"/>
              </a:spcAft>
              <a:buClr>
                <a:srgbClr val="4C4C4C"/>
              </a:buClr>
              <a:buSzPts val="4500"/>
              <a:buFont typeface="Arial"/>
              <a:buNone/>
              <a:defRPr b="0" i="0" sz="4500" u="none" cap="none" strike="noStrike">
                <a:solidFill>
                  <a:srgbClr val="4C4C4C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82600" lvl="1" marL="914400" marR="0" rtl="0" algn="l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–"/>
              <a:defRPr b="0" i="0" sz="40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2pPr>
            <a:lvl3pPr indent="-444500" lvl="2" marL="1371600" marR="0" rtl="0" algn="l">
              <a:spcBef>
                <a:spcPts val="68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rial"/>
              <a:buChar char="•"/>
              <a:defRPr b="0" i="0" sz="34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3pPr>
            <a:lvl4pPr indent="-412750" lvl="3" marL="1828800" marR="0" rtl="0" algn="l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–"/>
              <a:defRPr b="0" i="0" sz="29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4pPr>
            <a:lvl5pPr indent="-412750" lvl="4" marL="2286000" marR="0" rtl="0" algn="l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»"/>
              <a:defRPr b="0" i="0" sz="29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5pPr>
            <a:lvl6pPr indent="-412750" lvl="5" marL="2743200" marR="0" rtl="0" algn="l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b="0" i="0" sz="29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6pPr>
            <a:lvl7pPr indent="-412750" lvl="6" marL="3200400" marR="0" rtl="0" algn="l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b="0" i="0" sz="29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7pPr>
            <a:lvl8pPr indent="-412750" lvl="7" marL="3657600" marR="0" rtl="0" algn="l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b="0" i="0" sz="29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8pPr>
            <a:lvl9pPr indent="-412750" lvl="8" marL="4114800" marR="0" rtl="0" algn="l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b="0" i="0" sz="29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ulleted Copy">
  <p:cSld name="Bulleted Copy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4"/>
          <p:cNvSpPr txBox="1"/>
          <p:nvPr>
            <p:ph idx="1" type="body"/>
          </p:nvPr>
        </p:nvSpPr>
        <p:spPr>
          <a:xfrm>
            <a:off x="704476" y="1893515"/>
            <a:ext cx="13273820" cy="163121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406400" lvl="0" marL="457200" marR="0" rtl="0" algn="l">
              <a:spcBef>
                <a:spcPts val="0"/>
              </a:spcBef>
              <a:spcAft>
                <a:spcPts val="0"/>
              </a:spcAft>
              <a:buClr>
                <a:srgbClr val="4C4C4C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rgbClr val="4C4C4C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spcBef>
                <a:spcPts val="60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spcBef>
                <a:spcPts val="600"/>
              </a:spcBef>
              <a:spcAft>
                <a:spcPts val="0"/>
              </a:spcAft>
              <a:buClr>
                <a:schemeClr val="accent5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spcBef>
                <a:spcPts val="6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30200" lvl="4" marL="2286000" marR="0" rtl="0" algn="l">
              <a:spcBef>
                <a:spcPts val="600"/>
              </a:spcBef>
              <a:spcAft>
                <a:spcPts val="0"/>
              </a:spcAft>
              <a:buClr>
                <a:schemeClr val="accent5"/>
              </a:buClr>
              <a:buSzPts val="1600"/>
              <a:buFont typeface="Arial"/>
              <a:buAutoNum type="arabicPeriod"/>
              <a:defRPr b="0" i="0" sz="1600" u="none" cap="none" strike="noStrike">
                <a:solidFill>
                  <a:schemeClr val="accent5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5pPr>
            <a:lvl6pPr indent="-412750" lvl="5" marL="2743200" marR="0" rtl="0" algn="l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b="0" i="0" sz="29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6pPr>
            <a:lvl7pPr indent="-412750" lvl="6" marL="3200400" marR="0" rtl="0" algn="l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b="0" i="0" sz="29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7pPr>
            <a:lvl8pPr indent="-412750" lvl="7" marL="3657600" marR="0" rtl="0" algn="l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b="0" i="0" sz="29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8pPr>
            <a:lvl9pPr indent="-412750" lvl="8" marL="4114800" marR="0" rtl="0" algn="l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b="0" i="0" sz="29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9pPr>
          </a:lstStyle>
          <a:p/>
        </p:txBody>
      </p:sp>
      <p:sp>
        <p:nvSpPr>
          <p:cNvPr id="67" name="Google Shape;67;p14"/>
          <p:cNvSpPr txBox="1"/>
          <p:nvPr>
            <p:ph idx="2" type="body"/>
          </p:nvPr>
        </p:nvSpPr>
        <p:spPr>
          <a:xfrm>
            <a:off x="710057" y="598699"/>
            <a:ext cx="13269093" cy="57708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marR="0" rtl="0" algn="l">
              <a:lnSpc>
                <a:spcPct val="80000"/>
              </a:lnSpc>
              <a:spcBef>
                <a:spcPts val="900"/>
              </a:spcBef>
              <a:spcAft>
                <a:spcPts val="0"/>
              </a:spcAft>
              <a:buClr>
                <a:srgbClr val="4C4C4C"/>
              </a:buClr>
              <a:buSzPts val="4500"/>
              <a:buFont typeface="Arial"/>
              <a:buNone/>
              <a:defRPr b="0" i="0" sz="4500" u="none" cap="none" strike="noStrike">
                <a:solidFill>
                  <a:srgbClr val="4C4C4C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82600" lvl="1" marL="914400" marR="0" rtl="0" algn="l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–"/>
              <a:defRPr b="0" i="0" sz="40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2pPr>
            <a:lvl3pPr indent="-444500" lvl="2" marL="1371600" marR="0" rtl="0" algn="l">
              <a:spcBef>
                <a:spcPts val="68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rial"/>
              <a:buChar char="•"/>
              <a:defRPr b="0" i="0" sz="34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3pPr>
            <a:lvl4pPr indent="-412750" lvl="3" marL="1828800" marR="0" rtl="0" algn="l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–"/>
              <a:defRPr b="0" i="0" sz="29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4pPr>
            <a:lvl5pPr indent="-412750" lvl="4" marL="2286000" marR="0" rtl="0" algn="l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»"/>
              <a:defRPr b="0" i="0" sz="29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5pPr>
            <a:lvl6pPr indent="-412750" lvl="5" marL="2743200" marR="0" rtl="0" algn="l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b="0" i="0" sz="29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6pPr>
            <a:lvl7pPr indent="-412750" lvl="6" marL="3200400" marR="0" rtl="0" algn="l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b="0" i="0" sz="29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7pPr>
            <a:lvl8pPr indent="-412750" lvl="7" marL="3657600" marR="0" rtl="0" algn="l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b="0" i="0" sz="29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8pPr>
            <a:lvl9pPr indent="-412750" lvl="8" marL="4114800" marR="0" rtl="0" algn="l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b="0" i="0" sz="29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ulleted Copy - 2 Column">
  <p:cSld name="Bulleted Copy - 2 Column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5"/>
          <p:cNvSpPr txBox="1"/>
          <p:nvPr>
            <p:ph idx="1" type="body"/>
          </p:nvPr>
        </p:nvSpPr>
        <p:spPr>
          <a:xfrm>
            <a:off x="705331" y="1893749"/>
            <a:ext cx="5943600" cy="163121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4064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spcBef>
                <a:spcPts val="60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spcBef>
                <a:spcPts val="600"/>
              </a:spcBef>
              <a:spcAft>
                <a:spcPts val="0"/>
              </a:spcAft>
              <a:buClr>
                <a:schemeClr val="accent5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spcBef>
                <a:spcPts val="6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30200" lvl="4" marL="2286000" marR="0" rtl="0" algn="l">
              <a:spcBef>
                <a:spcPts val="600"/>
              </a:spcBef>
              <a:spcAft>
                <a:spcPts val="0"/>
              </a:spcAft>
              <a:buClr>
                <a:schemeClr val="accent5"/>
              </a:buClr>
              <a:buSzPts val="1600"/>
              <a:buFont typeface="Arial"/>
              <a:buAutoNum type="arabicPeriod"/>
              <a:defRPr b="0" i="0" sz="1600" u="none" cap="none" strike="noStrike">
                <a:solidFill>
                  <a:schemeClr val="accent5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5pPr>
            <a:lvl6pPr indent="-412750" lvl="5" marL="2743200" marR="0" rtl="0" algn="l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b="0" i="0" sz="29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6pPr>
            <a:lvl7pPr indent="-412750" lvl="6" marL="3200400" marR="0" rtl="0" algn="l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b="0" i="0" sz="29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7pPr>
            <a:lvl8pPr indent="-412750" lvl="7" marL="3657600" marR="0" rtl="0" algn="l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b="0" i="0" sz="29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8pPr>
            <a:lvl9pPr indent="-412750" lvl="8" marL="4114800" marR="0" rtl="0" algn="l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b="0" i="0" sz="29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9pPr>
          </a:lstStyle>
          <a:p/>
        </p:txBody>
      </p:sp>
      <p:sp>
        <p:nvSpPr>
          <p:cNvPr id="70" name="Google Shape;70;p15"/>
          <p:cNvSpPr txBox="1"/>
          <p:nvPr>
            <p:ph idx="2" type="body"/>
          </p:nvPr>
        </p:nvSpPr>
        <p:spPr>
          <a:xfrm>
            <a:off x="7311907" y="1893515"/>
            <a:ext cx="5943600" cy="163121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4064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spcBef>
                <a:spcPts val="60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spcBef>
                <a:spcPts val="600"/>
              </a:spcBef>
              <a:spcAft>
                <a:spcPts val="0"/>
              </a:spcAft>
              <a:buClr>
                <a:schemeClr val="accent5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spcBef>
                <a:spcPts val="6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30200" lvl="4" marL="2286000" marR="0" rtl="0" algn="l">
              <a:spcBef>
                <a:spcPts val="600"/>
              </a:spcBef>
              <a:spcAft>
                <a:spcPts val="0"/>
              </a:spcAft>
              <a:buClr>
                <a:schemeClr val="accent5"/>
              </a:buClr>
              <a:buSzPts val="1600"/>
              <a:buFont typeface="Arial"/>
              <a:buAutoNum type="arabicPeriod"/>
              <a:defRPr b="0" i="0" sz="1600" u="none" cap="none" strike="noStrike">
                <a:solidFill>
                  <a:schemeClr val="accent5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5pPr>
            <a:lvl6pPr indent="-412750" lvl="5" marL="2743200" marR="0" rtl="0" algn="l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b="0" i="0" sz="29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6pPr>
            <a:lvl7pPr indent="-412750" lvl="6" marL="3200400" marR="0" rtl="0" algn="l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b="0" i="0" sz="29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7pPr>
            <a:lvl8pPr indent="-412750" lvl="7" marL="3657600" marR="0" rtl="0" algn="l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b="0" i="0" sz="29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8pPr>
            <a:lvl9pPr indent="-412750" lvl="8" marL="4114800" marR="0" rtl="0" algn="l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b="0" i="0" sz="29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9pPr>
          </a:lstStyle>
          <a:p/>
        </p:txBody>
      </p:sp>
      <p:sp>
        <p:nvSpPr>
          <p:cNvPr id="71" name="Google Shape;71;p15"/>
          <p:cNvSpPr txBox="1"/>
          <p:nvPr>
            <p:ph idx="3" type="body"/>
          </p:nvPr>
        </p:nvSpPr>
        <p:spPr>
          <a:xfrm>
            <a:off x="710057" y="598699"/>
            <a:ext cx="13269093" cy="57708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marR="0" rtl="0" algn="l">
              <a:lnSpc>
                <a:spcPct val="80000"/>
              </a:lnSpc>
              <a:spcBef>
                <a:spcPts val="900"/>
              </a:spcBef>
              <a:spcAft>
                <a:spcPts val="0"/>
              </a:spcAft>
              <a:buClr>
                <a:srgbClr val="4C4C4C"/>
              </a:buClr>
              <a:buSzPts val="4500"/>
              <a:buFont typeface="Arial"/>
              <a:buNone/>
              <a:defRPr b="0" i="0" sz="4500" u="none" cap="none" strike="noStrike">
                <a:solidFill>
                  <a:srgbClr val="4C4C4C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82600" lvl="1" marL="914400" marR="0" rtl="0" algn="l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–"/>
              <a:defRPr b="0" i="0" sz="40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2pPr>
            <a:lvl3pPr indent="-444500" lvl="2" marL="1371600" marR="0" rtl="0" algn="l">
              <a:spcBef>
                <a:spcPts val="68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rial"/>
              <a:buChar char="•"/>
              <a:defRPr b="0" i="0" sz="34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3pPr>
            <a:lvl4pPr indent="-412750" lvl="3" marL="1828800" marR="0" rtl="0" algn="l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–"/>
              <a:defRPr b="0" i="0" sz="29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4pPr>
            <a:lvl5pPr indent="-412750" lvl="4" marL="2286000" marR="0" rtl="0" algn="l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»"/>
              <a:defRPr b="0" i="0" sz="29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5pPr>
            <a:lvl6pPr indent="-412750" lvl="5" marL="2743200" marR="0" rtl="0" algn="l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b="0" i="0" sz="29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6pPr>
            <a:lvl7pPr indent="-412750" lvl="6" marL="3200400" marR="0" rtl="0" algn="l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b="0" i="0" sz="29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7pPr>
            <a:lvl8pPr indent="-412750" lvl="7" marL="3657600" marR="0" rtl="0" algn="l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b="0" i="0" sz="29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8pPr>
            <a:lvl9pPr indent="-412750" lvl="8" marL="4114800" marR="0" rtl="0" algn="l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b="0" i="0" sz="29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Quote">
  <p:cSld name="Quote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6"/>
          <p:cNvSpPr txBox="1"/>
          <p:nvPr>
            <p:ph type="title"/>
          </p:nvPr>
        </p:nvSpPr>
        <p:spPr>
          <a:xfrm>
            <a:off x="2033195" y="2438401"/>
            <a:ext cx="10376535" cy="67582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5400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16"/>
          <p:cNvSpPr txBox="1"/>
          <p:nvPr>
            <p:ph idx="1" type="body"/>
          </p:nvPr>
        </p:nvSpPr>
        <p:spPr>
          <a:xfrm>
            <a:off x="2033195" y="3745468"/>
            <a:ext cx="8077200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marR="0" rtl="0" algn="l">
              <a:spcBef>
                <a:spcPts val="48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2pPr>
            <a:lvl3pPr indent="-228600" lvl="2" marL="1371600" marR="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3pPr>
            <a:lvl4pPr indent="-228600" lvl="3" marL="1828800" marR="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4pPr>
            <a:lvl5pPr indent="-228600" lvl="4" marL="2286000" marR="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5pPr>
            <a:lvl6pPr indent="-412750" lvl="5" marL="2743200" marR="0" rtl="0" algn="l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b="0" i="0" sz="29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6pPr>
            <a:lvl7pPr indent="-412750" lvl="6" marL="3200400" marR="0" rtl="0" algn="l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b="0" i="0" sz="29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7pPr>
            <a:lvl8pPr indent="-412750" lvl="7" marL="3657600" marR="0" rtl="0" algn="l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b="0" i="0" sz="29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8pPr>
            <a:lvl9pPr indent="-412750" lvl="8" marL="4114800" marR="0" rtl="0" algn="l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b="0" i="0" sz="29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 &amp; Copy">
  <p:cSld name="Image &amp; Copy"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7"/>
          <p:cNvSpPr txBox="1"/>
          <p:nvPr>
            <p:ph idx="1" type="body"/>
          </p:nvPr>
        </p:nvSpPr>
        <p:spPr>
          <a:xfrm>
            <a:off x="7329803" y="1887752"/>
            <a:ext cx="6649347" cy="44319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marR="0" rtl="0" algn="l">
              <a:spcBef>
                <a:spcPts val="560"/>
              </a:spcBef>
              <a:spcAft>
                <a:spcPts val="0"/>
              </a:spcAft>
              <a:buClr>
                <a:schemeClr val="accent5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48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accent5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2pPr>
            <a:lvl3pPr indent="-228600" lvl="2" marL="1371600" marR="0" rtl="0" algn="l">
              <a:spcBef>
                <a:spcPts val="420"/>
              </a:spcBef>
              <a:spcAft>
                <a:spcPts val="0"/>
              </a:spcAft>
              <a:buClr>
                <a:schemeClr val="accent5"/>
              </a:buClr>
              <a:buSzPts val="2100"/>
              <a:buFont typeface="Arial"/>
              <a:buNone/>
              <a:defRPr b="0" i="0" sz="2100" u="none" cap="none" strike="noStrike">
                <a:solidFill>
                  <a:schemeClr val="accent5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3pPr>
            <a:lvl4pPr indent="-228600" lvl="3" marL="1828800" marR="0" rtl="0" algn="l">
              <a:spcBef>
                <a:spcPts val="36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5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4pPr>
            <a:lvl5pPr indent="-3302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accent5"/>
              </a:buClr>
              <a:buSzPts val="1600"/>
              <a:buFont typeface="Arial"/>
              <a:buAutoNum type="arabicPeriod"/>
              <a:defRPr b="0" i="0" sz="1600" u="none" cap="none" strike="noStrike">
                <a:solidFill>
                  <a:schemeClr val="accent5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5pPr>
            <a:lvl6pPr indent="-412750" lvl="5" marL="2743200" marR="0" rtl="0" algn="l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b="0" i="0" sz="29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6pPr>
            <a:lvl7pPr indent="-412750" lvl="6" marL="3200400" marR="0" rtl="0" algn="l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b="0" i="0" sz="29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7pPr>
            <a:lvl8pPr indent="-412750" lvl="7" marL="3657600" marR="0" rtl="0" algn="l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b="0" i="0" sz="29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8pPr>
            <a:lvl9pPr indent="-412750" lvl="8" marL="4114800" marR="0" rtl="0" algn="l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b="0" i="0" sz="29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9pPr>
          </a:lstStyle>
          <a:p/>
        </p:txBody>
      </p:sp>
      <p:sp>
        <p:nvSpPr>
          <p:cNvPr id="77" name="Google Shape;77;p17"/>
          <p:cNvSpPr/>
          <p:nvPr>
            <p:ph idx="2" type="pic"/>
          </p:nvPr>
        </p:nvSpPr>
        <p:spPr>
          <a:xfrm>
            <a:off x="704476" y="1869074"/>
            <a:ext cx="6019800" cy="5407933"/>
          </a:xfrm>
          <a:prstGeom prst="rect">
            <a:avLst/>
          </a:prstGeom>
          <a:noFill/>
          <a:ln cap="flat" cmpd="sng" w="9525">
            <a:solidFill>
              <a:srgbClr val="666666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8" name="Google Shape;78;p17"/>
          <p:cNvSpPr txBox="1"/>
          <p:nvPr>
            <p:ph idx="3" type="body"/>
          </p:nvPr>
        </p:nvSpPr>
        <p:spPr>
          <a:xfrm>
            <a:off x="710057" y="598699"/>
            <a:ext cx="13269093" cy="57708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marR="0" rtl="0" algn="l">
              <a:lnSpc>
                <a:spcPct val="80000"/>
              </a:lnSpc>
              <a:spcBef>
                <a:spcPts val="900"/>
              </a:spcBef>
              <a:spcAft>
                <a:spcPts val="0"/>
              </a:spcAft>
              <a:buClr>
                <a:srgbClr val="4C4C4C"/>
              </a:buClr>
              <a:buSzPts val="4500"/>
              <a:buFont typeface="Arial"/>
              <a:buNone/>
              <a:defRPr b="0" i="0" sz="4500" u="none" cap="none" strike="noStrike">
                <a:solidFill>
                  <a:srgbClr val="4C4C4C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82600" lvl="1" marL="914400" marR="0" rtl="0" algn="l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–"/>
              <a:defRPr b="0" i="0" sz="40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2pPr>
            <a:lvl3pPr indent="-444500" lvl="2" marL="1371600" marR="0" rtl="0" algn="l">
              <a:spcBef>
                <a:spcPts val="68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rial"/>
              <a:buChar char="•"/>
              <a:defRPr b="0" i="0" sz="34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3pPr>
            <a:lvl4pPr indent="-412750" lvl="3" marL="1828800" marR="0" rtl="0" algn="l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–"/>
              <a:defRPr b="0" i="0" sz="29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4pPr>
            <a:lvl5pPr indent="-412750" lvl="4" marL="2286000" marR="0" rtl="0" algn="l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»"/>
              <a:defRPr b="0" i="0" sz="29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5pPr>
            <a:lvl6pPr indent="-412750" lvl="5" marL="2743200" marR="0" rtl="0" algn="l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b="0" i="0" sz="29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6pPr>
            <a:lvl7pPr indent="-412750" lvl="6" marL="3200400" marR="0" rtl="0" algn="l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b="0" i="0" sz="29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7pPr>
            <a:lvl8pPr indent="-412750" lvl="7" marL="3657600" marR="0" rtl="0" algn="l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b="0" i="0" sz="29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8pPr>
            <a:lvl9pPr indent="-412750" lvl="8" marL="4114800" marR="0" rtl="0" algn="l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b="0" i="0" sz="29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able">
  <p:cSld name="Table"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8"/>
          <p:cNvSpPr/>
          <p:nvPr>
            <p:ph idx="2" type="tbl"/>
          </p:nvPr>
        </p:nvSpPr>
        <p:spPr>
          <a:xfrm>
            <a:off x="704476" y="1893515"/>
            <a:ext cx="13273732" cy="535896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360"/>
              <a:buFont typeface="Arial"/>
              <a:buNone/>
              <a:defRPr b="0" i="0" sz="2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6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6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6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6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6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6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6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6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9pPr>
          </a:lstStyle>
          <a:p/>
        </p:txBody>
      </p:sp>
      <p:sp>
        <p:nvSpPr>
          <p:cNvPr id="81" name="Google Shape;81;p18"/>
          <p:cNvSpPr txBox="1"/>
          <p:nvPr>
            <p:ph idx="1" type="body"/>
          </p:nvPr>
        </p:nvSpPr>
        <p:spPr>
          <a:xfrm>
            <a:off x="710057" y="598699"/>
            <a:ext cx="13269093" cy="57708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marR="0" rtl="0" algn="l">
              <a:lnSpc>
                <a:spcPct val="80000"/>
              </a:lnSpc>
              <a:spcBef>
                <a:spcPts val="900"/>
              </a:spcBef>
              <a:spcAft>
                <a:spcPts val="0"/>
              </a:spcAft>
              <a:buClr>
                <a:srgbClr val="4C4C4C"/>
              </a:buClr>
              <a:buSzPts val="4500"/>
              <a:buFont typeface="Arial"/>
              <a:buNone/>
              <a:defRPr b="0" i="0" sz="4500" u="none" cap="none" strike="noStrike">
                <a:solidFill>
                  <a:srgbClr val="4C4C4C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82600" lvl="1" marL="914400" marR="0" rtl="0" algn="l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–"/>
              <a:defRPr b="0" i="0" sz="40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2pPr>
            <a:lvl3pPr indent="-444500" lvl="2" marL="1371600" marR="0" rtl="0" algn="l">
              <a:spcBef>
                <a:spcPts val="68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rial"/>
              <a:buChar char="•"/>
              <a:defRPr b="0" i="0" sz="34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3pPr>
            <a:lvl4pPr indent="-412750" lvl="3" marL="1828800" marR="0" rtl="0" algn="l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–"/>
              <a:defRPr b="0" i="0" sz="29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4pPr>
            <a:lvl5pPr indent="-412750" lvl="4" marL="2286000" marR="0" rtl="0" algn="l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»"/>
              <a:defRPr b="0" i="0" sz="29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5pPr>
            <a:lvl6pPr indent="-412750" lvl="5" marL="2743200" marR="0" rtl="0" algn="l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b="0" i="0" sz="29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6pPr>
            <a:lvl7pPr indent="-412750" lvl="6" marL="3200400" marR="0" rtl="0" algn="l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b="0" i="0" sz="29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7pPr>
            <a:lvl8pPr indent="-412750" lvl="7" marL="3657600" marR="0" rtl="0" algn="l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b="0" i="0" sz="29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8pPr>
            <a:lvl9pPr indent="-412750" lvl="8" marL="4114800" marR="0" rtl="0" algn="l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b="0" i="0" sz="29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FullPageImage_NoColorBar">
  <p:cSld name="FullPageImage_NoColorBar"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9"/>
          <p:cNvSpPr/>
          <p:nvPr>
            <p:ph idx="2" type="pic"/>
          </p:nvPr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rgbClr val="666666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Full Page Image w Color Bar">
  <p:cSld name="Full Page Image w Color Bar"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20"/>
          <p:cNvSpPr/>
          <p:nvPr>
            <p:ph idx="2" type="pic"/>
          </p:nvPr>
        </p:nvSpPr>
        <p:spPr>
          <a:xfrm>
            <a:off x="0" y="-1"/>
            <a:ext cx="14630400" cy="8229602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- HM green" showMasterSp="0">
  <p:cSld name="Title Slide - HM green">
    <p:bg>
      <p:bgPr>
        <a:solidFill>
          <a:schemeClr val="accent1"/>
        </a:solidFill>
      </p:bgPr>
    </p:bg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"/>
          <p:cNvSpPr txBox="1"/>
          <p:nvPr>
            <p:ph idx="1" type="body"/>
          </p:nvPr>
        </p:nvSpPr>
        <p:spPr>
          <a:xfrm>
            <a:off x="718609" y="4768917"/>
            <a:ext cx="5809191" cy="12742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920"/>
              </a:spcBef>
              <a:spcAft>
                <a:spcPts val="0"/>
              </a:spcAft>
              <a:buClr>
                <a:schemeClr val="lt1"/>
              </a:buClr>
              <a:buSzPts val="4600"/>
              <a:buFont typeface="Arial"/>
              <a:buNone/>
              <a:defRPr b="0" i="0" sz="4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82600" lvl="1" marL="914400" marR="0" rtl="0" algn="l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–"/>
              <a:defRPr b="0" i="0" sz="40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2pPr>
            <a:lvl3pPr indent="-444500" lvl="2" marL="1371600" marR="0" rtl="0" algn="l">
              <a:spcBef>
                <a:spcPts val="68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rial"/>
              <a:buChar char="•"/>
              <a:defRPr b="0" i="0" sz="34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3pPr>
            <a:lvl4pPr indent="-412750" lvl="3" marL="1828800" marR="0" rtl="0" algn="l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–"/>
              <a:defRPr b="0" i="0" sz="29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4pPr>
            <a:lvl5pPr indent="-412750" lvl="4" marL="2286000" marR="0" rtl="0" algn="l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»"/>
              <a:defRPr b="0" i="0" sz="29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5pPr>
            <a:lvl6pPr indent="-412750" lvl="5" marL="2743200" marR="0" rtl="0" algn="l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b="0" i="0" sz="29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6pPr>
            <a:lvl7pPr indent="-412750" lvl="6" marL="3200400" marR="0" rtl="0" algn="l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b="0" i="0" sz="29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7pPr>
            <a:lvl8pPr indent="-412750" lvl="7" marL="3657600" marR="0" rtl="0" algn="l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b="0" i="0" sz="29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8pPr>
            <a:lvl9pPr indent="-412750" lvl="8" marL="4114800" marR="0" rtl="0" algn="l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b="0" i="0" sz="29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9pPr>
          </a:lstStyle>
          <a:p/>
        </p:txBody>
      </p:sp>
      <p:sp>
        <p:nvSpPr>
          <p:cNvPr id="23" name="Google Shape;23;p3"/>
          <p:cNvSpPr txBox="1"/>
          <p:nvPr>
            <p:ph idx="2" type="body"/>
          </p:nvPr>
        </p:nvSpPr>
        <p:spPr>
          <a:xfrm>
            <a:off x="718609" y="2895388"/>
            <a:ext cx="13138784" cy="127423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108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Arial"/>
              <a:buNone/>
              <a:defRPr b="0" i="0" sz="5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  <a:defRPr b="1" i="0" sz="4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68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rial"/>
              <a:buNone/>
              <a:defRPr b="1" i="0" sz="3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None/>
              <a:defRPr b="1" i="0" sz="2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None/>
              <a:defRPr b="1" i="0" sz="2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412750" lvl="5" marL="2743200" marR="0" rtl="0" algn="l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b="0" i="0" sz="29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6pPr>
            <a:lvl7pPr indent="-412750" lvl="6" marL="3200400" marR="0" rtl="0" algn="l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b="0" i="0" sz="29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7pPr>
            <a:lvl8pPr indent="-412750" lvl="7" marL="3657600" marR="0" rtl="0" algn="l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b="0" i="0" sz="29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8pPr>
            <a:lvl9pPr indent="-412750" lvl="8" marL="4114800" marR="0" rtl="0" algn="l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b="0" i="0" sz="29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9pPr>
          </a:lstStyle>
          <a:p/>
        </p:txBody>
      </p:sp>
      <p:pic>
        <p:nvPicPr>
          <p:cNvPr id="24" name="Google Shape;24;p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18608" y="1100667"/>
            <a:ext cx="3386032" cy="699248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Google Shape;25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946900" y="4761264"/>
            <a:ext cx="7270750" cy="294954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Google Shape;26;p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677532" y="1267180"/>
            <a:ext cx="1914525" cy="414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Navy w/graphic 3" showMasterSp="0">
  <p:cSld name="Navy w/graphic 3">
    <p:bg>
      <p:bgPr>
        <a:solidFill>
          <a:schemeClr val="accent1"/>
        </a:solidFill>
      </p:bgPr>
    </p:bg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Google Shape;87;p2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2894365" y="7728128"/>
            <a:ext cx="1431235" cy="295564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Google Shape;88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318500" y="-571500"/>
            <a:ext cx="7061200" cy="5765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9" name="Google Shape;89;p2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1665562" y="7790452"/>
            <a:ext cx="801544" cy="173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New Topic">
  <p:cSld name="New Topic"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2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6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" name="Google Shape;92;p22"/>
          <p:cNvSpPr txBox="1"/>
          <p:nvPr>
            <p:ph type="title"/>
          </p:nvPr>
        </p:nvSpPr>
        <p:spPr>
          <a:xfrm>
            <a:off x="704357" y="1879243"/>
            <a:ext cx="13274793" cy="57708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500" cap="none">
                <a:solidFill>
                  <a:srgbClr val="4C4C4C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>
  <p:cSld name="Blank"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Navy w/graphic 2" showMasterSp="0">
  <p:cSld name="Navy w/graphic 2">
    <p:bg>
      <p:bgPr>
        <a:solidFill>
          <a:schemeClr val="accent1"/>
        </a:solidFill>
      </p:bgPr>
    </p:bg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Google Shape;95;p2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2894365" y="7728128"/>
            <a:ext cx="1431235" cy="295564"/>
          </a:xfrm>
          <a:prstGeom prst="rect">
            <a:avLst/>
          </a:prstGeom>
          <a:noFill/>
          <a:ln>
            <a:noFill/>
          </a:ln>
        </p:spPr>
      </p:pic>
      <p:pic>
        <p:nvPicPr>
          <p:cNvPr id="96" name="Google Shape;96;p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546100" y="1962216"/>
            <a:ext cx="6743700" cy="4927882"/>
          </a:xfrm>
          <a:prstGeom prst="rect">
            <a:avLst/>
          </a:prstGeom>
          <a:noFill/>
          <a:ln>
            <a:noFill/>
          </a:ln>
        </p:spPr>
      </p:pic>
      <p:pic>
        <p:nvPicPr>
          <p:cNvPr id="97" name="Google Shape;97;p2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1665562" y="7790452"/>
            <a:ext cx="801544" cy="173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Navy w/graphic 4" showMasterSp="0">
  <p:cSld name="Navy w/graphic 4">
    <p:bg>
      <p:bgPr>
        <a:solidFill>
          <a:schemeClr val="accent1"/>
        </a:solidFill>
      </p:bgPr>
    </p:bg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Google Shape;99;p2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2894365" y="7728128"/>
            <a:ext cx="1431235" cy="29556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" name="Google Shape;100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42182" y="1504165"/>
            <a:ext cx="12870668" cy="522127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" name="Google Shape;101;p2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1665562" y="7790452"/>
            <a:ext cx="801544" cy="173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- Yellow" showMasterSp="0">
  <p:cSld name="Blank - Yellow">
    <p:bg>
      <p:bgPr>
        <a:solidFill>
          <a:srgbClr val="DF9343"/>
        </a:solidFill>
      </p:bgPr>
    </p:bg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Google Shape;103;p2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2894365" y="7728128"/>
            <a:ext cx="1431235" cy="29556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Google Shape;104;p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665562" y="7790452"/>
            <a:ext cx="801544" cy="173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Google Shape;105;p26"/>
          <p:cNvPicPr preferRelativeResize="0"/>
          <p:nvPr/>
        </p:nvPicPr>
        <p:blipFill rotWithShape="1">
          <a:blip r:embed="rId4">
            <a:alphaModFix amt="10000"/>
          </a:blip>
          <a:srcRect b="0" l="0" r="0" t="0"/>
          <a:stretch/>
        </p:blipFill>
        <p:spPr>
          <a:xfrm>
            <a:off x="2329698" y="504254"/>
            <a:ext cx="9973153" cy="72877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- Purple" showMasterSp="0">
  <p:cSld name="Blank - Purple">
    <p:bg>
      <p:bgPr>
        <a:solidFill>
          <a:srgbClr val="5C668D"/>
        </a:solidFill>
      </p:bgPr>
    </p:bg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" name="Google Shape;107;p2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2894365" y="7728128"/>
            <a:ext cx="1431235" cy="29556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" name="Google Shape;108;p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665562" y="7790452"/>
            <a:ext cx="801544" cy="173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" name="Google Shape;109;p27"/>
          <p:cNvPicPr preferRelativeResize="0"/>
          <p:nvPr/>
        </p:nvPicPr>
        <p:blipFill rotWithShape="1">
          <a:blip r:embed="rId4">
            <a:alphaModFix amt="10000"/>
          </a:blip>
          <a:srcRect b="0" l="0" r="0" t="0"/>
          <a:stretch/>
        </p:blipFill>
        <p:spPr>
          <a:xfrm>
            <a:off x="2329698" y="504254"/>
            <a:ext cx="9973153" cy="72877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- TmOrange" showMasterSp="0">
  <p:cSld name="Title Slide - TmOrange">
    <p:bg>
      <p:bgPr>
        <a:solidFill>
          <a:schemeClr val="accent1"/>
        </a:solidFill>
      </p:bgPr>
    </p:bg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4"/>
          <p:cNvSpPr txBox="1"/>
          <p:nvPr>
            <p:ph idx="1" type="body"/>
          </p:nvPr>
        </p:nvSpPr>
        <p:spPr>
          <a:xfrm>
            <a:off x="718609" y="4768917"/>
            <a:ext cx="8450791" cy="111442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920"/>
              </a:spcBef>
              <a:spcAft>
                <a:spcPts val="0"/>
              </a:spcAft>
              <a:buClr>
                <a:schemeClr val="lt1"/>
              </a:buClr>
              <a:buSzPts val="4600"/>
              <a:buFont typeface="Arial"/>
              <a:buNone/>
              <a:defRPr b="0" i="0" sz="4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82600" lvl="1" marL="914400" marR="0" rtl="0" algn="l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–"/>
              <a:defRPr b="0" i="0" sz="40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2pPr>
            <a:lvl3pPr indent="-444500" lvl="2" marL="1371600" marR="0" rtl="0" algn="l">
              <a:spcBef>
                <a:spcPts val="68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rial"/>
              <a:buChar char="•"/>
              <a:defRPr b="0" i="0" sz="34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3pPr>
            <a:lvl4pPr indent="-412750" lvl="3" marL="1828800" marR="0" rtl="0" algn="l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–"/>
              <a:defRPr b="0" i="0" sz="29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4pPr>
            <a:lvl5pPr indent="-412750" lvl="4" marL="2286000" marR="0" rtl="0" algn="l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»"/>
              <a:defRPr b="0" i="0" sz="29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5pPr>
            <a:lvl6pPr indent="-412750" lvl="5" marL="2743200" marR="0" rtl="0" algn="l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b="0" i="0" sz="29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6pPr>
            <a:lvl7pPr indent="-412750" lvl="6" marL="3200400" marR="0" rtl="0" algn="l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b="0" i="0" sz="29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7pPr>
            <a:lvl8pPr indent="-412750" lvl="7" marL="3657600" marR="0" rtl="0" algn="l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b="0" i="0" sz="29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8pPr>
            <a:lvl9pPr indent="-412750" lvl="8" marL="4114800" marR="0" rtl="0" algn="l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b="0" i="0" sz="29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9pPr>
          </a:lstStyle>
          <a:p/>
        </p:txBody>
      </p:sp>
      <p:sp>
        <p:nvSpPr>
          <p:cNvPr id="29" name="Google Shape;29;p4"/>
          <p:cNvSpPr txBox="1"/>
          <p:nvPr>
            <p:ph idx="2" type="body"/>
          </p:nvPr>
        </p:nvSpPr>
        <p:spPr>
          <a:xfrm>
            <a:off x="718609" y="2895388"/>
            <a:ext cx="8450791" cy="127423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108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Arial"/>
              <a:buNone/>
              <a:defRPr b="0" i="0" sz="5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  <a:defRPr b="1" i="0" sz="4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68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rial"/>
              <a:buNone/>
              <a:defRPr b="1" i="0" sz="3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None/>
              <a:defRPr b="1" i="0" sz="2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None/>
              <a:defRPr b="1" i="0" sz="2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412750" lvl="5" marL="2743200" marR="0" rtl="0" algn="l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b="0" i="0" sz="29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6pPr>
            <a:lvl7pPr indent="-412750" lvl="6" marL="3200400" marR="0" rtl="0" algn="l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b="0" i="0" sz="29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7pPr>
            <a:lvl8pPr indent="-412750" lvl="7" marL="3657600" marR="0" rtl="0" algn="l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b="0" i="0" sz="29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8pPr>
            <a:lvl9pPr indent="-412750" lvl="8" marL="4114800" marR="0" rtl="0" algn="l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b="0" i="0" sz="29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9pPr>
          </a:lstStyle>
          <a:p/>
        </p:txBody>
      </p:sp>
      <p:pic>
        <p:nvPicPr>
          <p:cNvPr id="30" name="Google Shape;30;p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0223500" y="1200216"/>
            <a:ext cx="7764614" cy="5673903"/>
          </a:xfrm>
          <a:prstGeom prst="rect">
            <a:avLst/>
          </a:prstGeom>
          <a:noFill/>
          <a:ln>
            <a:noFill/>
          </a:ln>
        </p:spPr>
      </p:pic>
      <p:pic>
        <p:nvPicPr>
          <p:cNvPr id="31" name="Google Shape;31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18608" y="1100667"/>
            <a:ext cx="3386032" cy="699248"/>
          </a:xfrm>
          <a:prstGeom prst="rect">
            <a:avLst/>
          </a:prstGeom>
          <a:noFill/>
          <a:ln>
            <a:noFill/>
          </a:ln>
        </p:spPr>
      </p:pic>
      <p:pic>
        <p:nvPicPr>
          <p:cNvPr id="32" name="Google Shape;32;p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677532" y="1267180"/>
            <a:ext cx="1914525" cy="414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able of Contents">
  <p:cSld name="Table of Contents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5"/>
          <p:cNvSpPr txBox="1"/>
          <p:nvPr>
            <p:ph idx="1" type="body"/>
          </p:nvPr>
        </p:nvSpPr>
        <p:spPr>
          <a:xfrm>
            <a:off x="706102" y="1813044"/>
            <a:ext cx="5337174" cy="264700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50000"/>
              </a:lnSpc>
              <a:spcBef>
                <a:spcPts val="48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5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50000"/>
              </a:lnSpc>
              <a:spcBef>
                <a:spcPts val="36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50000"/>
              </a:lnSpc>
              <a:spcBef>
                <a:spcPts val="320"/>
              </a:spcBef>
              <a:spcAft>
                <a:spcPts val="0"/>
              </a:spcAft>
              <a:buClr>
                <a:schemeClr val="accent5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412750" lvl="5" marL="2743200" marR="0" rtl="0" algn="l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b="0" i="0" sz="29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6pPr>
            <a:lvl7pPr indent="-412750" lvl="6" marL="3200400" marR="0" rtl="0" algn="l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b="0" i="0" sz="29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7pPr>
            <a:lvl8pPr indent="-412750" lvl="7" marL="3657600" marR="0" rtl="0" algn="l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b="0" i="0" sz="29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8pPr>
            <a:lvl9pPr indent="-412750" lvl="8" marL="4114800" marR="0" rtl="0" algn="l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b="0" i="0" sz="29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9pPr>
          </a:lstStyle>
          <a:p/>
        </p:txBody>
      </p:sp>
      <p:sp>
        <p:nvSpPr>
          <p:cNvPr id="35" name="Google Shape;35;p5"/>
          <p:cNvSpPr txBox="1"/>
          <p:nvPr>
            <p:ph idx="2" type="body"/>
          </p:nvPr>
        </p:nvSpPr>
        <p:spPr>
          <a:xfrm>
            <a:off x="715321" y="600286"/>
            <a:ext cx="13245154" cy="57708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marR="0" rtl="0" algn="l">
              <a:lnSpc>
                <a:spcPct val="80000"/>
              </a:lnSpc>
              <a:spcBef>
                <a:spcPts val="900"/>
              </a:spcBef>
              <a:spcAft>
                <a:spcPts val="0"/>
              </a:spcAft>
              <a:buClr>
                <a:schemeClr val="accent5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82600" lvl="1" marL="914400" marR="0" rtl="0" algn="l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–"/>
              <a:defRPr b="0" i="0" sz="40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2pPr>
            <a:lvl3pPr indent="-444500" lvl="2" marL="1371600" marR="0" rtl="0" algn="l">
              <a:spcBef>
                <a:spcPts val="68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rial"/>
              <a:buChar char="•"/>
              <a:defRPr b="0" i="0" sz="34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3pPr>
            <a:lvl4pPr indent="-412750" lvl="3" marL="1828800" marR="0" rtl="0" algn="l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–"/>
              <a:defRPr b="0" i="0" sz="29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4pPr>
            <a:lvl5pPr indent="-412750" lvl="4" marL="2286000" marR="0" rtl="0" algn="l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»"/>
              <a:defRPr b="0" i="0" sz="29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5pPr>
            <a:lvl6pPr indent="-412750" lvl="5" marL="2743200" marR="0" rtl="0" algn="l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b="0" i="0" sz="29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6pPr>
            <a:lvl7pPr indent="-412750" lvl="6" marL="3200400" marR="0" rtl="0" algn="l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b="0" i="0" sz="29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7pPr>
            <a:lvl8pPr indent="-412750" lvl="7" marL="3657600" marR="0" rtl="0" algn="l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b="0" i="0" sz="29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8pPr>
            <a:lvl9pPr indent="-412750" lvl="8" marL="4114800" marR="0" rtl="0" algn="l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b="0" i="0" sz="29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9pPr>
          </a:lstStyle>
          <a:p/>
        </p:txBody>
      </p:sp>
      <p:sp>
        <p:nvSpPr>
          <p:cNvPr id="36" name="Google Shape;36;p5"/>
          <p:cNvSpPr txBox="1"/>
          <p:nvPr>
            <p:ph idx="3" type="body"/>
          </p:nvPr>
        </p:nvSpPr>
        <p:spPr>
          <a:xfrm>
            <a:off x="8204182" y="1813044"/>
            <a:ext cx="5337174" cy="264700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50000"/>
              </a:lnSpc>
              <a:spcBef>
                <a:spcPts val="48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5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50000"/>
              </a:lnSpc>
              <a:spcBef>
                <a:spcPts val="36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50000"/>
              </a:lnSpc>
              <a:spcBef>
                <a:spcPts val="320"/>
              </a:spcBef>
              <a:spcAft>
                <a:spcPts val="0"/>
              </a:spcAft>
              <a:buClr>
                <a:schemeClr val="accent5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412750" lvl="5" marL="2743200" marR="0" rtl="0" algn="l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b="0" i="0" sz="29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6pPr>
            <a:lvl7pPr indent="-412750" lvl="6" marL="3200400" marR="0" rtl="0" algn="l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b="0" i="0" sz="29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7pPr>
            <a:lvl8pPr indent="-412750" lvl="7" marL="3657600" marR="0" rtl="0" algn="l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b="0" i="0" sz="29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8pPr>
            <a:lvl9pPr indent="-412750" lvl="8" marL="4114800" marR="0" rtl="0" algn="l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b="0" i="0" sz="2900" u="none" cap="none" strike="noStrike">
                <a:solidFill>
                  <a:schemeClr val="dk1"/>
                </a:solidFill>
                <a:latin typeface="Merriweather Light"/>
                <a:ea typeface="Merriweather Light"/>
                <a:cs typeface="Merriweather Light"/>
                <a:sym typeface="Merriweather Light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Navy w/graphic 1" showMasterSp="0">
  <p:cSld name="Navy w/graphic 1">
    <p:bg>
      <p:bgPr>
        <a:solidFill>
          <a:schemeClr val="accent1"/>
        </a:solidFill>
      </p:bgPr>
    </p:bg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Google Shape;38;p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2894365" y="7728128"/>
            <a:ext cx="1431235" cy="295564"/>
          </a:xfrm>
          <a:prstGeom prst="rect">
            <a:avLst/>
          </a:prstGeom>
          <a:noFill/>
          <a:ln>
            <a:noFill/>
          </a:ln>
        </p:spPr>
      </p:pic>
      <p:pic>
        <p:nvPicPr>
          <p:cNvPr id="39" name="Google Shape;39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384386" y="85758"/>
            <a:ext cx="11027314" cy="8058084"/>
          </a:xfrm>
          <a:prstGeom prst="rect">
            <a:avLst/>
          </a:prstGeom>
          <a:noFill/>
          <a:ln>
            <a:noFill/>
          </a:ln>
        </p:spPr>
      </p:pic>
      <p:pic>
        <p:nvPicPr>
          <p:cNvPr id="40" name="Google Shape;40;p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1665562" y="7790452"/>
            <a:ext cx="801544" cy="173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- Dk Teal" showMasterSp="0">
  <p:cSld name="Blank - Dk Teal">
    <p:bg>
      <p:bgPr>
        <a:solidFill>
          <a:srgbClr val="638699"/>
        </a:solidFill>
      </p:bgPr>
    </p:bg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Google Shape;42;p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2894365" y="7728128"/>
            <a:ext cx="1431235" cy="295564"/>
          </a:xfrm>
          <a:prstGeom prst="rect">
            <a:avLst/>
          </a:prstGeom>
          <a:noFill/>
          <a:ln>
            <a:noFill/>
          </a:ln>
        </p:spPr>
      </p:pic>
      <p:pic>
        <p:nvPicPr>
          <p:cNvPr id="43" name="Google Shape;43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665562" y="7790452"/>
            <a:ext cx="801544" cy="173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" name="Google Shape;44;p7"/>
          <p:cNvPicPr preferRelativeResize="0"/>
          <p:nvPr/>
        </p:nvPicPr>
        <p:blipFill rotWithShape="1">
          <a:blip r:embed="rId4">
            <a:alphaModFix amt="10000"/>
          </a:blip>
          <a:srcRect b="0" l="0" r="0" t="0"/>
          <a:stretch/>
        </p:blipFill>
        <p:spPr>
          <a:xfrm>
            <a:off x="2329698" y="504254"/>
            <a:ext cx="9973153" cy="72877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- Red" showMasterSp="0">
  <p:cSld name="Blank - Red">
    <p:bg>
      <p:bgPr>
        <a:solidFill>
          <a:srgbClr val="B8333B"/>
        </a:solidFill>
      </p:bgPr>
    </p:bg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Google Shape;46;p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2894365" y="7728128"/>
            <a:ext cx="1431235" cy="295564"/>
          </a:xfrm>
          <a:prstGeom prst="rect">
            <a:avLst/>
          </a:prstGeom>
          <a:noFill/>
          <a:ln>
            <a:noFill/>
          </a:ln>
        </p:spPr>
      </p:pic>
      <p:pic>
        <p:nvPicPr>
          <p:cNvPr id="47" name="Google Shape;47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665562" y="7790452"/>
            <a:ext cx="801544" cy="173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8" name="Google Shape;48;p8"/>
          <p:cNvPicPr preferRelativeResize="0"/>
          <p:nvPr/>
        </p:nvPicPr>
        <p:blipFill rotWithShape="1">
          <a:blip r:embed="rId4">
            <a:alphaModFix amt="10000"/>
          </a:blip>
          <a:srcRect b="0" l="0" r="0" t="0"/>
          <a:stretch/>
        </p:blipFill>
        <p:spPr>
          <a:xfrm>
            <a:off x="2329698" y="504254"/>
            <a:ext cx="9973153" cy="72877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- Blue" showMasterSp="0">
  <p:cSld name="Blank - Blue">
    <p:bg>
      <p:bgPr>
        <a:solidFill>
          <a:srgbClr val="274479"/>
        </a:solidFill>
      </p:bgPr>
    </p:bg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Google Shape;50;p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2894365" y="7728128"/>
            <a:ext cx="1431235" cy="295564"/>
          </a:xfrm>
          <a:prstGeom prst="rect">
            <a:avLst/>
          </a:prstGeom>
          <a:noFill/>
          <a:ln>
            <a:noFill/>
          </a:ln>
        </p:spPr>
      </p:pic>
      <p:pic>
        <p:nvPicPr>
          <p:cNvPr id="51" name="Google Shape;51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665562" y="7790452"/>
            <a:ext cx="801544" cy="173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2" name="Google Shape;52;p9"/>
          <p:cNvPicPr preferRelativeResize="0"/>
          <p:nvPr/>
        </p:nvPicPr>
        <p:blipFill rotWithShape="1">
          <a:blip r:embed="rId4">
            <a:alphaModFix amt="10000"/>
          </a:blip>
          <a:srcRect b="0" l="0" r="0" t="0"/>
          <a:stretch/>
        </p:blipFill>
        <p:spPr>
          <a:xfrm>
            <a:off x="2329698" y="504254"/>
            <a:ext cx="9973153" cy="72877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ogo Slide">
  <p:cSld name="Logo Slide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0"/>
          <p:cNvSpPr/>
          <p:nvPr/>
        </p:nvSpPr>
        <p:spPr>
          <a:xfrm>
            <a:off x="0" y="0"/>
            <a:ext cx="14630400" cy="8382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6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tableau_rgb.eps" id="55" name="Google Shape;55;p1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080539" y="3559444"/>
            <a:ext cx="5343843" cy="1110712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841197" y="3773963"/>
            <a:ext cx="3155185" cy="6816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7.xml"/><Relationship Id="rId22" Type="http://schemas.openxmlformats.org/officeDocument/2006/relationships/slideLayout" Target="../slideLayouts/slideLayout19.xml"/><Relationship Id="rId21" Type="http://schemas.openxmlformats.org/officeDocument/2006/relationships/slideLayout" Target="../slideLayouts/slideLayout18.xml"/><Relationship Id="rId24" Type="http://schemas.openxmlformats.org/officeDocument/2006/relationships/slideLayout" Target="../slideLayouts/slideLayout21.xml"/><Relationship Id="rId23" Type="http://schemas.openxmlformats.org/officeDocument/2006/relationships/slideLayout" Target="../slideLayouts/slideLayout20.xml"/><Relationship Id="rId1" Type="http://schemas.openxmlformats.org/officeDocument/2006/relationships/image" Target="../media/image11.png"/><Relationship Id="rId2" Type="http://schemas.openxmlformats.org/officeDocument/2006/relationships/image" Target="../media/image7.png"/><Relationship Id="rId3" Type="http://schemas.openxmlformats.org/officeDocument/2006/relationships/image" Target="../media/image8.png"/><Relationship Id="rId4" Type="http://schemas.openxmlformats.org/officeDocument/2006/relationships/slideLayout" Target="../slideLayouts/slideLayout1.xml"/><Relationship Id="rId9" Type="http://schemas.openxmlformats.org/officeDocument/2006/relationships/slideLayout" Target="../slideLayouts/slideLayout6.xml"/><Relationship Id="rId26" Type="http://schemas.openxmlformats.org/officeDocument/2006/relationships/slideLayout" Target="../slideLayouts/slideLayout23.xml"/><Relationship Id="rId25" Type="http://schemas.openxmlformats.org/officeDocument/2006/relationships/slideLayout" Target="../slideLayouts/slideLayout22.xml"/><Relationship Id="rId28" Type="http://schemas.openxmlformats.org/officeDocument/2006/relationships/slideLayout" Target="../slideLayouts/slideLayout25.xml"/><Relationship Id="rId27" Type="http://schemas.openxmlformats.org/officeDocument/2006/relationships/slideLayout" Target="../slideLayouts/slideLayout24.xml"/><Relationship Id="rId5" Type="http://schemas.openxmlformats.org/officeDocument/2006/relationships/slideLayout" Target="../slideLayouts/slideLayout2.xml"/><Relationship Id="rId6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6.xml"/><Relationship Id="rId7" Type="http://schemas.openxmlformats.org/officeDocument/2006/relationships/slideLayout" Target="../slideLayouts/slideLayout4.xml"/><Relationship Id="rId8" Type="http://schemas.openxmlformats.org/officeDocument/2006/relationships/slideLayout" Target="../slideLayouts/slideLayout5.xml"/><Relationship Id="rId30" Type="http://schemas.openxmlformats.org/officeDocument/2006/relationships/theme" Target="../theme/theme2.xml"/><Relationship Id="rId11" Type="http://schemas.openxmlformats.org/officeDocument/2006/relationships/slideLayout" Target="../slideLayouts/slideLayout8.xml"/><Relationship Id="rId10" Type="http://schemas.openxmlformats.org/officeDocument/2006/relationships/slideLayout" Target="../slideLayouts/slideLayout7.xml"/><Relationship Id="rId13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1.xml"/><Relationship Id="rId17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13.xml"/><Relationship Id="rId19" Type="http://schemas.openxmlformats.org/officeDocument/2006/relationships/slideLayout" Target="../slideLayouts/slideLayout16.xml"/><Relationship Id="rId18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/>
          <p:nvPr>
            <p:ph type="title"/>
          </p:nvPr>
        </p:nvSpPr>
        <p:spPr>
          <a:xfrm>
            <a:off x="712788" y="600075"/>
            <a:ext cx="13244512" cy="57708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5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500" u="none" cap="none" strike="noStrike">
                <a:solidFill>
                  <a:srgbClr val="4C4C4C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500" u="none" cap="none" strike="noStrike">
                <a:solidFill>
                  <a:srgbClr val="4C4C4C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500" u="none" cap="none" strike="noStrike">
                <a:solidFill>
                  <a:srgbClr val="4C4C4C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500" u="none" cap="none" strike="noStrike">
                <a:solidFill>
                  <a:srgbClr val="4C4C4C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500" u="none" cap="none" strike="noStrike">
                <a:solidFill>
                  <a:srgbClr val="4C4C4C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500" u="none" cap="none" strike="noStrike">
                <a:solidFill>
                  <a:srgbClr val="4C4C4C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500" u="none" cap="none" strike="noStrike">
                <a:solidFill>
                  <a:srgbClr val="4C4C4C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500" u="none" cap="none" strike="noStrike">
                <a:solidFill>
                  <a:srgbClr val="4C4C4C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id="11" name="Google Shape;11;p1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12893904" y="7724876"/>
            <a:ext cx="1427620" cy="292464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oogle Shape;12;p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1665562" y="7791450"/>
            <a:ext cx="804097" cy="1737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oogle Shape;13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542186" y="7791449"/>
            <a:ext cx="1656365" cy="390525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4"/>
    <p:sldLayoutId id="2147483649" r:id="rId5"/>
    <p:sldLayoutId id="2147483650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  <p:sldLayoutId id="2147483660" r:id="rId16"/>
    <p:sldLayoutId id="2147483661" r:id="rId17"/>
    <p:sldLayoutId id="2147483662" r:id="rId18"/>
    <p:sldLayoutId id="2147483663" r:id="rId19"/>
    <p:sldLayoutId id="2147483664" r:id="rId20"/>
    <p:sldLayoutId id="2147483665" r:id="rId21"/>
    <p:sldLayoutId id="2147483666" r:id="rId22"/>
    <p:sldLayoutId id="2147483667" r:id="rId23"/>
    <p:sldLayoutId id="2147483668" r:id="rId24"/>
    <p:sldLayoutId id="2147483669" r:id="rId25"/>
    <p:sldLayoutId id="2147483670" r:id="rId26"/>
    <p:sldLayoutId id="2147483671" r:id="rId27"/>
    <p:sldLayoutId id="2147483672" r:id="rId28"/>
    <p:sldLayoutId id="2147483673" r:id="rId29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5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6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3.xml"/><Relationship Id="rId3" Type="http://schemas.openxmlformats.org/officeDocument/2006/relationships/hyperlink" Target="https://blog.rstudio.com/2021/10/12/rstudio-connect-2021-09-0-tableau-analytics-extensions/" TargetMode="External"/><Relationship Id="rId4" Type="http://schemas.openxmlformats.org/officeDocument/2006/relationships/hyperlink" Target="https://github.com/rstudio/plumbertableau" TargetMode="External"/><Relationship Id="rId5" Type="http://schemas.openxmlformats.org/officeDocument/2006/relationships/hyperlink" Target="https://github.com/rstudio/fastapitableau" TargetMode="External"/><Relationship Id="rId6" Type="http://schemas.openxmlformats.org/officeDocument/2006/relationships/hyperlink" Target="https://github.com/sol-eng/tableau-examples" TargetMode="Externa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8.png"/><Relationship Id="rId4" Type="http://schemas.openxmlformats.org/officeDocument/2006/relationships/image" Target="../media/image49.gif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8.png"/><Relationship Id="rId4" Type="http://schemas.openxmlformats.org/officeDocument/2006/relationships/image" Target="../media/image26.png"/><Relationship Id="rId5" Type="http://schemas.openxmlformats.org/officeDocument/2006/relationships/image" Target="../media/image28.png"/><Relationship Id="rId6" Type="http://schemas.openxmlformats.org/officeDocument/2006/relationships/image" Target="../media/image29.png"/><Relationship Id="rId7" Type="http://schemas.openxmlformats.org/officeDocument/2006/relationships/image" Target="../media/image30.png"/><Relationship Id="rId8" Type="http://schemas.openxmlformats.org/officeDocument/2006/relationships/image" Target="../media/image25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3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4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21.xml"/><Relationship Id="rId3" Type="http://schemas.openxmlformats.org/officeDocument/2006/relationships/hyperlink" Target="mailto:rcolvin@tableau.com" TargetMode="External"/><Relationship Id="rId4" Type="http://schemas.openxmlformats.org/officeDocument/2006/relationships/hyperlink" Target="mailto:metricsfeedback@tableau.com" TargetMode="Externa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36.png"/><Relationship Id="rId4" Type="http://schemas.openxmlformats.org/officeDocument/2006/relationships/image" Target="../media/image32.png"/><Relationship Id="rId5" Type="http://schemas.openxmlformats.org/officeDocument/2006/relationships/image" Target="../media/image27.png"/><Relationship Id="rId6" Type="http://schemas.openxmlformats.org/officeDocument/2006/relationships/image" Target="../media/image34.png"/><Relationship Id="rId7" Type="http://schemas.openxmlformats.org/officeDocument/2006/relationships/image" Target="../media/image37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36.png"/><Relationship Id="rId4" Type="http://schemas.openxmlformats.org/officeDocument/2006/relationships/image" Target="../media/image32.png"/><Relationship Id="rId9" Type="http://schemas.openxmlformats.org/officeDocument/2006/relationships/image" Target="../media/image35.png"/><Relationship Id="rId5" Type="http://schemas.openxmlformats.org/officeDocument/2006/relationships/image" Target="../media/image27.png"/><Relationship Id="rId6" Type="http://schemas.openxmlformats.org/officeDocument/2006/relationships/image" Target="../media/image34.png"/><Relationship Id="rId7" Type="http://schemas.openxmlformats.org/officeDocument/2006/relationships/image" Target="../media/image37.png"/><Relationship Id="rId8" Type="http://schemas.openxmlformats.org/officeDocument/2006/relationships/image" Target="../media/image33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36.png"/><Relationship Id="rId4" Type="http://schemas.openxmlformats.org/officeDocument/2006/relationships/image" Target="../media/image32.png"/><Relationship Id="rId9" Type="http://schemas.openxmlformats.org/officeDocument/2006/relationships/image" Target="../media/image35.png"/><Relationship Id="rId5" Type="http://schemas.openxmlformats.org/officeDocument/2006/relationships/image" Target="../media/image27.png"/><Relationship Id="rId6" Type="http://schemas.openxmlformats.org/officeDocument/2006/relationships/image" Target="../media/image34.png"/><Relationship Id="rId7" Type="http://schemas.openxmlformats.org/officeDocument/2006/relationships/image" Target="../media/image37.png"/><Relationship Id="rId8" Type="http://schemas.openxmlformats.org/officeDocument/2006/relationships/image" Target="../media/image33.png"/><Relationship Id="rId10" Type="http://schemas.openxmlformats.org/officeDocument/2006/relationships/image" Target="../media/image38.jp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36.png"/><Relationship Id="rId4" Type="http://schemas.openxmlformats.org/officeDocument/2006/relationships/image" Target="../media/image32.png"/><Relationship Id="rId9" Type="http://schemas.openxmlformats.org/officeDocument/2006/relationships/image" Target="../media/image35.png"/><Relationship Id="rId5" Type="http://schemas.openxmlformats.org/officeDocument/2006/relationships/image" Target="../media/image27.png"/><Relationship Id="rId6" Type="http://schemas.openxmlformats.org/officeDocument/2006/relationships/image" Target="../media/image34.png"/><Relationship Id="rId7" Type="http://schemas.openxmlformats.org/officeDocument/2006/relationships/image" Target="../media/image37.png"/><Relationship Id="rId8" Type="http://schemas.openxmlformats.org/officeDocument/2006/relationships/image" Target="../media/image33.png"/><Relationship Id="rId11" Type="http://schemas.openxmlformats.org/officeDocument/2006/relationships/image" Target="../media/image43.png"/><Relationship Id="rId10" Type="http://schemas.openxmlformats.org/officeDocument/2006/relationships/image" Target="../media/image38.jp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36.png"/><Relationship Id="rId4" Type="http://schemas.openxmlformats.org/officeDocument/2006/relationships/image" Target="../media/image32.png"/><Relationship Id="rId9" Type="http://schemas.openxmlformats.org/officeDocument/2006/relationships/image" Target="../media/image35.png"/><Relationship Id="rId5" Type="http://schemas.openxmlformats.org/officeDocument/2006/relationships/image" Target="../media/image27.png"/><Relationship Id="rId6" Type="http://schemas.openxmlformats.org/officeDocument/2006/relationships/image" Target="../media/image34.png"/><Relationship Id="rId7" Type="http://schemas.openxmlformats.org/officeDocument/2006/relationships/image" Target="../media/image37.png"/><Relationship Id="rId8" Type="http://schemas.openxmlformats.org/officeDocument/2006/relationships/image" Target="../media/image33.png"/><Relationship Id="rId11" Type="http://schemas.openxmlformats.org/officeDocument/2006/relationships/image" Target="../media/image43.png"/><Relationship Id="rId10" Type="http://schemas.openxmlformats.org/officeDocument/2006/relationships/image" Target="../media/image38.jp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35.png"/><Relationship Id="rId4" Type="http://schemas.openxmlformats.org/officeDocument/2006/relationships/image" Target="../media/image39.png"/><Relationship Id="rId5" Type="http://schemas.openxmlformats.org/officeDocument/2006/relationships/image" Target="../media/image42.png"/><Relationship Id="rId6" Type="http://schemas.openxmlformats.org/officeDocument/2006/relationships/image" Target="../media/image41.png"/><Relationship Id="rId7" Type="http://schemas.openxmlformats.org/officeDocument/2006/relationships/image" Target="../media/image40.png"/><Relationship Id="rId8" Type="http://schemas.openxmlformats.org/officeDocument/2006/relationships/image" Target="../media/image47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3.xml"/><Relationship Id="rId3" Type="http://schemas.openxmlformats.org/officeDocument/2006/relationships/hyperlink" Target="http://tabsoft.co/JoinTableauDev" TargetMode="External"/><Relationship Id="rId4" Type="http://schemas.openxmlformats.org/officeDocument/2006/relationships/hyperlink" Target="http://tabsoft.co/JoinTableauDev" TargetMode="External"/><Relationship Id="rId5" Type="http://schemas.openxmlformats.org/officeDocument/2006/relationships/image" Target="../media/image17.pn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46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1.xml"/><Relationship Id="rId3" Type="http://schemas.openxmlformats.org/officeDocument/2006/relationships/hyperlink" Target="https://www.tableau.com/support/releases/hyper-api/" TargetMode="External"/><Relationship Id="rId4" Type="http://schemas.openxmlformats.org/officeDocument/2006/relationships/hyperlink" Target="https://www.tableau.com/support/releases/hyper-api/" TargetMode="External"/><Relationship Id="rId5" Type="http://schemas.openxmlformats.org/officeDocument/2006/relationships/hyperlink" Target="https://www.tableau.com/support/releases/hyper-api/" TargetMode="External"/><Relationship Id="rId6" Type="http://schemas.openxmlformats.org/officeDocument/2006/relationships/image" Target="../media/image45.png"/><Relationship Id="rId7" Type="http://schemas.openxmlformats.org/officeDocument/2006/relationships/image" Target="../media/image44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32.xml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33.xml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4.xml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5.xml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6.xml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7.xml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8.xml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9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3.jpg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40.xml"/><Relationship Id="rId3" Type="http://schemas.openxmlformats.org/officeDocument/2006/relationships/image" Target="../media/image48.png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41.xml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42.xml"/></Relationships>
</file>

<file path=ppt/slides/_rels/slide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43.xml"/><Relationship Id="rId3" Type="http://schemas.openxmlformats.org/officeDocument/2006/relationships/hyperlink" Target="https://github.com/tableau/server-client-python/blob/master/samples/update_datasource_data.py" TargetMode="External"/><Relationship Id="rId4" Type="http://schemas.openxmlformats.org/officeDocument/2006/relationships/hyperlink" Target="https://github.com/jharris126/tableau-data-update-api-samples" TargetMode="External"/><Relationship Id="rId5" Type="http://schemas.openxmlformats.org/officeDocument/2006/relationships/hyperlink" Target="https://github.com/tableau/hyper-api-samples/tree/main/Community-Supported/clouddb-extractor" TargetMode="External"/><Relationship Id="rId6" Type="http://schemas.openxmlformats.org/officeDocument/2006/relationships/hyperlink" Target="https://help.tableau.com/current/api/rest_api/en-us/REST/rest_api_how_to_update_data_to_hyper.htm" TargetMode="External"/><Relationship Id="rId7" Type="http://schemas.openxmlformats.org/officeDocument/2006/relationships/hyperlink" Target="https://tableau.github.io/server-client-python/docs/api-ref" TargetMode="External"/><Relationship Id="rId8" Type="http://schemas.openxmlformats.org/officeDocument/2006/relationships/hyperlink" Target="https://help.tableau.com/current/api/hyper_api/en-us/index.html" TargetMode="External"/></Relationships>
</file>

<file path=ppt/slides/_rels/slide4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7.xml"/><Relationship Id="rId3" Type="http://schemas.openxmlformats.org/officeDocument/2006/relationships/hyperlink" Target="https://github.com/rstudio/plumbertableau" TargetMode="External"/><Relationship Id="rId4" Type="http://schemas.openxmlformats.org/officeDocument/2006/relationships/image" Target="../media/image23.png"/><Relationship Id="rId5" Type="http://schemas.openxmlformats.org/officeDocument/2006/relationships/image" Target="../media/image21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8.xml"/><Relationship Id="rId3" Type="http://schemas.openxmlformats.org/officeDocument/2006/relationships/hyperlink" Target="https://github.com/rstudio/fastapitableau" TargetMode="External"/><Relationship Id="rId4" Type="http://schemas.openxmlformats.org/officeDocument/2006/relationships/image" Target="../media/image19.png"/><Relationship Id="rId5" Type="http://schemas.openxmlformats.org/officeDocument/2006/relationships/image" Target="../media/image20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9.xml"/><Relationship Id="rId3" Type="http://schemas.openxmlformats.org/officeDocument/2006/relationships/hyperlink" Target="https://www.rstudio.com/products/connect/" TargetMode="External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8"/>
          <p:cNvSpPr txBox="1"/>
          <p:nvPr>
            <p:ph idx="1" type="body"/>
          </p:nvPr>
        </p:nvSpPr>
        <p:spPr>
          <a:xfrm>
            <a:off x="1590261" y="4768917"/>
            <a:ext cx="8388600" cy="1114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</a:pPr>
            <a:r>
              <a:rPr lang="en-US" sz="2400"/>
              <a:t>10</a:t>
            </a:r>
            <a:r>
              <a:rPr lang="en-US" sz="2400">
                <a:latin typeface="Arial"/>
                <a:ea typeface="Arial"/>
                <a:cs typeface="Arial"/>
                <a:sym typeface="Arial"/>
              </a:rPr>
              <a:t>/2</a:t>
            </a:r>
            <a:r>
              <a:rPr lang="en-US" sz="2400"/>
              <a:t>7</a:t>
            </a:r>
            <a:r>
              <a:rPr lang="en-US" sz="2400">
                <a:latin typeface="Arial"/>
                <a:ea typeface="Arial"/>
                <a:cs typeface="Arial"/>
                <a:sym typeface="Arial"/>
              </a:rPr>
              <a:t>/2021 | developerprogram@tableau.com</a:t>
            </a:r>
            <a:endParaRPr/>
          </a:p>
        </p:txBody>
      </p:sp>
      <p:sp>
        <p:nvSpPr>
          <p:cNvPr id="115" name="Google Shape;115;p28"/>
          <p:cNvSpPr txBox="1"/>
          <p:nvPr>
            <p:ph idx="2" type="body"/>
          </p:nvPr>
        </p:nvSpPr>
        <p:spPr>
          <a:xfrm>
            <a:off x="1590261" y="2895388"/>
            <a:ext cx="9329400" cy="1583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None/>
            </a:pPr>
            <a:r>
              <a:rPr lang="en-US"/>
              <a:t>Welcome to the October Developer Sprint Demos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37"/>
          <p:cNvSpPr txBox="1"/>
          <p:nvPr>
            <p:ph idx="1" type="body"/>
          </p:nvPr>
        </p:nvSpPr>
        <p:spPr>
          <a:xfrm>
            <a:off x="5903247" y="1209450"/>
            <a:ext cx="7503600" cy="594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552450" lvl="0" marL="520701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400"/>
              <a:buFont typeface="Roboto Condensed"/>
              <a:buAutoNum type="arabicPeriod"/>
            </a:pPr>
            <a:r>
              <a:rPr lang="en-US" sz="3400"/>
              <a:t>Tableau makes a request to </a:t>
            </a:r>
            <a:r>
              <a:rPr lang="en-US" sz="3400">
                <a:latin typeface="Fira Code"/>
                <a:ea typeface="Fira Code"/>
                <a:cs typeface="Fira Code"/>
                <a:sym typeface="Fira Code"/>
              </a:rPr>
              <a:t>/evaluate</a:t>
            </a:r>
            <a:endParaRPr sz="3400">
              <a:latin typeface="Fira Code"/>
              <a:ea typeface="Fira Code"/>
              <a:cs typeface="Fira Code"/>
              <a:sym typeface="Fira Code"/>
            </a:endParaRPr>
          </a:p>
          <a:p>
            <a:pPr indent="-552450" lvl="0" marL="520701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400"/>
              <a:buFont typeface="Roboto Condensed"/>
              <a:buAutoNum type="arabicPeriod"/>
            </a:pPr>
            <a:r>
              <a:rPr lang="en-US" sz="3400"/>
              <a:t>RStudio Connect re-routes the request based on the value in </a:t>
            </a:r>
            <a:r>
              <a:rPr lang="en-US" sz="3400">
                <a:latin typeface="Fira Code"/>
                <a:ea typeface="Fira Code"/>
                <a:cs typeface="Fira Code"/>
                <a:sym typeface="Fira Code"/>
              </a:rPr>
              <a:t>script</a:t>
            </a:r>
            <a:r>
              <a:rPr lang="en-US" sz="3400"/>
              <a:t> and then updates the value of </a:t>
            </a:r>
            <a:r>
              <a:rPr lang="en-US" sz="3400">
                <a:latin typeface="Fira Code"/>
                <a:ea typeface="Fira Code"/>
                <a:cs typeface="Fira Code"/>
                <a:sym typeface="Fira Code"/>
              </a:rPr>
              <a:t>script</a:t>
            </a:r>
            <a:endParaRPr sz="3400">
              <a:latin typeface="Fira Code"/>
              <a:ea typeface="Fira Code"/>
              <a:cs typeface="Fira Code"/>
              <a:sym typeface="Fira Code"/>
            </a:endParaRPr>
          </a:p>
          <a:p>
            <a:pPr indent="-552450" lvl="0" marL="520701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400"/>
              <a:buFont typeface="Roboto Condensed"/>
              <a:buAutoNum type="arabicPeriod"/>
            </a:pPr>
            <a:r>
              <a:rPr lang="en-US" sz="3400"/>
              <a:t>The individual endpoint re-routes the </a:t>
            </a:r>
            <a:r>
              <a:rPr lang="en-US" sz="3400">
                <a:latin typeface="Fira Code"/>
                <a:ea typeface="Fira Code"/>
                <a:cs typeface="Fira Code"/>
                <a:sym typeface="Fira Code"/>
              </a:rPr>
              <a:t>/evaluate</a:t>
            </a:r>
            <a:r>
              <a:rPr lang="en-US" sz="3400"/>
              <a:t> request to the actual endpoint requested in </a:t>
            </a:r>
            <a:r>
              <a:rPr lang="en-US" sz="3400">
                <a:latin typeface="Fira Code"/>
                <a:ea typeface="Fira Code"/>
                <a:cs typeface="Fira Code"/>
                <a:sym typeface="Fira Code"/>
              </a:rPr>
              <a:t>script</a:t>
            </a:r>
            <a:endParaRPr sz="3400">
              <a:latin typeface="Fira Code"/>
              <a:ea typeface="Fira Code"/>
              <a:cs typeface="Fira Code"/>
              <a:sym typeface="Fira Code"/>
            </a:endParaRPr>
          </a:p>
        </p:txBody>
      </p:sp>
      <p:pic>
        <p:nvPicPr>
          <p:cNvPr id="175" name="Google Shape;175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1025" y="228600"/>
            <a:ext cx="4586322" cy="79247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38"/>
          <p:cNvSpPr txBox="1"/>
          <p:nvPr/>
        </p:nvSpPr>
        <p:spPr>
          <a:xfrm>
            <a:off x="677862" y="1879600"/>
            <a:ext cx="132747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45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Demo</a:t>
            </a:r>
            <a:endParaRPr/>
          </a:p>
        </p:txBody>
      </p:sp>
      <p:pic>
        <p:nvPicPr>
          <p:cNvPr id="181" name="Google Shape;181;p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85875" y="585804"/>
            <a:ext cx="9731200" cy="74076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39"/>
          <p:cNvSpPr txBox="1"/>
          <p:nvPr>
            <p:ph idx="4294967295" type="title"/>
          </p:nvPr>
        </p:nvSpPr>
        <p:spPr>
          <a:xfrm>
            <a:off x="677862" y="1879600"/>
            <a:ext cx="13274700" cy="4987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lt1"/>
                </a:solidFill>
              </a:rPr>
              <a:t>Benefits of RStudio Connect + Tableau</a:t>
            </a:r>
            <a:endParaRPr>
              <a:solidFill>
                <a:schemeClr val="lt1"/>
              </a:solidFill>
            </a:endParaRPr>
          </a:p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1"/>
              </a:solidFill>
            </a:endParaRPr>
          </a:p>
          <a:p>
            <a:pPr indent="-317500" lvl="0" marL="4572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</a:pPr>
            <a:r>
              <a:rPr lang="en-US">
                <a:solidFill>
                  <a:schemeClr val="lt1"/>
                </a:solidFill>
              </a:rPr>
              <a:t>Tableau users and developers are separate</a:t>
            </a:r>
            <a:endParaRPr>
              <a:solidFill>
                <a:schemeClr val="lt1"/>
              </a:solidFill>
            </a:endParaRPr>
          </a:p>
          <a:p>
            <a:pPr indent="-317500" lvl="0" marL="4572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</a:pPr>
            <a:r>
              <a:rPr lang="en-US">
                <a:solidFill>
                  <a:schemeClr val="lt1"/>
                </a:solidFill>
              </a:rPr>
              <a:t>RStudio Connect takes care of content environment management</a:t>
            </a:r>
            <a:endParaRPr>
              <a:solidFill>
                <a:schemeClr val="lt1"/>
              </a:solidFill>
            </a:endParaRPr>
          </a:p>
          <a:p>
            <a:pPr indent="-317500" lvl="0" marL="4572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</a:pPr>
            <a:r>
              <a:rPr lang="en-US">
                <a:solidFill>
                  <a:schemeClr val="lt1"/>
                </a:solidFill>
              </a:rPr>
              <a:t>R and Python extensions can both be used from the same workbook</a:t>
            </a:r>
            <a:endParaRPr>
              <a:solidFill>
                <a:schemeClr val="lt1"/>
              </a:solidFill>
            </a:endParaRPr>
          </a:p>
          <a:p>
            <a:pPr indent="-317500" lvl="0" marL="4572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</a:pPr>
            <a:r>
              <a:rPr lang="en-US">
                <a:solidFill>
                  <a:schemeClr val="lt1"/>
                </a:solidFill>
              </a:rPr>
              <a:t>Security and access control</a:t>
            </a:r>
            <a:endParaRPr>
              <a:solidFill>
                <a:schemeClr val="lt1"/>
              </a:solidFill>
            </a:endParaRPr>
          </a:p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40"/>
          <p:cNvSpPr txBox="1"/>
          <p:nvPr>
            <p:ph idx="4294967295" type="title"/>
          </p:nvPr>
        </p:nvSpPr>
        <p:spPr>
          <a:xfrm>
            <a:off x="677862" y="1879600"/>
            <a:ext cx="13274700" cy="3879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lt1"/>
                </a:solidFill>
              </a:rPr>
              <a:t>Resources</a:t>
            </a:r>
            <a:endParaRPr>
              <a:solidFill>
                <a:schemeClr val="lt1"/>
              </a:solidFill>
            </a:endParaRPr>
          </a:p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1"/>
              </a:solidFill>
            </a:endParaRPr>
          </a:p>
          <a:p>
            <a:pPr indent="-317500" lvl="0" marL="4572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-US" u="sng">
                <a:solidFill>
                  <a:schemeClr val="hlink"/>
                </a:solidFill>
                <a:hlinkClick r:id="rId3"/>
              </a:rPr>
              <a:t>Blog announcement</a:t>
            </a:r>
            <a:endParaRPr/>
          </a:p>
          <a:p>
            <a:pPr indent="-317500" lvl="0" marL="4572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-US" u="sng">
                <a:solidFill>
                  <a:schemeClr val="hlink"/>
                </a:solidFill>
                <a:hlinkClick r:id="rId4"/>
              </a:rPr>
              <a:t>plumbertableau</a:t>
            </a:r>
            <a:endParaRPr/>
          </a:p>
          <a:p>
            <a:pPr indent="-317500" lvl="0" marL="4572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-US" u="sng">
                <a:solidFill>
                  <a:schemeClr val="hlink"/>
                </a:solidFill>
                <a:hlinkClick r:id="rId5"/>
              </a:rPr>
              <a:t>fastapitableau</a:t>
            </a:r>
            <a:endParaRPr/>
          </a:p>
          <a:p>
            <a:pPr indent="-317500" lvl="0" marL="4572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-US" u="sng">
                <a:solidFill>
                  <a:schemeClr val="hlink"/>
                </a:solidFill>
                <a:hlinkClick r:id="rId6"/>
              </a:rPr>
              <a:t>Collection of examples</a:t>
            </a:r>
            <a:endParaRPr/>
          </a:p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42"/>
          <p:cNvSpPr txBox="1"/>
          <p:nvPr/>
        </p:nvSpPr>
        <p:spPr>
          <a:xfrm>
            <a:off x="718598" y="5745300"/>
            <a:ext cx="6292500" cy="16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</a:pPr>
            <a:r>
              <a:rPr lang="en-US" sz="2400">
                <a:solidFill>
                  <a:schemeClr val="lt1"/>
                </a:solidFill>
              </a:rPr>
              <a:t>Ryan Colvin</a:t>
            </a:r>
            <a:r>
              <a:rPr b="0" i="0" lang="en-US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| </a:t>
            </a:r>
            <a:r>
              <a:rPr lang="en-US" sz="2400">
                <a:solidFill>
                  <a:schemeClr val="lt1"/>
                </a:solidFill>
              </a:rPr>
              <a:t>Senior Product Manager</a:t>
            </a:r>
            <a:endParaRPr sz="2400">
              <a:solidFill>
                <a:schemeClr val="lt1"/>
              </a:solidFill>
            </a:endParaRPr>
          </a:p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</a:pPr>
            <a:r>
              <a:rPr lang="en-US" sz="2400">
                <a:solidFill>
                  <a:schemeClr val="lt1"/>
                </a:solidFill>
              </a:rPr>
              <a:t>Julian Kelly | Software Engineering LMTS</a:t>
            </a:r>
            <a:endParaRPr sz="2400">
              <a:solidFill>
                <a:schemeClr val="lt1"/>
              </a:solidFill>
            </a:endParaRPr>
          </a:p>
          <a:p>
            <a:pPr indent="0" lvl="0" marL="0" marR="0" rtl="0" algn="l">
              <a:lnSpc>
                <a:spcPct val="11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</a:pPr>
            <a:r>
              <a:rPr lang="en-US" sz="2400">
                <a:solidFill>
                  <a:schemeClr val="lt1"/>
                </a:solidFill>
              </a:rPr>
              <a:t>10/27/2021</a:t>
            </a:r>
            <a:r>
              <a:rPr b="0" i="0" lang="en-US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| </a:t>
            </a:r>
            <a:r>
              <a:rPr lang="en-US" sz="2400">
                <a:solidFill>
                  <a:schemeClr val="lt1"/>
                </a:solidFill>
              </a:rPr>
              <a:t>rcolvin@tableau.com</a:t>
            </a:r>
            <a:endParaRPr/>
          </a:p>
        </p:txBody>
      </p:sp>
      <p:sp>
        <p:nvSpPr>
          <p:cNvPr id="202" name="Google Shape;202;p42"/>
          <p:cNvSpPr txBox="1"/>
          <p:nvPr/>
        </p:nvSpPr>
        <p:spPr>
          <a:xfrm>
            <a:off x="718609" y="3871781"/>
            <a:ext cx="9329400" cy="1583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Arial"/>
              <a:buNone/>
            </a:pPr>
            <a:r>
              <a:rPr lang="en-US" sz="5400">
                <a:solidFill>
                  <a:schemeClr val="lt1"/>
                </a:solidFill>
              </a:rPr>
              <a:t>Embedded Metrics</a:t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43"/>
          <p:cNvSpPr txBox="1"/>
          <p:nvPr>
            <p:ph idx="1" type="body"/>
          </p:nvPr>
        </p:nvSpPr>
        <p:spPr>
          <a:xfrm>
            <a:off x="725488" y="1812925"/>
            <a:ext cx="5337300" cy="3663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800"/>
              <a:buNone/>
            </a:pPr>
            <a:r>
              <a:rPr lang="en-US"/>
              <a:t>Metrics Refresher</a:t>
            </a:r>
            <a:endParaRPr/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800"/>
              <a:buNone/>
            </a:pPr>
            <a:r>
              <a:rPr lang="en-US"/>
              <a:t>What’s new in 2021.4</a:t>
            </a:r>
            <a:endParaRPr/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800"/>
              <a:buNone/>
            </a:pPr>
            <a:r>
              <a:rPr lang="en-US"/>
              <a:t>Embedded Metrics</a:t>
            </a:r>
            <a:endParaRPr/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800"/>
              <a:buNone/>
            </a:pPr>
            <a:r>
              <a:rPr lang="en-US"/>
              <a:t>DEMO</a:t>
            </a:r>
            <a:endParaRPr/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800"/>
              <a:buNone/>
            </a:pPr>
            <a:r>
              <a:rPr lang="en-US"/>
              <a:t>Call To Action</a:t>
            </a:r>
            <a:endParaRPr/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800"/>
              <a:buNone/>
            </a:pPr>
            <a:r>
              <a:rPr lang="en-US"/>
              <a:t>Questions?</a:t>
            </a:r>
            <a:endParaRPr/>
          </a:p>
        </p:txBody>
      </p:sp>
      <p:sp>
        <p:nvSpPr>
          <p:cNvPr id="208" name="Google Shape;208;p43"/>
          <p:cNvSpPr txBox="1"/>
          <p:nvPr>
            <p:ph idx="2" type="body"/>
          </p:nvPr>
        </p:nvSpPr>
        <p:spPr>
          <a:xfrm>
            <a:off x="712788" y="600075"/>
            <a:ext cx="132444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4500"/>
              <a:buNone/>
            </a:pPr>
            <a:r>
              <a:rPr lang="en-US"/>
              <a:t>Table of Contents/Agenda</a:t>
            </a:r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44"/>
          <p:cNvSpPr txBox="1"/>
          <p:nvPr>
            <p:ph idx="4294967295" type="title"/>
          </p:nvPr>
        </p:nvSpPr>
        <p:spPr>
          <a:xfrm>
            <a:off x="106800" y="396300"/>
            <a:ext cx="144168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lt1"/>
                </a:solidFill>
              </a:rPr>
              <a:t>Metrics Refresher - What are they/how do I create them?</a:t>
            </a:r>
            <a:endParaRPr/>
          </a:p>
        </p:txBody>
      </p:sp>
      <p:sp>
        <p:nvSpPr>
          <p:cNvPr id="214" name="Google Shape;214;p44"/>
          <p:cNvSpPr txBox="1"/>
          <p:nvPr/>
        </p:nvSpPr>
        <p:spPr>
          <a:xfrm>
            <a:off x="544225" y="4215175"/>
            <a:ext cx="13136400" cy="295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4191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Salesforce Sans"/>
              <a:buChar char="●"/>
            </a:pPr>
            <a:r>
              <a:rPr lang="en-US" sz="3000">
                <a:solidFill>
                  <a:schemeClr val="lt1"/>
                </a:solidFill>
                <a:latin typeface="Salesforce Sans"/>
                <a:ea typeface="Salesforce Sans"/>
                <a:cs typeface="Salesforce Sans"/>
                <a:sym typeface="Salesforce Sans"/>
              </a:rPr>
              <a:t>Metrics are the ‘headlines’ to your data</a:t>
            </a:r>
            <a:endParaRPr sz="3000">
              <a:solidFill>
                <a:schemeClr val="lt1"/>
              </a:solidFill>
              <a:latin typeface="Salesforce Sans"/>
              <a:ea typeface="Salesforce Sans"/>
              <a:cs typeface="Salesforce Sans"/>
              <a:sym typeface="Salesforce Sans"/>
            </a:endParaRPr>
          </a:p>
          <a:p>
            <a:pPr indent="-419100" lvl="1" marL="9144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Salesforce Sans"/>
              <a:buChar char="○"/>
            </a:pPr>
            <a:r>
              <a:rPr lang="en-US" sz="3000">
                <a:solidFill>
                  <a:schemeClr val="lt1"/>
                </a:solidFill>
                <a:latin typeface="Salesforce Sans"/>
                <a:ea typeface="Salesforce Sans"/>
                <a:cs typeface="Salesforce Sans"/>
                <a:sym typeface="Salesforce Sans"/>
              </a:rPr>
              <a:t>Vizzes &amp; dashboards are the full story</a:t>
            </a:r>
            <a:endParaRPr sz="3000">
              <a:solidFill>
                <a:schemeClr val="lt1"/>
              </a:solidFill>
              <a:latin typeface="Salesforce Sans"/>
              <a:ea typeface="Salesforce Sans"/>
              <a:cs typeface="Salesforce Sans"/>
              <a:sym typeface="Salesforce Sans"/>
            </a:endParaRPr>
          </a:p>
          <a:p>
            <a:pPr indent="-4191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Salesforce Sans"/>
              <a:buChar char="●"/>
            </a:pPr>
            <a:r>
              <a:rPr lang="en-US" sz="3000">
                <a:solidFill>
                  <a:schemeClr val="lt1"/>
                </a:solidFill>
                <a:latin typeface="Salesforce Sans"/>
                <a:ea typeface="Salesforce Sans"/>
                <a:cs typeface="Salesforce Sans"/>
                <a:sym typeface="Salesforce Sans"/>
              </a:rPr>
              <a:t>Always up to date, super fast to load</a:t>
            </a:r>
            <a:endParaRPr sz="3000">
              <a:solidFill>
                <a:schemeClr val="lt1"/>
              </a:solidFill>
              <a:latin typeface="Salesforce Sans"/>
              <a:ea typeface="Salesforce Sans"/>
              <a:cs typeface="Salesforce Sans"/>
              <a:sym typeface="Salesforce Sans"/>
            </a:endParaRPr>
          </a:p>
          <a:p>
            <a:pPr indent="-4191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Salesforce Sans"/>
              <a:buChar char="●"/>
            </a:pPr>
            <a:r>
              <a:rPr lang="en-US" sz="3000">
                <a:solidFill>
                  <a:schemeClr val="lt1"/>
                </a:solidFill>
                <a:latin typeface="Salesforce Sans"/>
                <a:ea typeface="Salesforce Sans"/>
                <a:cs typeface="Salesforce Sans"/>
                <a:sym typeface="Salesforce Sans"/>
              </a:rPr>
              <a:t>Easily author from almost any viz in a few clicks</a:t>
            </a:r>
            <a:endParaRPr sz="3000">
              <a:solidFill>
                <a:schemeClr val="lt1"/>
              </a:solidFill>
              <a:latin typeface="Salesforce Sans"/>
              <a:ea typeface="Salesforce Sans"/>
              <a:cs typeface="Salesforce Sans"/>
              <a:sym typeface="Salesforce Sans"/>
            </a:endParaRPr>
          </a:p>
          <a:p>
            <a:pPr indent="-4191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Salesforce Sans"/>
              <a:buChar char="●"/>
            </a:pPr>
            <a:r>
              <a:rPr lang="en-US" sz="3000">
                <a:solidFill>
                  <a:schemeClr val="lt1"/>
                </a:solidFill>
                <a:latin typeface="Salesforce Sans"/>
                <a:ea typeface="Salesforce Sans"/>
                <a:cs typeface="Salesforce Sans"/>
                <a:sym typeface="Salesforce Sans"/>
              </a:rPr>
              <a:t>Permissions put you in control</a:t>
            </a:r>
            <a:endParaRPr sz="3000">
              <a:solidFill>
                <a:schemeClr val="lt1"/>
              </a:solidFill>
              <a:latin typeface="Salesforce Sans"/>
              <a:ea typeface="Salesforce Sans"/>
              <a:cs typeface="Salesforce Sans"/>
              <a:sym typeface="Salesforce Sans"/>
            </a:endParaRPr>
          </a:p>
          <a:p>
            <a:pPr indent="-4191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Salesforce Sans"/>
              <a:buChar char="●"/>
            </a:pPr>
            <a:r>
              <a:rPr lang="en-US" sz="3000">
                <a:solidFill>
                  <a:schemeClr val="lt1"/>
                </a:solidFill>
                <a:latin typeface="Salesforce Sans"/>
                <a:ea typeface="Salesforce Sans"/>
                <a:cs typeface="Salesforce Sans"/>
                <a:sym typeface="Salesforce Sans"/>
              </a:rPr>
              <a:t>Designed for Tableau Mobile - a quick glance keeps you up to date</a:t>
            </a:r>
            <a:endParaRPr sz="3000">
              <a:solidFill>
                <a:schemeClr val="lt1"/>
              </a:solidFill>
              <a:latin typeface="Salesforce Sans"/>
              <a:ea typeface="Salesforce Sans"/>
              <a:cs typeface="Salesforce Sans"/>
              <a:sym typeface="Salesforce Sans"/>
            </a:endParaRPr>
          </a:p>
        </p:txBody>
      </p:sp>
      <p:pic>
        <p:nvPicPr>
          <p:cNvPr id="215" name="Google Shape;215;p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652235" y="1088125"/>
            <a:ext cx="7424715" cy="2849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6" name="Google Shape;216;p4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83050" y="1046450"/>
            <a:ext cx="5162975" cy="2891275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45"/>
          <p:cNvSpPr txBox="1"/>
          <p:nvPr>
            <p:ph idx="4294967295" type="title"/>
          </p:nvPr>
        </p:nvSpPr>
        <p:spPr>
          <a:xfrm>
            <a:off x="106800" y="396300"/>
            <a:ext cx="144168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lt1"/>
                </a:solidFill>
              </a:rPr>
              <a:t>What else is new for Metrics in 2021.4</a:t>
            </a:r>
            <a:endParaRPr/>
          </a:p>
        </p:txBody>
      </p:sp>
      <p:sp>
        <p:nvSpPr>
          <p:cNvPr id="222" name="Google Shape;222;p45"/>
          <p:cNvSpPr txBox="1"/>
          <p:nvPr/>
        </p:nvSpPr>
        <p:spPr>
          <a:xfrm>
            <a:off x="933675" y="1032050"/>
            <a:ext cx="96876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4191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Salesforce Sans"/>
              <a:buChar char="●"/>
            </a:pPr>
            <a:r>
              <a:rPr lang="en-US" sz="3000">
                <a:solidFill>
                  <a:schemeClr val="lt1"/>
                </a:solidFill>
                <a:latin typeface="Salesforce Sans"/>
                <a:ea typeface="Salesforce Sans"/>
                <a:cs typeface="Salesforce Sans"/>
                <a:sym typeface="Salesforce Sans"/>
              </a:rPr>
              <a:t>Status indicators</a:t>
            </a:r>
            <a:endParaRPr sz="3000">
              <a:solidFill>
                <a:schemeClr val="lt1"/>
              </a:solidFill>
              <a:latin typeface="Salesforce Sans"/>
              <a:ea typeface="Salesforce Sans"/>
              <a:cs typeface="Salesforce Sans"/>
              <a:sym typeface="Salesforce Sans"/>
            </a:endParaRPr>
          </a:p>
        </p:txBody>
      </p:sp>
      <p:pic>
        <p:nvPicPr>
          <p:cNvPr id="223" name="Google Shape;223;p45"/>
          <p:cNvPicPr preferRelativeResize="0"/>
          <p:nvPr/>
        </p:nvPicPr>
        <p:blipFill rotWithShape="1">
          <a:blip r:embed="rId3">
            <a:alphaModFix/>
          </a:blip>
          <a:srcRect b="0" l="0" r="33413" t="30328"/>
          <a:stretch/>
        </p:blipFill>
        <p:spPr>
          <a:xfrm>
            <a:off x="1627701" y="1678550"/>
            <a:ext cx="4231175" cy="1699200"/>
          </a:xfrm>
          <a:prstGeom prst="rect">
            <a:avLst/>
          </a:prstGeom>
          <a:noFill/>
          <a:ln>
            <a:noFill/>
          </a:ln>
        </p:spPr>
      </p:pic>
      <p:sp>
        <p:nvSpPr>
          <p:cNvPr id="224" name="Google Shape;224;p45"/>
          <p:cNvSpPr txBox="1"/>
          <p:nvPr/>
        </p:nvSpPr>
        <p:spPr>
          <a:xfrm>
            <a:off x="933675" y="3552225"/>
            <a:ext cx="66540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4191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Salesforce Sans"/>
              <a:buChar char="●"/>
            </a:pPr>
            <a:r>
              <a:rPr lang="en-US" sz="3000">
                <a:solidFill>
                  <a:schemeClr val="lt1"/>
                </a:solidFill>
                <a:latin typeface="Salesforce Sans"/>
                <a:ea typeface="Salesforce Sans"/>
                <a:cs typeface="Salesforce Sans"/>
                <a:sym typeface="Salesforce Sans"/>
              </a:rPr>
              <a:t>Customized Date Windows</a:t>
            </a:r>
            <a:endParaRPr sz="3000">
              <a:solidFill>
                <a:schemeClr val="lt1"/>
              </a:solidFill>
              <a:latin typeface="Salesforce Sans"/>
              <a:ea typeface="Salesforce Sans"/>
              <a:cs typeface="Salesforce Sans"/>
              <a:sym typeface="Salesforce Sans"/>
            </a:endParaRPr>
          </a:p>
        </p:txBody>
      </p:sp>
      <p:pic>
        <p:nvPicPr>
          <p:cNvPr id="225" name="Google Shape;225;p4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995650" y="4166450"/>
            <a:ext cx="2530056" cy="1223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6" name="Google Shape;226;p4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517975" y="4143225"/>
            <a:ext cx="2036266" cy="1269575"/>
          </a:xfrm>
          <a:prstGeom prst="rect">
            <a:avLst/>
          </a:prstGeom>
          <a:noFill/>
          <a:ln>
            <a:noFill/>
          </a:ln>
        </p:spPr>
      </p:pic>
      <p:sp>
        <p:nvSpPr>
          <p:cNvPr id="227" name="Google Shape;227;p45"/>
          <p:cNvSpPr/>
          <p:nvPr/>
        </p:nvSpPr>
        <p:spPr>
          <a:xfrm>
            <a:off x="3601050" y="4654825"/>
            <a:ext cx="349800" cy="2892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28" name="Google Shape;228;p4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053950" y="4166450"/>
            <a:ext cx="1952296" cy="1223125"/>
          </a:xfrm>
          <a:prstGeom prst="rect">
            <a:avLst/>
          </a:prstGeom>
          <a:noFill/>
          <a:ln>
            <a:noFill/>
          </a:ln>
        </p:spPr>
      </p:pic>
      <p:sp>
        <p:nvSpPr>
          <p:cNvPr id="229" name="Google Shape;229;p45"/>
          <p:cNvSpPr/>
          <p:nvPr/>
        </p:nvSpPr>
        <p:spPr>
          <a:xfrm>
            <a:off x="6601125" y="4654825"/>
            <a:ext cx="349800" cy="2892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0" name="Google Shape;230;p45"/>
          <p:cNvSpPr txBox="1"/>
          <p:nvPr/>
        </p:nvSpPr>
        <p:spPr>
          <a:xfrm>
            <a:off x="982875" y="5729350"/>
            <a:ext cx="66540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4191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Salesforce Sans"/>
              <a:buChar char="●"/>
            </a:pPr>
            <a:r>
              <a:rPr lang="en-US" sz="3000">
                <a:solidFill>
                  <a:schemeClr val="lt1"/>
                </a:solidFill>
                <a:latin typeface="Salesforce Sans"/>
                <a:ea typeface="Salesforce Sans"/>
                <a:cs typeface="Salesforce Sans"/>
                <a:sym typeface="Salesforce Sans"/>
              </a:rPr>
              <a:t>Custom Comparisons</a:t>
            </a:r>
            <a:endParaRPr sz="3000">
              <a:solidFill>
                <a:schemeClr val="lt1"/>
              </a:solidFill>
              <a:latin typeface="Salesforce Sans"/>
              <a:ea typeface="Salesforce Sans"/>
              <a:cs typeface="Salesforce Sans"/>
              <a:sym typeface="Salesforce Sans"/>
            </a:endParaRPr>
          </a:p>
        </p:txBody>
      </p:sp>
      <p:pic>
        <p:nvPicPr>
          <p:cNvPr id="231" name="Google Shape;231;p4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483574" y="6497550"/>
            <a:ext cx="2377500" cy="789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2" name="Google Shape;232;p45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376025" y="6272025"/>
            <a:ext cx="1952300" cy="1240924"/>
          </a:xfrm>
          <a:prstGeom prst="rect">
            <a:avLst/>
          </a:prstGeom>
          <a:noFill/>
          <a:ln>
            <a:noFill/>
          </a:ln>
        </p:spPr>
      </p:pic>
      <p:sp>
        <p:nvSpPr>
          <p:cNvPr id="233" name="Google Shape;233;p45"/>
          <p:cNvSpPr/>
          <p:nvPr/>
        </p:nvSpPr>
        <p:spPr>
          <a:xfrm>
            <a:off x="3943650" y="6747888"/>
            <a:ext cx="349800" cy="2892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8" name="Google Shape;238;p4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00425" y="1071675"/>
            <a:ext cx="5882249" cy="3471500"/>
          </a:xfrm>
          <a:prstGeom prst="rect">
            <a:avLst/>
          </a:prstGeom>
          <a:noFill/>
          <a:ln>
            <a:noFill/>
          </a:ln>
        </p:spPr>
      </p:pic>
      <p:sp>
        <p:nvSpPr>
          <p:cNvPr id="239" name="Google Shape;239;p46"/>
          <p:cNvSpPr txBox="1"/>
          <p:nvPr/>
        </p:nvSpPr>
        <p:spPr>
          <a:xfrm>
            <a:off x="269850" y="332775"/>
            <a:ext cx="7011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chemeClr val="lt1"/>
                </a:solidFill>
              </a:rPr>
              <a:t>Embedding Support for Metrics</a:t>
            </a:r>
            <a:endParaRPr sz="3600">
              <a:solidFill>
                <a:schemeClr val="lt1"/>
              </a:solidFill>
            </a:endParaRPr>
          </a:p>
        </p:txBody>
      </p:sp>
      <p:sp>
        <p:nvSpPr>
          <p:cNvPr id="240" name="Google Shape;240;p46"/>
          <p:cNvSpPr txBox="1"/>
          <p:nvPr/>
        </p:nvSpPr>
        <p:spPr>
          <a:xfrm>
            <a:off x="400425" y="4722100"/>
            <a:ext cx="64473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</a:pPr>
            <a:r>
              <a:rPr lang="en-US" sz="1800">
                <a:solidFill>
                  <a:schemeClr val="lt1"/>
                </a:solidFill>
              </a:rPr>
              <a:t>Simple HTML embedding support</a:t>
            </a:r>
            <a:endParaRPr sz="1800">
              <a:solidFill>
                <a:schemeClr val="lt1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</a:pPr>
            <a:r>
              <a:rPr lang="en-US" sz="1800">
                <a:solidFill>
                  <a:schemeClr val="lt1"/>
                </a:solidFill>
              </a:rPr>
              <a:t>Support for Tableau Embedding JSAPIs</a:t>
            </a:r>
            <a:endParaRPr sz="1800">
              <a:solidFill>
                <a:schemeClr val="lt1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</a:pPr>
            <a:r>
              <a:rPr lang="en-US" sz="1800">
                <a:solidFill>
                  <a:schemeClr val="lt1"/>
                </a:solidFill>
              </a:rPr>
              <a:t>Customize target URL to build custom dashboards/reporting solutions</a:t>
            </a:r>
            <a:endParaRPr sz="180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9"/>
          <p:cNvSpPr txBox="1"/>
          <p:nvPr>
            <p:ph idx="1" type="body"/>
          </p:nvPr>
        </p:nvSpPr>
        <p:spPr>
          <a:xfrm>
            <a:off x="710057" y="598699"/>
            <a:ext cx="132690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4C4C4C"/>
              </a:buClr>
              <a:buSzPts val="4500"/>
              <a:buFont typeface="Arial"/>
              <a:buNone/>
            </a:pPr>
            <a:r>
              <a:rPr lang="en-US"/>
              <a:t>Have questions?</a:t>
            </a:r>
            <a:endParaRPr/>
          </a:p>
        </p:txBody>
      </p:sp>
      <p:sp>
        <p:nvSpPr>
          <p:cNvPr id="121" name="Google Shape;121;p29"/>
          <p:cNvSpPr txBox="1"/>
          <p:nvPr/>
        </p:nvSpPr>
        <p:spPr>
          <a:xfrm>
            <a:off x="706100" y="1813044"/>
            <a:ext cx="6310800" cy="5540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-488950" lvl="0" marL="4889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i="0" lang="en-US" sz="2400" u="none" cap="none" strike="noStrike">
                <a:solidFill>
                  <a:schemeClr val="dk1"/>
                </a:solidFill>
              </a:rPr>
              <a:t>Don’t wait until the end to ask your question: we are monitoring the Q&amp;A</a:t>
            </a:r>
            <a:endParaRPr sz="2400"/>
          </a:p>
          <a:p>
            <a:pPr indent="-336550" lvl="0" marL="48895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t/>
            </a:r>
            <a:endParaRPr i="0" sz="2400" u="none" cap="none" strike="noStrike">
              <a:solidFill>
                <a:schemeClr val="dk1"/>
              </a:solidFill>
            </a:endParaRPr>
          </a:p>
          <a:p>
            <a:pPr indent="-488950" lvl="0" marL="48895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i="0" lang="en-US" sz="2400" u="none" cap="none" strike="noStrike">
                <a:solidFill>
                  <a:schemeClr val="dk1"/>
                </a:solidFill>
              </a:rPr>
              <a:t>Stick around for live Q&amp;A at the end: Speakers will tackle more questions at the end, time-allowing</a:t>
            </a:r>
            <a:endParaRPr sz="2400"/>
          </a:p>
          <a:p>
            <a:pPr indent="-336550" lvl="0" marL="48895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t/>
            </a:r>
            <a:endParaRPr i="0" sz="2400" u="none" cap="none" strike="noStrike">
              <a:solidFill>
                <a:schemeClr val="dk1"/>
              </a:solidFill>
            </a:endParaRPr>
          </a:p>
          <a:p>
            <a:pPr indent="-488950" lvl="0" marL="48895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i="0" lang="en-US" sz="2400" u="none" cap="none" strike="noStrike">
                <a:solidFill>
                  <a:schemeClr val="dk1"/>
                </a:solidFill>
              </a:rPr>
              <a:t>More questions? Email us developerprogram@tableau.com</a:t>
            </a:r>
            <a:endParaRPr sz="2400"/>
          </a:p>
        </p:txBody>
      </p:sp>
      <p:pic>
        <p:nvPicPr>
          <p:cNvPr id="122" name="Google Shape;122;p29"/>
          <p:cNvPicPr preferRelativeResize="0"/>
          <p:nvPr/>
        </p:nvPicPr>
        <p:blipFill rotWithShape="1">
          <a:blip r:embed="rId3">
            <a:alphaModFix/>
          </a:blip>
          <a:srcRect b="0" l="79" r="89" t="0"/>
          <a:stretch/>
        </p:blipFill>
        <p:spPr>
          <a:xfrm>
            <a:off x="7172150" y="1874838"/>
            <a:ext cx="6807001" cy="479695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47"/>
          <p:cNvSpPr txBox="1"/>
          <p:nvPr/>
        </p:nvSpPr>
        <p:spPr>
          <a:xfrm>
            <a:off x="677862" y="1879600"/>
            <a:ext cx="132747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45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Demo</a:t>
            </a:r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48"/>
          <p:cNvSpPr txBox="1"/>
          <p:nvPr>
            <p:ph idx="4294967295" type="title"/>
          </p:nvPr>
        </p:nvSpPr>
        <p:spPr>
          <a:xfrm>
            <a:off x="677850" y="1879600"/>
            <a:ext cx="13723800" cy="25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lt1"/>
                </a:solidFill>
              </a:rPr>
              <a:t>Call To Action:</a:t>
            </a:r>
            <a:endParaRPr>
              <a:solidFill>
                <a:schemeClr val="lt1"/>
              </a:solidFill>
            </a:endParaRPr>
          </a:p>
          <a:p>
            <a:pPr indent="-419100" lvl="0" marL="4572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Char char="●"/>
            </a:pPr>
            <a:r>
              <a:rPr lang="en-US" sz="3000">
                <a:solidFill>
                  <a:schemeClr val="lt1"/>
                </a:solidFill>
              </a:rPr>
              <a:t>Feedback on metric embedding scenarios/support</a:t>
            </a:r>
            <a:endParaRPr sz="3000">
              <a:solidFill>
                <a:schemeClr val="lt1"/>
              </a:solidFill>
            </a:endParaRPr>
          </a:p>
          <a:p>
            <a:pPr indent="-419100" lvl="0" marL="4572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Char char="●"/>
            </a:pPr>
            <a:r>
              <a:rPr lang="en-US" sz="3000">
                <a:solidFill>
                  <a:schemeClr val="lt1"/>
                </a:solidFill>
              </a:rPr>
              <a:t>Share any interesting scenarios with our team</a:t>
            </a:r>
            <a:endParaRPr sz="3000">
              <a:solidFill>
                <a:schemeClr val="lt1"/>
              </a:solidFill>
            </a:endParaRPr>
          </a:p>
          <a:p>
            <a:pPr indent="-419100" lvl="0" marL="4572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Char char="●"/>
            </a:pPr>
            <a:r>
              <a:rPr lang="en-US" sz="3000">
                <a:solidFill>
                  <a:schemeClr val="lt1"/>
                </a:solidFill>
              </a:rPr>
              <a:t>We’d love feedback on Metrics in general - </a:t>
            </a:r>
            <a:endParaRPr sz="3000">
              <a:solidFill>
                <a:schemeClr val="lt1"/>
              </a:solidFill>
            </a:endParaRPr>
          </a:p>
          <a:p>
            <a:pPr indent="-419100" lvl="1" marL="9144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Char char="○"/>
            </a:pPr>
            <a:r>
              <a:rPr lang="en-US" sz="3000">
                <a:solidFill>
                  <a:schemeClr val="lt1"/>
                </a:solidFill>
              </a:rPr>
              <a:t>Issues, comments, feature requests …</a:t>
            </a:r>
            <a:endParaRPr>
              <a:solidFill>
                <a:schemeClr val="lt1"/>
              </a:solidFill>
            </a:endParaRPr>
          </a:p>
          <a:p>
            <a:pPr indent="-419100" lvl="0" marL="4572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Char char="●"/>
            </a:pPr>
            <a:r>
              <a:rPr lang="en-US" sz="3100">
                <a:solidFill>
                  <a:schemeClr val="lt1"/>
                </a:solidFill>
              </a:rPr>
              <a:t>All features should be available now on Beta site (10AX)</a:t>
            </a:r>
            <a:r>
              <a:rPr lang="en-US">
                <a:solidFill>
                  <a:schemeClr val="lt1"/>
                </a:solidFill>
              </a:rPr>
              <a:t>	</a:t>
            </a:r>
            <a:endParaRPr/>
          </a:p>
        </p:txBody>
      </p:sp>
      <p:sp>
        <p:nvSpPr>
          <p:cNvPr id="251" name="Google Shape;251;p48"/>
          <p:cNvSpPr txBox="1"/>
          <p:nvPr/>
        </p:nvSpPr>
        <p:spPr>
          <a:xfrm>
            <a:off x="677850" y="5388000"/>
            <a:ext cx="7547400" cy="132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lt1"/>
                </a:solidFill>
              </a:rPr>
              <a:t>Email: </a:t>
            </a:r>
            <a:endParaRPr sz="2000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u="sng">
                <a:solidFill>
                  <a:schemeClr val="lt1"/>
                </a:solidFill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rcolvin@tableau.com</a:t>
            </a:r>
            <a:r>
              <a:rPr lang="en-US" sz="2000">
                <a:solidFill>
                  <a:schemeClr val="lt1"/>
                </a:solidFill>
              </a:rPr>
              <a:t> (Ryan Colvin, Metrics PM)</a:t>
            </a:r>
            <a:endParaRPr sz="2000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u="sng">
                <a:solidFill>
                  <a:schemeClr val="lt1"/>
                </a:solidFill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metricsfeedback@tableau.com</a:t>
            </a:r>
            <a:r>
              <a:rPr lang="en-US" sz="2000">
                <a:solidFill>
                  <a:schemeClr val="lt1"/>
                </a:solidFill>
              </a:rPr>
              <a:t> (general feedback)</a:t>
            </a:r>
            <a:endParaRPr sz="2000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5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49"/>
          <p:cNvSpPr txBox="1"/>
          <p:nvPr/>
        </p:nvSpPr>
        <p:spPr>
          <a:xfrm>
            <a:off x="718600" y="4768925"/>
            <a:ext cx="6705300" cy="16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</a:pPr>
            <a:r>
              <a:rPr lang="en-US" sz="2400">
                <a:solidFill>
                  <a:schemeClr val="lt1"/>
                </a:solidFill>
              </a:rPr>
              <a:t>Jakob Mund</a:t>
            </a:r>
            <a:r>
              <a:rPr b="0" i="0" lang="en-US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| </a:t>
            </a:r>
            <a:r>
              <a:rPr lang="en-US" sz="2400">
                <a:solidFill>
                  <a:schemeClr val="lt1"/>
                </a:solidFill>
              </a:rPr>
              <a:t>Product Manager, Hyper Team</a:t>
            </a:r>
            <a:endParaRPr/>
          </a:p>
          <a:p>
            <a:pPr indent="0" lvl="0" marL="0" marR="0" rtl="0" algn="l">
              <a:lnSpc>
                <a:spcPct val="11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</a:pPr>
            <a:r>
              <a:rPr lang="en-US" sz="2400">
                <a:solidFill>
                  <a:schemeClr val="lt1"/>
                </a:solidFill>
              </a:rPr>
              <a:t>10/27/2020</a:t>
            </a:r>
            <a:r>
              <a:rPr b="0" i="0" lang="en-US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| </a:t>
            </a:r>
            <a:r>
              <a:rPr lang="en-US" sz="2400">
                <a:solidFill>
                  <a:schemeClr val="lt1"/>
                </a:solidFill>
              </a:rPr>
              <a:t>jmund@salesforce.com</a:t>
            </a:r>
            <a:r>
              <a:rPr b="0" i="0" lang="en-US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</p:txBody>
      </p:sp>
      <p:sp>
        <p:nvSpPr>
          <p:cNvPr id="257" name="Google Shape;257;p49"/>
          <p:cNvSpPr txBox="1"/>
          <p:nvPr/>
        </p:nvSpPr>
        <p:spPr>
          <a:xfrm>
            <a:off x="718600" y="2895400"/>
            <a:ext cx="13199700" cy="1583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Arial"/>
              <a:buNone/>
            </a:pPr>
            <a:r>
              <a:rPr lang="en-US" sz="5400">
                <a:solidFill>
                  <a:schemeClr val="lt1"/>
                </a:solidFill>
              </a:rPr>
              <a:t>Publishing Multi-Table Hyper Files to Tableau Server/Online via the REST API</a:t>
            </a:r>
            <a:endParaRPr b="0" i="0" sz="5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50"/>
          <p:cNvSpPr txBox="1"/>
          <p:nvPr>
            <p:ph idx="1" type="body"/>
          </p:nvPr>
        </p:nvSpPr>
        <p:spPr>
          <a:xfrm>
            <a:off x="710057" y="598699"/>
            <a:ext cx="13269000" cy="554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900"/>
              </a:spcBef>
              <a:spcAft>
                <a:spcPts val="0"/>
              </a:spcAft>
              <a:buNone/>
            </a:pPr>
            <a:r>
              <a:rPr lang="en-US"/>
              <a:t>Publishing Hyper Files via the REST API</a:t>
            </a:r>
            <a:endParaRPr/>
          </a:p>
        </p:txBody>
      </p:sp>
      <p:sp>
        <p:nvSpPr>
          <p:cNvPr id="264" name="Google Shape;264;p50"/>
          <p:cNvSpPr txBox="1"/>
          <p:nvPr>
            <p:ph idx="2" type="body"/>
          </p:nvPr>
        </p:nvSpPr>
        <p:spPr>
          <a:xfrm>
            <a:off x="1529413" y="2216913"/>
            <a:ext cx="3522000" cy="861900"/>
          </a:xfrm>
          <a:prstGeom prst="rect">
            <a:avLst/>
          </a:prstGeom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600"/>
              </a:spcAft>
              <a:buNone/>
            </a:pPr>
            <a:r>
              <a:rPr lang="en-US">
                <a:solidFill>
                  <a:schemeClr val="accent6"/>
                </a:solidFill>
              </a:rPr>
              <a:t>Create .Hyper file using Hyper API</a:t>
            </a:r>
            <a:endParaRPr>
              <a:solidFill>
                <a:schemeClr val="accent6"/>
              </a:solidFill>
            </a:endParaRPr>
          </a:p>
        </p:txBody>
      </p:sp>
      <p:sp>
        <p:nvSpPr>
          <p:cNvPr id="265" name="Google Shape;265;p50"/>
          <p:cNvSpPr/>
          <p:nvPr/>
        </p:nvSpPr>
        <p:spPr>
          <a:xfrm>
            <a:off x="775388" y="2344275"/>
            <a:ext cx="607200" cy="607200"/>
          </a:xfrm>
          <a:prstGeom prst="ellipse">
            <a:avLst/>
          </a:prstGeom>
          <a:solidFill>
            <a:schemeClr val="accent6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500">
                <a:solidFill>
                  <a:schemeClr val="lt1"/>
                </a:solidFill>
              </a:rPr>
              <a:t>1</a:t>
            </a:r>
            <a:endParaRPr b="1" sz="3500">
              <a:solidFill>
                <a:schemeClr val="lt1"/>
              </a:solidFill>
            </a:endParaRPr>
          </a:p>
        </p:txBody>
      </p:sp>
      <p:pic>
        <p:nvPicPr>
          <p:cNvPr id="266" name="Google Shape;266;p5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89600" y="3585549"/>
            <a:ext cx="1739725" cy="2259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67" name="Google Shape;267;p5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09975" y="3754657"/>
            <a:ext cx="1739725" cy="1921167"/>
          </a:xfrm>
          <a:prstGeom prst="rect">
            <a:avLst/>
          </a:prstGeom>
          <a:noFill/>
          <a:ln>
            <a:noFill/>
          </a:ln>
        </p:spPr>
      </p:pic>
      <p:sp>
        <p:nvSpPr>
          <p:cNvPr id="268" name="Google Shape;268;p50"/>
          <p:cNvSpPr/>
          <p:nvPr/>
        </p:nvSpPr>
        <p:spPr>
          <a:xfrm>
            <a:off x="2349700" y="4295361"/>
            <a:ext cx="1127400" cy="851400"/>
          </a:xfrm>
          <a:prstGeom prst="rightArrow">
            <a:avLst>
              <a:gd fmla="val 50000" name="adj1"/>
              <a:gd fmla="val 19994" name="adj2"/>
            </a:avLst>
          </a:prstGeom>
          <a:solidFill>
            <a:schemeClr val="lt1"/>
          </a:solidFill>
          <a:ln cap="flat" cmpd="sng" w="9525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chemeClr val="accent6"/>
                </a:solidFill>
              </a:rPr>
              <a:t>Hyper API</a:t>
            </a:r>
            <a:endParaRPr b="1">
              <a:solidFill>
                <a:schemeClr val="accent6"/>
              </a:solidFill>
            </a:endParaRPr>
          </a:p>
        </p:txBody>
      </p:sp>
      <p:pic>
        <p:nvPicPr>
          <p:cNvPr id="269" name="Google Shape;269;p50"/>
          <p:cNvPicPr preferRelativeResize="0"/>
          <p:nvPr/>
        </p:nvPicPr>
        <p:blipFill rotWithShape="1">
          <a:blip r:embed="rId5">
            <a:alphaModFix/>
          </a:blip>
          <a:srcRect b="0" l="0" r="0" t="27609"/>
          <a:stretch/>
        </p:blipFill>
        <p:spPr>
          <a:xfrm>
            <a:off x="3694375" y="5175347"/>
            <a:ext cx="1330175" cy="382103"/>
          </a:xfrm>
          <a:prstGeom prst="rect">
            <a:avLst/>
          </a:prstGeom>
          <a:noFill/>
          <a:ln>
            <a:noFill/>
          </a:ln>
        </p:spPr>
      </p:pic>
      <p:pic>
        <p:nvPicPr>
          <p:cNvPr id="270" name="Google Shape;270;p50"/>
          <p:cNvPicPr preferRelativeResize="0"/>
          <p:nvPr/>
        </p:nvPicPr>
        <p:blipFill rotWithShape="1">
          <a:blip r:embed="rId6">
            <a:alphaModFix/>
          </a:blip>
          <a:srcRect b="0" l="0" r="76061" t="0"/>
          <a:stretch/>
        </p:blipFill>
        <p:spPr>
          <a:xfrm>
            <a:off x="3994242" y="4226200"/>
            <a:ext cx="730450" cy="851525"/>
          </a:xfrm>
          <a:prstGeom prst="rect">
            <a:avLst/>
          </a:prstGeom>
          <a:noFill/>
          <a:ln>
            <a:noFill/>
          </a:ln>
        </p:spPr>
      </p:pic>
      <p:sp>
        <p:nvSpPr>
          <p:cNvPr id="271" name="Google Shape;271;p50"/>
          <p:cNvSpPr txBox="1"/>
          <p:nvPr/>
        </p:nvSpPr>
        <p:spPr>
          <a:xfrm>
            <a:off x="100200" y="5620925"/>
            <a:ext cx="2643000" cy="76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1900"/>
              <a:t>Original data source </a:t>
            </a:r>
            <a:br>
              <a:rPr i="1" lang="en-US" sz="1900"/>
            </a:br>
            <a:r>
              <a:rPr i="1" lang="en-US" sz="1900"/>
              <a:t>(e.g., SQL server)</a:t>
            </a:r>
            <a:endParaRPr i="1" sz="1900"/>
          </a:p>
        </p:txBody>
      </p:sp>
      <p:sp>
        <p:nvSpPr>
          <p:cNvPr id="272" name="Google Shape;272;p50"/>
          <p:cNvSpPr txBox="1"/>
          <p:nvPr/>
        </p:nvSpPr>
        <p:spPr>
          <a:xfrm>
            <a:off x="3562604" y="5844925"/>
            <a:ext cx="1823700" cy="4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1900"/>
              <a:t>mydata.hyper</a:t>
            </a:r>
            <a:endParaRPr i="1" sz="1900"/>
          </a:p>
        </p:txBody>
      </p:sp>
      <p:pic>
        <p:nvPicPr>
          <p:cNvPr id="273" name="Google Shape;273;p50"/>
          <p:cNvPicPr preferRelativeResize="0"/>
          <p:nvPr/>
        </p:nvPicPr>
        <p:blipFill rotWithShape="1">
          <a:blip r:embed="rId7">
            <a:alphaModFix/>
          </a:blip>
          <a:srcRect b="37441" l="0" r="0" t="0"/>
          <a:stretch/>
        </p:blipFill>
        <p:spPr>
          <a:xfrm>
            <a:off x="2437225" y="3642943"/>
            <a:ext cx="730451" cy="90657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8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51"/>
          <p:cNvSpPr txBox="1"/>
          <p:nvPr>
            <p:ph idx="1" type="body"/>
          </p:nvPr>
        </p:nvSpPr>
        <p:spPr>
          <a:xfrm>
            <a:off x="710057" y="598699"/>
            <a:ext cx="13269000" cy="554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900"/>
              </a:spcBef>
              <a:spcAft>
                <a:spcPts val="0"/>
              </a:spcAft>
              <a:buNone/>
            </a:pPr>
            <a:r>
              <a:rPr lang="en-US"/>
              <a:t>Publishing Hyper Files via the REST API</a:t>
            </a:r>
            <a:endParaRPr/>
          </a:p>
        </p:txBody>
      </p:sp>
      <p:sp>
        <p:nvSpPr>
          <p:cNvPr id="280" name="Google Shape;280;p51"/>
          <p:cNvSpPr txBox="1"/>
          <p:nvPr>
            <p:ph idx="2" type="body"/>
          </p:nvPr>
        </p:nvSpPr>
        <p:spPr>
          <a:xfrm>
            <a:off x="1529413" y="2216913"/>
            <a:ext cx="3522000" cy="861900"/>
          </a:xfrm>
          <a:prstGeom prst="rect">
            <a:avLst/>
          </a:prstGeom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600"/>
              </a:spcAft>
              <a:buNone/>
            </a:pPr>
            <a:r>
              <a:rPr lang="en-US">
                <a:solidFill>
                  <a:schemeClr val="accent6"/>
                </a:solidFill>
              </a:rPr>
              <a:t>Create .Hyper file using Hyper API</a:t>
            </a:r>
            <a:endParaRPr>
              <a:solidFill>
                <a:schemeClr val="accent6"/>
              </a:solidFill>
            </a:endParaRPr>
          </a:p>
        </p:txBody>
      </p:sp>
      <p:sp>
        <p:nvSpPr>
          <p:cNvPr id="281" name="Google Shape;281;p51"/>
          <p:cNvSpPr/>
          <p:nvPr/>
        </p:nvSpPr>
        <p:spPr>
          <a:xfrm>
            <a:off x="775388" y="2344275"/>
            <a:ext cx="607200" cy="607200"/>
          </a:xfrm>
          <a:prstGeom prst="ellipse">
            <a:avLst/>
          </a:prstGeom>
          <a:solidFill>
            <a:schemeClr val="accent6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500">
                <a:solidFill>
                  <a:schemeClr val="lt1"/>
                </a:solidFill>
              </a:rPr>
              <a:t>1</a:t>
            </a:r>
            <a:endParaRPr b="1" sz="3500">
              <a:solidFill>
                <a:schemeClr val="lt1"/>
              </a:solidFill>
            </a:endParaRPr>
          </a:p>
        </p:txBody>
      </p:sp>
      <p:pic>
        <p:nvPicPr>
          <p:cNvPr id="282" name="Google Shape;282;p5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89600" y="3585549"/>
            <a:ext cx="1739725" cy="2259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83" name="Google Shape;283;p5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09975" y="3754657"/>
            <a:ext cx="1739725" cy="1921167"/>
          </a:xfrm>
          <a:prstGeom prst="rect">
            <a:avLst/>
          </a:prstGeom>
          <a:noFill/>
          <a:ln>
            <a:noFill/>
          </a:ln>
        </p:spPr>
      </p:pic>
      <p:sp>
        <p:nvSpPr>
          <p:cNvPr id="284" name="Google Shape;284;p51"/>
          <p:cNvSpPr/>
          <p:nvPr/>
        </p:nvSpPr>
        <p:spPr>
          <a:xfrm>
            <a:off x="2349700" y="4295361"/>
            <a:ext cx="1127400" cy="851400"/>
          </a:xfrm>
          <a:prstGeom prst="rightArrow">
            <a:avLst>
              <a:gd fmla="val 50000" name="adj1"/>
              <a:gd fmla="val 19994" name="adj2"/>
            </a:avLst>
          </a:prstGeom>
          <a:solidFill>
            <a:schemeClr val="lt1"/>
          </a:solidFill>
          <a:ln cap="flat" cmpd="sng" w="9525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chemeClr val="accent6"/>
                </a:solidFill>
              </a:rPr>
              <a:t>Hyper API</a:t>
            </a:r>
            <a:endParaRPr b="1">
              <a:solidFill>
                <a:schemeClr val="accent6"/>
              </a:solidFill>
            </a:endParaRPr>
          </a:p>
        </p:txBody>
      </p:sp>
      <p:pic>
        <p:nvPicPr>
          <p:cNvPr id="285" name="Google Shape;285;p51"/>
          <p:cNvPicPr preferRelativeResize="0"/>
          <p:nvPr/>
        </p:nvPicPr>
        <p:blipFill rotWithShape="1">
          <a:blip r:embed="rId5">
            <a:alphaModFix/>
          </a:blip>
          <a:srcRect b="0" l="0" r="0" t="27609"/>
          <a:stretch/>
        </p:blipFill>
        <p:spPr>
          <a:xfrm>
            <a:off x="3694375" y="5175347"/>
            <a:ext cx="1330175" cy="382103"/>
          </a:xfrm>
          <a:prstGeom prst="rect">
            <a:avLst/>
          </a:prstGeom>
          <a:noFill/>
          <a:ln>
            <a:noFill/>
          </a:ln>
        </p:spPr>
      </p:pic>
      <p:pic>
        <p:nvPicPr>
          <p:cNvPr id="286" name="Google Shape;286;p51"/>
          <p:cNvPicPr preferRelativeResize="0"/>
          <p:nvPr/>
        </p:nvPicPr>
        <p:blipFill rotWithShape="1">
          <a:blip r:embed="rId6">
            <a:alphaModFix/>
          </a:blip>
          <a:srcRect b="0" l="0" r="76061" t="0"/>
          <a:stretch/>
        </p:blipFill>
        <p:spPr>
          <a:xfrm>
            <a:off x="3994242" y="4226200"/>
            <a:ext cx="730450" cy="851525"/>
          </a:xfrm>
          <a:prstGeom prst="rect">
            <a:avLst/>
          </a:prstGeom>
          <a:noFill/>
          <a:ln>
            <a:noFill/>
          </a:ln>
        </p:spPr>
      </p:pic>
      <p:sp>
        <p:nvSpPr>
          <p:cNvPr id="287" name="Google Shape;287;p51"/>
          <p:cNvSpPr txBox="1"/>
          <p:nvPr/>
        </p:nvSpPr>
        <p:spPr>
          <a:xfrm>
            <a:off x="100200" y="5620925"/>
            <a:ext cx="2643000" cy="76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1900"/>
              <a:t>Original data source </a:t>
            </a:r>
            <a:br>
              <a:rPr i="1" lang="en-US" sz="1900"/>
            </a:br>
            <a:r>
              <a:rPr i="1" lang="en-US" sz="1900"/>
              <a:t>(e.g., SQL server)</a:t>
            </a:r>
            <a:endParaRPr i="1" sz="1900"/>
          </a:p>
        </p:txBody>
      </p:sp>
      <p:sp>
        <p:nvSpPr>
          <p:cNvPr id="288" name="Google Shape;288;p51"/>
          <p:cNvSpPr txBox="1"/>
          <p:nvPr/>
        </p:nvSpPr>
        <p:spPr>
          <a:xfrm>
            <a:off x="3562604" y="5844925"/>
            <a:ext cx="1823700" cy="4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1900"/>
              <a:t>mydata.hyper</a:t>
            </a:r>
            <a:endParaRPr i="1" sz="1900"/>
          </a:p>
        </p:txBody>
      </p:sp>
      <p:sp>
        <p:nvSpPr>
          <p:cNvPr id="289" name="Google Shape;289;p51"/>
          <p:cNvSpPr txBox="1"/>
          <p:nvPr>
            <p:ph idx="2" type="body"/>
          </p:nvPr>
        </p:nvSpPr>
        <p:spPr>
          <a:xfrm>
            <a:off x="6680088" y="2220475"/>
            <a:ext cx="3522000" cy="861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600"/>
              </a:spcAft>
              <a:buNone/>
            </a:pPr>
            <a:r>
              <a:rPr lang="en-US">
                <a:solidFill>
                  <a:schemeClr val="accent6"/>
                </a:solidFill>
              </a:rPr>
              <a:t>Publish to Server/ Online via REST API</a:t>
            </a:r>
            <a:endParaRPr>
              <a:solidFill>
                <a:schemeClr val="accent6"/>
              </a:solidFill>
            </a:endParaRPr>
          </a:p>
        </p:txBody>
      </p:sp>
      <p:sp>
        <p:nvSpPr>
          <p:cNvPr id="290" name="Google Shape;290;p51"/>
          <p:cNvSpPr/>
          <p:nvPr/>
        </p:nvSpPr>
        <p:spPr>
          <a:xfrm>
            <a:off x="5975950" y="2341375"/>
            <a:ext cx="607200" cy="607200"/>
          </a:xfrm>
          <a:prstGeom prst="ellipse">
            <a:avLst/>
          </a:prstGeom>
          <a:solidFill>
            <a:schemeClr val="accent6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500">
                <a:solidFill>
                  <a:schemeClr val="lt1"/>
                </a:solidFill>
              </a:rPr>
              <a:t>2</a:t>
            </a:r>
            <a:endParaRPr b="1" sz="3500">
              <a:solidFill>
                <a:schemeClr val="lt1"/>
              </a:solidFill>
            </a:endParaRPr>
          </a:p>
        </p:txBody>
      </p:sp>
      <p:pic>
        <p:nvPicPr>
          <p:cNvPr id="291" name="Google Shape;291;p51"/>
          <p:cNvPicPr preferRelativeResize="0"/>
          <p:nvPr/>
        </p:nvPicPr>
        <p:blipFill rotWithShape="1">
          <a:blip r:embed="rId7">
            <a:alphaModFix/>
          </a:blip>
          <a:srcRect b="37441" l="0" r="0" t="0"/>
          <a:stretch/>
        </p:blipFill>
        <p:spPr>
          <a:xfrm>
            <a:off x="2437225" y="3642943"/>
            <a:ext cx="730451" cy="90657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2" name="Google Shape;292;p51"/>
          <p:cNvPicPr preferRelativeResize="0"/>
          <p:nvPr/>
        </p:nvPicPr>
        <p:blipFill rotWithShape="1">
          <a:blip r:embed="rId8">
            <a:alphaModFix/>
          </a:blip>
          <a:srcRect b="40412" l="0" r="0" t="0"/>
          <a:stretch/>
        </p:blipFill>
        <p:spPr>
          <a:xfrm>
            <a:off x="5510525" y="3586741"/>
            <a:ext cx="789155" cy="851526"/>
          </a:xfrm>
          <a:prstGeom prst="rect">
            <a:avLst/>
          </a:prstGeom>
          <a:noFill/>
          <a:ln>
            <a:noFill/>
          </a:ln>
        </p:spPr>
      </p:pic>
      <p:sp>
        <p:nvSpPr>
          <p:cNvPr id="293" name="Google Shape;293;p51"/>
          <p:cNvSpPr/>
          <p:nvPr/>
        </p:nvSpPr>
        <p:spPr>
          <a:xfrm>
            <a:off x="5324299" y="4289550"/>
            <a:ext cx="1413900" cy="851400"/>
          </a:xfrm>
          <a:prstGeom prst="rightArrow">
            <a:avLst>
              <a:gd fmla="val 50000" name="adj1"/>
              <a:gd fmla="val 19994" name="adj2"/>
            </a:avLst>
          </a:prstGeom>
          <a:solidFill>
            <a:schemeClr val="lt1"/>
          </a:solidFill>
          <a:ln cap="flat" cmpd="sng" w="9525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chemeClr val="accent6"/>
                </a:solidFill>
              </a:rPr>
              <a:t>REST API</a:t>
            </a:r>
            <a:endParaRPr b="1">
              <a:solidFill>
                <a:schemeClr val="accent6"/>
              </a:solidFill>
            </a:endParaRPr>
          </a:p>
        </p:txBody>
      </p:sp>
      <p:pic>
        <p:nvPicPr>
          <p:cNvPr id="294" name="Google Shape;294;p51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6833175" y="3760462"/>
            <a:ext cx="2561566" cy="1921175"/>
          </a:xfrm>
          <a:prstGeom prst="rect">
            <a:avLst/>
          </a:prstGeom>
          <a:noFill/>
          <a:ln>
            <a:noFill/>
          </a:ln>
        </p:spPr>
      </p:pic>
      <p:sp>
        <p:nvSpPr>
          <p:cNvPr id="295" name="Google Shape;295;p51"/>
          <p:cNvSpPr txBox="1"/>
          <p:nvPr/>
        </p:nvSpPr>
        <p:spPr>
          <a:xfrm>
            <a:off x="6890600" y="5844925"/>
            <a:ext cx="2643000" cy="4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1900"/>
              <a:t>Published data source</a:t>
            </a:r>
            <a:endParaRPr i="1" sz="190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0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52"/>
          <p:cNvSpPr txBox="1"/>
          <p:nvPr>
            <p:ph idx="1" type="body"/>
          </p:nvPr>
        </p:nvSpPr>
        <p:spPr>
          <a:xfrm>
            <a:off x="710057" y="598699"/>
            <a:ext cx="13269000" cy="554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900"/>
              </a:spcBef>
              <a:spcAft>
                <a:spcPts val="0"/>
              </a:spcAft>
              <a:buNone/>
            </a:pPr>
            <a:r>
              <a:rPr lang="en-US"/>
              <a:t>Publishing Hyper Files via the REST API</a:t>
            </a:r>
            <a:endParaRPr/>
          </a:p>
        </p:txBody>
      </p:sp>
      <p:sp>
        <p:nvSpPr>
          <p:cNvPr id="302" name="Google Shape;302;p52"/>
          <p:cNvSpPr txBox="1"/>
          <p:nvPr>
            <p:ph idx="2" type="body"/>
          </p:nvPr>
        </p:nvSpPr>
        <p:spPr>
          <a:xfrm>
            <a:off x="1529413" y="2216913"/>
            <a:ext cx="3522000" cy="861900"/>
          </a:xfrm>
          <a:prstGeom prst="rect">
            <a:avLst/>
          </a:prstGeom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600"/>
              </a:spcAft>
              <a:buNone/>
            </a:pPr>
            <a:r>
              <a:rPr lang="en-US">
                <a:solidFill>
                  <a:schemeClr val="accent6"/>
                </a:solidFill>
              </a:rPr>
              <a:t>Create .Hyper file using Hyper API</a:t>
            </a:r>
            <a:endParaRPr>
              <a:solidFill>
                <a:schemeClr val="accent6"/>
              </a:solidFill>
            </a:endParaRPr>
          </a:p>
        </p:txBody>
      </p:sp>
      <p:sp>
        <p:nvSpPr>
          <p:cNvPr id="303" name="Google Shape;303;p52"/>
          <p:cNvSpPr/>
          <p:nvPr/>
        </p:nvSpPr>
        <p:spPr>
          <a:xfrm>
            <a:off x="775388" y="2344275"/>
            <a:ext cx="607200" cy="607200"/>
          </a:xfrm>
          <a:prstGeom prst="ellipse">
            <a:avLst/>
          </a:prstGeom>
          <a:solidFill>
            <a:schemeClr val="accent6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500">
                <a:solidFill>
                  <a:schemeClr val="lt1"/>
                </a:solidFill>
              </a:rPr>
              <a:t>1</a:t>
            </a:r>
            <a:endParaRPr b="1" sz="3500">
              <a:solidFill>
                <a:schemeClr val="lt1"/>
              </a:solidFill>
            </a:endParaRPr>
          </a:p>
        </p:txBody>
      </p:sp>
      <p:pic>
        <p:nvPicPr>
          <p:cNvPr id="304" name="Google Shape;304;p5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89600" y="3585549"/>
            <a:ext cx="1739725" cy="2259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05" name="Google Shape;305;p5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09975" y="3754657"/>
            <a:ext cx="1739725" cy="1921167"/>
          </a:xfrm>
          <a:prstGeom prst="rect">
            <a:avLst/>
          </a:prstGeom>
          <a:noFill/>
          <a:ln>
            <a:noFill/>
          </a:ln>
        </p:spPr>
      </p:pic>
      <p:sp>
        <p:nvSpPr>
          <p:cNvPr id="306" name="Google Shape;306;p52"/>
          <p:cNvSpPr/>
          <p:nvPr/>
        </p:nvSpPr>
        <p:spPr>
          <a:xfrm>
            <a:off x="2349700" y="4295361"/>
            <a:ext cx="1127400" cy="851400"/>
          </a:xfrm>
          <a:prstGeom prst="rightArrow">
            <a:avLst>
              <a:gd fmla="val 50000" name="adj1"/>
              <a:gd fmla="val 19994" name="adj2"/>
            </a:avLst>
          </a:prstGeom>
          <a:solidFill>
            <a:schemeClr val="lt1"/>
          </a:solidFill>
          <a:ln cap="flat" cmpd="sng" w="9525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chemeClr val="accent6"/>
                </a:solidFill>
              </a:rPr>
              <a:t>Hyper API</a:t>
            </a:r>
            <a:endParaRPr b="1">
              <a:solidFill>
                <a:schemeClr val="accent6"/>
              </a:solidFill>
            </a:endParaRPr>
          </a:p>
        </p:txBody>
      </p:sp>
      <p:pic>
        <p:nvPicPr>
          <p:cNvPr id="307" name="Google Shape;307;p52"/>
          <p:cNvPicPr preferRelativeResize="0"/>
          <p:nvPr/>
        </p:nvPicPr>
        <p:blipFill rotWithShape="1">
          <a:blip r:embed="rId5">
            <a:alphaModFix/>
          </a:blip>
          <a:srcRect b="0" l="0" r="0" t="27609"/>
          <a:stretch/>
        </p:blipFill>
        <p:spPr>
          <a:xfrm>
            <a:off x="3694375" y="5175347"/>
            <a:ext cx="1330175" cy="382103"/>
          </a:xfrm>
          <a:prstGeom prst="rect">
            <a:avLst/>
          </a:prstGeom>
          <a:noFill/>
          <a:ln>
            <a:noFill/>
          </a:ln>
        </p:spPr>
      </p:pic>
      <p:pic>
        <p:nvPicPr>
          <p:cNvPr id="308" name="Google Shape;308;p52"/>
          <p:cNvPicPr preferRelativeResize="0"/>
          <p:nvPr/>
        </p:nvPicPr>
        <p:blipFill rotWithShape="1">
          <a:blip r:embed="rId6">
            <a:alphaModFix/>
          </a:blip>
          <a:srcRect b="0" l="0" r="76061" t="0"/>
          <a:stretch/>
        </p:blipFill>
        <p:spPr>
          <a:xfrm>
            <a:off x="3994242" y="4226200"/>
            <a:ext cx="730450" cy="851525"/>
          </a:xfrm>
          <a:prstGeom prst="rect">
            <a:avLst/>
          </a:prstGeom>
          <a:noFill/>
          <a:ln>
            <a:noFill/>
          </a:ln>
        </p:spPr>
      </p:pic>
      <p:sp>
        <p:nvSpPr>
          <p:cNvPr id="309" name="Google Shape;309;p52"/>
          <p:cNvSpPr txBox="1"/>
          <p:nvPr/>
        </p:nvSpPr>
        <p:spPr>
          <a:xfrm>
            <a:off x="100200" y="5620925"/>
            <a:ext cx="2643000" cy="76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1900"/>
              <a:t>Original data source </a:t>
            </a:r>
            <a:br>
              <a:rPr i="1" lang="en-US" sz="1900"/>
            </a:br>
            <a:r>
              <a:rPr i="1" lang="en-US" sz="1900"/>
              <a:t>(e.g., SQL server)</a:t>
            </a:r>
            <a:endParaRPr i="1" sz="1900"/>
          </a:p>
        </p:txBody>
      </p:sp>
      <p:sp>
        <p:nvSpPr>
          <p:cNvPr id="310" name="Google Shape;310;p52"/>
          <p:cNvSpPr txBox="1"/>
          <p:nvPr/>
        </p:nvSpPr>
        <p:spPr>
          <a:xfrm>
            <a:off x="3562604" y="5844925"/>
            <a:ext cx="1823700" cy="4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1900"/>
              <a:t>mydata.hyper</a:t>
            </a:r>
            <a:endParaRPr i="1" sz="1900"/>
          </a:p>
        </p:txBody>
      </p:sp>
      <p:sp>
        <p:nvSpPr>
          <p:cNvPr id="311" name="Google Shape;311;p52"/>
          <p:cNvSpPr txBox="1"/>
          <p:nvPr>
            <p:ph idx="2" type="body"/>
          </p:nvPr>
        </p:nvSpPr>
        <p:spPr>
          <a:xfrm>
            <a:off x="6680088" y="2220475"/>
            <a:ext cx="3522000" cy="861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600"/>
              </a:spcAft>
              <a:buNone/>
            </a:pPr>
            <a:r>
              <a:rPr lang="en-US">
                <a:solidFill>
                  <a:schemeClr val="accent6"/>
                </a:solidFill>
              </a:rPr>
              <a:t>Publish to Server/ Online via REST API</a:t>
            </a:r>
            <a:endParaRPr>
              <a:solidFill>
                <a:schemeClr val="accent6"/>
              </a:solidFill>
            </a:endParaRPr>
          </a:p>
        </p:txBody>
      </p:sp>
      <p:sp>
        <p:nvSpPr>
          <p:cNvPr id="312" name="Google Shape;312;p52"/>
          <p:cNvSpPr/>
          <p:nvPr/>
        </p:nvSpPr>
        <p:spPr>
          <a:xfrm>
            <a:off x="5975950" y="2341375"/>
            <a:ext cx="607200" cy="607200"/>
          </a:xfrm>
          <a:prstGeom prst="ellipse">
            <a:avLst/>
          </a:prstGeom>
          <a:solidFill>
            <a:schemeClr val="accent6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500">
                <a:solidFill>
                  <a:schemeClr val="lt1"/>
                </a:solidFill>
              </a:rPr>
              <a:t>2</a:t>
            </a:r>
            <a:endParaRPr b="1" sz="3500">
              <a:solidFill>
                <a:schemeClr val="lt1"/>
              </a:solidFill>
            </a:endParaRPr>
          </a:p>
        </p:txBody>
      </p:sp>
      <p:pic>
        <p:nvPicPr>
          <p:cNvPr id="313" name="Google Shape;313;p52"/>
          <p:cNvPicPr preferRelativeResize="0"/>
          <p:nvPr/>
        </p:nvPicPr>
        <p:blipFill rotWithShape="1">
          <a:blip r:embed="rId7">
            <a:alphaModFix/>
          </a:blip>
          <a:srcRect b="37441" l="0" r="0" t="0"/>
          <a:stretch/>
        </p:blipFill>
        <p:spPr>
          <a:xfrm>
            <a:off x="2437225" y="3642943"/>
            <a:ext cx="730451" cy="90657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4" name="Google Shape;314;p52"/>
          <p:cNvPicPr preferRelativeResize="0"/>
          <p:nvPr/>
        </p:nvPicPr>
        <p:blipFill rotWithShape="1">
          <a:blip r:embed="rId8">
            <a:alphaModFix/>
          </a:blip>
          <a:srcRect b="40412" l="0" r="0" t="0"/>
          <a:stretch/>
        </p:blipFill>
        <p:spPr>
          <a:xfrm>
            <a:off x="5510525" y="3586741"/>
            <a:ext cx="789155" cy="851526"/>
          </a:xfrm>
          <a:prstGeom prst="rect">
            <a:avLst/>
          </a:prstGeom>
          <a:noFill/>
          <a:ln>
            <a:noFill/>
          </a:ln>
        </p:spPr>
      </p:pic>
      <p:sp>
        <p:nvSpPr>
          <p:cNvPr id="315" name="Google Shape;315;p52"/>
          <p:cNvSpPr/>
          <p:nvPr/>
        </p:nvSpPr>
        <p:spPr>
          <a:xfrm>
            <a:off x="5324299" y="4289550"/>
            <a:ext cx="1413900" cy="851400"/>
          </a:xfrm>
          <a:prstGeom prst="rightArrow">
            <a:avLst>
              <a:gd fmla="val 50000" name="adj1"/>
              <a:gd fmla="val 19994" name="adj2"/>
            </a:avLst>
          </a:prstGeom>
          <a:solidFill>
            <a:schemeClr val="lt1"/>
          </a:solidFill>
          <a:ln cap="flat" cmpd="sng" w="9525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chemeClr val="accent6"/>
                </a:solidFill>
              </a:rPr>
              <a:t>REST API</a:t>
            </a:r>
            <a:endParaRPr b="1">
              <a:solidFill>
                <a:schemeClr val="accent6"/>
              </a:solidFill>
            </a:endParaRPr>
          </a:p>
        </p:txBody>
      </p:sp>
      <p:pic>
        <p:nvPicPr>
          <p:cNvPr id="316" name="Google Shape;316;p52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6833175" y="3760462"/>
            <a:ext cx="2561566" cy="1921175"/>
          </a:xfrm>
          <a:prstGeom prst="rect">
            <a:avLst/>
          </a:prstGeom>
          <a:noFill/>
          <a:ln>
            <a:noFill/>
          </a:ln>
        </p:spPr>
      </p:pic>
      <p:sp>
        <p:nvSpPr>
          <p:cNvPr id="317" name="Google Shape;317;p52"/>
          <p:cNvSpPr txBox="1"/>
          <p:nvPr/>
        </p:nvSpPr>
        <p:spPr>
          <a:xfrm>
            <a:off x="6890600" y="5844925"/>
            <a:ext cx="2643000" cy="4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1900"/>
              <a:t>Published data source</a:t>
            </a:r>
            <a:endParaRPr i="1" sz="1900"/>
          </a:p>
        </p:txBody>
      </p:sp>
      <p:sp>
        <p:nvSpPr>
          <p:cNvPr id="318" name="Google Shape;318;p52"/>
          <p:cNvSpPr txBox="1"/>
          <p:nvPr>
            <p:ph idx="2" type="body"/>
          </p:nvPr>
        </p:nvSpPr>
        <p:spPr>
          <a:xfrm>
            <a:off x="11983150" y="2214025"/>
            <a:ext cx="1995900" cy="861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600"/>
              </a:spcAft>
              <a:buNone/>
            </a:pPr>
            <a:r>
              <a:rPr lang="en-US">
                <a:solidFill>
                  <a:schemeClr val="accent6"/>
                </a:solidFill>
              </a:rPr>
              <a:t>Explore and analyze</a:t>
            </a:r>
            <a:endParaRPr>
              <a:solidFill>
                <a:schemeClr val="accent6"/>
              </a:solidFill>
            </a:endParaRPr>
          </a:p>
        </p:txBody>
      </p:sp>
      <p:sp>
        <p:nvSpPr>
          <p:cNvPr id="319" name="Google Shape;319;p52"/>
          <p:cNvSpPr/>
          <p:nvPr/>
        </p:nvSpPr>
        <p:spPr>
          <a:xfrm>
            <a:off x="11228825" y="2216925"/>
            <a:ext cx="607200" cy="607200"/>
          </a:xfrm>
          <a:prstGeom prst="ellipse">
            <a:avLst/>
          </a:prstGeom>
          <a:solidFill>
            <a:schemeClr val="accent6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500">
                <a:solidFill>
                  <a:schemeClr val="lt1"/>
                </a:solidFill>
              </a:rPr>
              <a:t>3</a:t>
            </a:r>
            <a:endParaRPr b="1" sz="3500">
              <a:solidFill>
                <a:schemeClr val="lt1"/>
              </a:solidFill>
            </a:endParaRPr>
          </a:p>
        </p:txBody>
      </p:sp>
      <p:sp>
        <p:nvSpPr>
          <p:cNvPr id="320" name="Google Shape;320;p52"/>
          <p:cNvSpPr/>
          <p:nvPr/>
        </p:nvSpPr>
        <p:spPr>
          <a:xfrm>
            <a:off x="9569374" y="4150063"/>
            <a:ext cx="1413900" cy="851400"/>
          </a:xfrm>
          <a:prstGeom prst="rightArrow">
            <a:avLst>
              <a:gd fmla="val 50000" name="adj1"/>
              <a:gd fmla="val 19994" name="adj2"/>
            </a:avLst>
          </a:prstGeom>
          <a:solidFill>
            <a:schemeClr val="lt1"/>
          </a:solidFill>
          <a:ln cap="flat" cmpd="sng" w="9525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chemeClr val="accent6"/>
                </a:solidFill>
              </a:rPr>
              <a:t>In Tableau</a:t>
            </a:r>
            <a:endParaRPr b="1">
              <a:solidFill>
                <a:schemeClr val="accent6"/>
              </a:solidFill>
            </a:endParaRPr>
          </a:p>
        </p:txBody>
      </p:sp>
      <p:pic>
        <p:nvPicPr>
          <p:cNvPr id="321" name="Google Shape;321;p52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11325175" y="3854150"/>
            <a:ext cx="3063603" cy="1595625"/>
          </a:xfrm>
          <a:prstGeom prst="rect">
            <a:avLst/>
          </a:prstGeom>
          <a:noFill/>
          <a:ln>
            <a:noFill/>
          </a:ln>
        </p:spPr>
      </p:pic>
      <p:sp>
        <p:nvSpPr>
          <p:cNvPr id="322" name="Google Shape;322;p52"/>
          <p:cNvSpPr txBox="1"/>
          <p:nvPr/>
        </p:nvSpPr>
        <p:spPr>
          <a:xfrm>
            <a:off x="11371675" y="5844925"/>
            <a:ext cx="2940900" cy="4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1900"/>
              <a:t>Vizzes, Metrics, AskData</a:t>
            </a:r>
            <a:endParaRPr i="1" sz="190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7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p53"/>
          <p:cNvSpPr txBox="1"/>
          <p:nvPr>
            <p:ph idx="1" type="body"/>
          </p:nvPr>
        </p:nvSpPr>
        <p:spPr>
          <a:xfrm>
            <a:off x="710057" y="598699"/>
            <a:ext cx="13269000" cy="554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900"/>
              </a:spcBef>
              <a:spcAft>
                <a:spcPts val="0"/>
              </a:spcAft>
              <a:buNone/>
            </a:pPr>
            <a:r>
              <a:rPr lang="en-US"/>
              <a:t>Publishing Hyper Files via the REST API</a:t>
            </a:r>
            <a:endParaRPr/>
          </a:p>
        </p:txBody>
      </p:sp>
      <p:sp>
        <p:nvSpPr>
          <p:cNvPr id="329" name="Google Shape;329;p53"/>
          <p:cNvSpPr txBox="1"/>
          <p:nvPr>
            <p:ph idx="2" type="body"/>
          </p:nvPr>
        </p:nvSpPr>
        <p:spPr>
          <a:xfrm>
            <a:off x="1529413" y="2216913"/>
            <a:ext cx="3522000" cy="861900"/>
          </a:xfrm>
          <a:prstGeom prst="rect">
            <a:avLst/>
          </a:prstGeom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600"/>
              </a:spcAft>
              <a:buNone/>
            </a:pPr>
            <a:r>
              <a:rPr lang="en-US">
                <a:solidFill>
                  <a:schemeClr val="accent6"/>
                </a:solidFill>
              </a:rPr>
              <a:t>Create .Hyper file using Hyper API</a:t>
            </a:r>
            <a:endParaRPr>
              <a:solidFill>
                <a:schemeClr val="accent6"/>
              </a:solidFill>
            </a:endParaRPr>
          </a:p>
        </p:txBody>
      </p:sp>
      <p:sp>
        <p:nvSpPr>
          <p:cNvPr id="330" name="Google Shape;330;p53"/>
          <p:cNvSpPr/>
          <p:nvPr/>
        </p:nvSpPr>
        <p:spPr>
          <a:xfrm>
            <a:off x="775388" y="2344275"/>
            <a:ext cx="607200" cy="607200"/>
          </a:xfrm>
          <a:prstGeom prst="ellipse">
            <a:avLst/>
          </a:prstGeom>
          <a:solidFill>
            <a:schemeClr val="accent6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500">
                <a:solidFill>
                  <a:schemeClr val="lt1"/>
                </a:solidFill>
              </a:rPr>
              <a:t>1</a:t>
            </a:r>
            <a:endParaRPr b="1" sz="3500">
              <a:solidFill>
                <a:schemeClr val="lt1"/>
              </a:solidFill>
            </a:endParaRPr>
          </a:p>
        </p:txBody>
      </p:sp>
      <p:pic>
        <p:nvPicPr>
          <p:cNvPr id="331" name="Google Shape;331;p5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89600" y="3585549"/>
            <a:ext cx="1739725" cy="2259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32" name="Google Shape;332;p5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09975" y="3754657"/>
            <a:ext cx="1739725" cy="1921167"/>
          </a:xfrm>
          <a:prstGeom prst="rect">
            <a:avLst/>
          </a:prstGeom>
          <a:noFill/>
          <a:ln>
            <a:noFill/>
          </a:ln>
        </p:spPr>
      </p:pic>
      <p:sp>
        <p:nvSpPr>
          <p:cNvPr id="333" name="Google Shape;333;p53"/>
          <p:cNvSpPr/>
          <p:nvPr/>
        </p:nvSpPr>
        <p:spPr>
          <a:xfrm>
            <a:off x="2349700" y="4295361"/>
            <a:ext cx="1127400" cy="851400"/>
          </a:xfrm>
          <a:prstGeom prst="rightArrow">
            <a:avLst>
              <a:gd fmla="val 50000" name="adj1"/>
              <a:gd fmla="val 19994" name="adj2"/>
            </a:avLst>
          </a:prstGeom>
          <a:solidFill>
            <a:schemeClr val="lt1"/>
          </a:solidFill>
          <a:ln cap="flat" cmpd="sng" w="9525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chemeClr val="accent6"/>
                </a:solidFill>
              </a:rPr>
              <a:t>Hyper API</a:t>
            </a:r>
            <a:endParaRPr b="1">
              <a:solidFill>
                <a:schemeClr val="accent6"/>
              </a:solidFill>
            </a:endParaRPr>
          </a:p>
        </p:txBody>
      </p:sp>
      <p:pic>
        <p:nvPicPr>
          <p:cNvPr id="334" name="Google Shape;334;p53"/>
          <p:cNvPicPr preferRelativeResize="0"/>
          <p:nvPr/>
        </p:nvPicPr>
        <p:blipFill rotWithShape="1">
          <a:blip r:embed="rId5">
            <a:alphaModFix/>
          </a:blip>
          <a:srcRect b="0" l="0" r="0" t="27609"/>
          <a:stretch/>
        </p:blipFill>
        <p:spPr>
          <a:xfrm>
            <a:off x="3694375" y="5175347"/>
            <a:ext cx="1330175" cy="382103"/>
          </a:xfrm>
          <a:prstGeom prst="rect">
            <a:avLst/>
          </a:prstGeom>
          <a:noFill/>
          <a:ln>
            <a:noFill/>
          </a:ln>
        </p:spPr>
      </p:pic>
      <p:pic>
        <p:nvPicPr>
          <p:cNvPr id="335" name="Google Shape;335;p53"/>
          <p:cNvPicPr preferRelativeResize="0"/>
          <p:nvPr/>
        </p:nvPicPr>
        <p:blipFill rotWithShape="1">
          <a:blip r:embed="rId6">
            <a:alphaModFix/>
          </a:blip>
          <a:srcRect b="0" l="0" r="76061" t="0"/>
          <a:stretch/>
        </p:blipFill>
        <p:spPr>
          <a:xfrm>
            <a:off x="3994242" y="4226200"/>
            <a:ext cx="730450" cy="851525"/>
          </a:xfrm>
          <a:prstGeom prst="rect">
            <a:avLst/>
          </a:prstGeom>
          <a:noFill/>
          <a:ln>
            <a:noFill/>
          </a:ln>
        </p:spPr>
      </p:pic>
      <p:sp>
        <p:nvSpPr>
          <p:cNvPr id="336" name="Google Shape;336;p53"/>
          <p:cNvSpPr txBox="1"/>
          <p:nvPr/>
        </p:nvSpPr>
        <p:spPr>
          <a:xfrm>
            <a:off x="100200" y="5620925"/>
            <a:ext cx="2643000" cy="76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1900"/>
              <a:t>Original data source </a:t>
            </a:r>
            <a:br>
              <a:rPr i="1" lang="en-US" sz="1900"/>
            </a:br>
            <a:r>
              <a:rPr i="1" lang="en-US" sz="1900"/>
              <a:t>(e.g., SQL server)</a:t>
            </a:r>
            <a:endParaRPr i="1" sz="1900"/>
          </a:p>
        </p:txBody>
      </p:sp>
      <p:sp>
        <p:nvSpPr>
          <p:cNvPr id="337" name="Google Shape;337;p53"/>
          <p:cNvSpPr txBox="1"/>
          <p:nvPr/>
        </p:nvSpPr>
        <p:spPr>
          <a:xfrm>
            <a:off x="3562604" y="5844925"/>
            <a:ext cx="1823700" cy="4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1900"/>
              <a:t>mydata.hyper</a:t>
            </a:r>
            <a:endParaRPr i="1" sz="1900"/>
          </a:p>
        </p:txBody>
      </p:sp>
      <p:sp>
        <p:nvSpPr>
          <p:cNvPr id="338" name="Google Shape;338;p53"/>
          <p:cNvSpPr txBox="1"/>
          <p:nvPr>
            <p:ph idx="2" type="body"/>
          </p:nvPr>
        </p:nvSpPr>
        <p:spPr>
          <a:xfrm>
            <a:off x="6680088" y="2220475"/>
            <a:ext cx="3522000" cy="861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600"/>
              </a:spcAft>
              <a:buNone/>
            </a:pPr>
            <a:r>
              <a:rPr lang="en-US">
                <a:solidFill>
                  <a:schemeClr val="accent6"/>
                </a:solidFill>
              </a:rPr>
              <a:t>Publish to Server/ Online via REST API</a:t>
            </a:r>
            <a:endParaRPr>
              <a:solidFill>
                <a:schemeClr val="accent6"/>
              </a:solidFill>
            </a:endParaRPr>
          </a:p>
        </p:txBody>
      </p:sp>
      <p:sp>
        <p:nvSpPr>
          <p:cNvPr id="339" name="Google Shape;339;p53"/>
          <p:cNvSpPr/>
          <p:nvPr/>
        </p:nvSpPr>
        <p:spPr>
          <a:xfrm>
            <a:off x="5975950" y="2341375"/>
            <a:ext cx="607200" cy="607200"/>
          </a:xfrm>
          <a:prstGeom prst="ellipse">
            <a:avLst/>
          </a:prstGeom>
          <a:solidFill>
            <a:schemeClr val="accent6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500">
                <a:solidFill>
                  <a:schemeClr val="lt1"/>
                </a:solidFill>
              </a:rPr>
              <a:t>2</a:t>
            </a:r>
            <a:endParaRPr b="1" sz="3500">
              <a:solidFill>
                <a:schemeClr val="lt1"/>
              </a:solidFill>
            </a:endParaRPr>
          </a:p>
        </p:txBody>
      </p:sp>
      <p:pic>
        <p:nvPicPr>
          <p:cNvPr id="340" name="Google Shape;340;p53"/>
          <p:cNvPicPr preferRelativeResize="0"/>
          <p:nvPr/>
        </p:nvPicPr>
        <p:blipFill rotWithShape="1">
          <a:blip r:embed="rId7">
            <a:alphaModFix/>
          </a:blip>
          <a:srcRect b="37441" l="0" r="0" t="0"/>
          <a:stretch/>
        </p:blipFill>
        <p:spPr>
          <a:xfrm>
            <a:off x="2437225" y="3642943"/>
            <a:ext cx="730451" cy="906570"/>
          </a:xfrm>
          <a:prstGeom prst="rect">
            <a:avLst/>
          </a:prstGeom>
          <a:noFill/>
          <a:ln>
            <a:noFill/>
          </a:ln>
        </p:spPr>
      </p:pic>
      <p:pic>
        <p:nvPicPr>
          <p:cNvPr id="341" name="Google Shape;341;p53"/>
          <p:cNvPicPr preferRelativeResize="0"/>
          <p:nvPr/>
        </p:nvPicPr>
        <p:blipFill rotWithShape="1">
          <a:blip r:embed="rId8">
            <a:alphaModFix/>
          </a:blip>
          <a:srcRect b="40412" l="0" r="0" t="0"/>
          <a:stretch/>
        </p:blipFill>
        <p:spPr>
          <a:xfrm>
            <a:off x="5510525" y="3586741"/>
            <a:ext cx="789155" cy="851526"/>
          </a:xfrm>
          <a:prstGeom prst="rect">
            <a:avLst/>
          </a:prstGeom>
          <a:noFill/>
          <a:ln>
            <a:noFill/>
          </a:ln>
        </p:spPr>
      </p:pic>
      <p:sp>
        <p:nvSpPr>
          <p:cNvPr id="342" name="Google Shape;342;p53"/>
          <p:cNvSpPr/>
          <p:nvPr/>
        </p:nvSpPr>
        <p:spPr>
          <a:xfrm>
            <a:off x="5324299" y="4289550"/>
            <a:ext cx="1413900" cy="851400"/>
          </a:xfrm>
          <a:prstGeom prst="rightArrow">
            <a:avLst>
              <a:gd fmla="val 50000" name="adj1"/>
              <a:gd fmla="val 19994" name="adj2"/>
            </a:avLst>
          </a:prstGeom>
          <a:solidFill>
            <a:schemeClr val="lt1"/>
          </a:solidFill>
          <a:ln cap="flat" cmpd="sng" w="9525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chemeClr val="accent6"/>
                </a:solidFill>
              </a:rPr>
              <a:t>REST API</a:t>
            </a:r>
            <a:endParaRPr b="1">
              <a:solidFill>
                <a:schemeClr val="accent6"/>
              </a:solidFill>
            </a:endParaRPr>
          </a:p>
        </p:txBody>
      </p:sp>
      <p:pic>
        <p:nvPicPr>
          <p:cNvPr id="343" name="Google Shape;343;p53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6833175" y="3760462"/>
            <a:ext cx="2561566" cy="1921175"/>
          </a:xfrm>
          <a:prstGeom prst="rect">
            <a:avLst/>
          </a:prstGeom>
          <a:noFill/>
          <a:ln>
            <a:noFill/>
          </a:ln>
        </p:spPr>
      </p:pic>
      <p:sp>
        <p:nvSpPr>
          <p:cNvPr id="344" name="Google Shape;344;p53"/>
          <p:cNvSpPr txBox="1"/>
          <p:nvPr/>
        </p:nvSpPr>
        <p:spPr>
          <a:xfrm>
            <a:off x="6890600" y="5844925"/>
            <a:ext cx="2643000" cy="4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1900"/>
              <a:t>Published data source</a:t>
            </a:r>
            <a:endParaRPr i="1" sz="1900"/>
          </a:p>
        </p:txBody>
      </p:sp>
      <p:sp>
        <p:nvSpPr>
          <p:cNvPr id="345" name="Google Shape;345;p53"/>
          <p:cNvSpPr txBox="1"/>
          <p:nvPr>
            <p:ph idx="2" type="body"/>
          </p:nvPr>
        </p:nvSpPr>
        <p:spPr>
          <a:xfrm>
            <a:off x="11983150" y="2214025"/>
            <a:ext cx="1995900" cy="861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600"/>
              </a:spcAft>
              <a:buNone/>
            </a:pPr>
            <a:r>
              <a:rPr lang="en-US">
                <a:solidFill>
                  <a:schemeClr val="accent6"/>
                </a:solidFill>
              </a:rPr>
              <a:t>Explore and analyze</a:t>
            </a:r>
            <a:endParaRPr>
              <a:solidFill>
                <a:schemeClr val="accent6"/>
              </a:solidFill>
            </a:endParaRPr>
          </a:p>
        </p:txBody>
      </p:sp>
      <p:sp>
        <p:nvSpPr>
          <p:cNvPr id="346" name="Google Shape;346;p53"/>
          <p:cNvSpPr/>
          <p:nvPr/>
        </p:nvSpPr>
        <p:spPr>
          <a:xfrm>
            <a:off x="11228825" y="2216925"/>
            <a:ext cx="607200" cy="607200"/>
          </a:xfrm>
          <a:prstGeom prst="ellipse">
            <a:avLst/>
          </a:prstGeom>
          <a:solidFill>
            <a:schemeClr val="accent6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500">
                <a:solidFill>
                  <a:schemeClr val="lt1"/>
                </a:solidFill>
              </a:rPr>
              <a:t>3</a:t>
            </a:r>
            <a:endParaRPr b="1" sz="3500">
              <a:solidFill>
                <a:schemeClr val="lt1"/>
              </a:solidFill>
            </a:endParaRPr>
          </a:p>
        </p:txBody>
      </p:sp>
      <p:sp>
        <p:nvSpPr>
          <p:cNvPr id="347" name="Google Shape;347;p53"/>
          <p:cNvSpPr/>
          <p:nvPr/>
        </p:nvSpPr>
        <p:spPr>
          <a:xfrm>
            <a:off x="9569374" y="4150063"/>
            <a:ext cx="1413900" cy="851400"/>
          </a:xfrm>
          <a:prstGeom prst="rightArrow">
            <a:avLst>
              <a:gd fmla="val 50000" name="adj1"/>
              <a:gd fmla="val 19994" name="adj2"/>
            </a:avLst>
          </a:prstGeom>
          <a:solidFill>
            <a:schemeClr val="lt1"/>
          </a:solidFill>
          <a:ln cap="flat" cmpd="sng" w="9525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chemeClr val="accent6"/>
                </a:solidFill>
              </a:rPr>
              <a:t>In Tableau</a:t>
            </a:r>
            <a:endParaRPr b="1">
              <a:solidFill>
                <a:schemeClr val="accent6"/>
              </a:solidFill>
            </a:endParaRPr>
          </a:p>
        </p:txBody>
      </p:sp>
      <p:pic>
        <p:nvPicPr>
          <p:cNvPr id="348" name="Google Shape;348;p53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11325175" y="3854150"/>
            <a:ext cx="3063603" cy="1595625"/>
          </a:xfrm>
          <a:prstGeom prst="rect">
            <a:avLst/>
          </a:prstGeom>
          <a:noFill/>
          <a:ln>
            <a:noFill/>
          </a:ln>
        </p:spPr>
      </p:pic>
      <p:sp>
        <p:nvSpPr>
          <p:cNvPr id="349" name="Google Shape;349;p53"/>
          <p:cNvSpPr txBox="1"/>
          <p:nvPr/>
        </p:nvSpPr>
        <p:spPr>
          <a:xfrm>
            <a:off x="11371675" y="5844925"/>
            <a:ext cx="2940900" cy="4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1900"/>
              <a:t>Vizzes, Metrics, AskData</a:t>
            </a:r>
            <a:endParaRPr i="1" sz="1900"/>
          </a:p>
        </p:txBody>
      </p:sp>
      <p:pic>
        <p:nvPicPr>
          <p:cNvPr id="350" name="Google Shape;350;p53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4665451" y="3084799"/>
            <a:ext cx="4047400" cy="41511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5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p54"/>
          <p:cNvSpPr txBox="1"/>
          <p:nvPr>
            <p:ph idx="1" type="body"/>
          </p:nvPr>
        </p:nvSpPr>
        <p:spPr>
          <a:xfrm>
            <a:off x="710057" y="598699"/>
            <a:ext cx="13269000" cy="554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900"/>
              </a:spcBef>
              <a:spcAft>
                <a:spcPts val="0"/>
              </a:spcAft>
              <a:buNone/>
            </a:pPr>
            <a:r>
              <a:rPr lang="en-US"/>
              <a:t>Publishing Hyper Files via the REST API</a:t>
            </a:r>
            <a:endParaRPr/>
          </a:p>
        </p:txBody>
      </p:sp>
      <p:sp>
        <p:nvSpPr>
          <p:cNvPr id="357" name="Google Shape;357;p54"/>
          <p:cNvSpPr txBox="1"/>
          <p:nvPr>
            <p:ph idx="2" type="body"/>
          </p:nvPr>
        </p:nvSpPr>
        <p:spPr>
          <a:xfrm>
            <a:off x="1529413" y="2216913"/>
            <a:ext cx="3522000" cy="861900"/>
          </a:xfrm>
          <a:prstGeom prst="rect">
            <a:avLst/>
          </a:prstGeom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600"/>
              </a:spcAft>
              <a:buNone/>
            </a:pPr>
            <a:r>
              <a:rPr lang="en-US">
                <a:solidFill>
                  <a:schemeClr val="accent6"/>
                </a:solidFill>
              </a:rPr>
              <a:t>Create .Hyper file using Hyper API</a:t>
            </a:r>
            <a:endParaRPr>
              <a:solidFill>
                <a:schemeClr val="accent6"/>
              </a:solidFill>
            </a:endParaRPr>
          </a:p>
        </p:txBody>
      </p:sp>
      <p:sp>
        <p:nvSpPr>
          <p:cNvPr id="358" name="Google Shape;358;p54"/>
          <p:cNvSpPr/>
          <p:nvPr/>
        </p:nvSpPr>
        <p:spPr>
          <a:xfrm>
            <a:off x="775388" y="2344275"/>
            <a:ext cx="607200" cy="607200"/>
          </a:xfrm>
          <a:prstGeom prst="ellipse">
            <a:avLst/>
          </a:prstGeom>
          <a:solidFill>
            <a:schemeClr val="accent6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500">
                <a:solidFill>
                  <a:schemeClr val="lt1"/>
                </a:solidFill>
              </a:rPr>
              <a:t>1</a:t>
            </a:r>
            <a:endParaRPr b="1" sz="3500">
              <a:solidFill>
                <a:schemeClr val="lt1"/>
              </a:solidFill>
            </a:endParaRPr>
          </a:p>
        </p:txBody>
      </p:sp>
      <p:pic>
        <p:nvPicPr>
          <p:cNvPr id="359" name="Google Shape;359;p5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89600" y="3585549"/>
            <a:ext cx="1739725" cy="2259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60" name="Google Shape;360;p5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09975" y="3754657"/>
            <a:ext cx="1739725" cy="1921167"/>
          </a:xfrm>
          <a:prstGeom prst="rect">
            <a:avLst/>
          </a:prstGeom>
          <a:noFill/>
          <a:ln>
            <a:noFill/>
          </a:ln>
        </p:spPr>
      </p:pic>
      <p:sp>
        <p:nvSpPr>
          <p:cNvPr id="361" name="Google Shape;361;p54"/>
          <p:cNvSpPr/>
          <p:nvPr/>
        </p:nvSpPr>
        <p:spPr>
          <a:xfrm>
            <a:off x="2349700" y="4295361"/>
            <a:ext cx="1127400" cy="851400"/>
          </a:xfrm>
          <a:prstGeom prst="rightArrow">
            <a:avLst>
              <a:gd fmla="val 50000" name="adj1"/>
              <a:gd fmla="val 19994" name="adj2"/>
            </a:avLst>
          </a:prstGeom>
          <a:solidFill>
            <a:schemeClr val="lt1"/>
          </a:solidFill>
          <a:ln cap="flat" cmpd="sng" w="9525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chemeClr val="accent6"/>
                </a:solidFill>
              </a:rPr>
              <a:t>Hyper API</a:t>
            </a:r>
            <a:endParaRPr b="1">
              <a:solidFill>
                <a:schemeClr val="accent6"/>
              </a:solidFill>
            </a:endParaRPr>
          </a:p>
        </p:txBody>
      </p:sp>
      <p:pic>
        <p:nvPicPr>
          <p:cNvPr id="362" name="Google Shape;362;p54"/>
          <p:cNvPicPr preferRelativeResize="0"/>
          <p:nvPr/>
        </p:nvPicPr>
        <p:blipFill rotWithShape="1">
          <a:blip r:embed="rId5">
            <a:alphaModFix/>
          </a:blip>
          <a:srcRect b="0" l="0" r="0" t="27609"/>
          <a:stretch/>
        </p:blipFill>
        <p:spPr>
          <a:xfrm>
            <a:off x="3694375" y="5175347"/>
            <a:ext cx="1330175" cy="382103"/>
          </a:xfrm>
          <a:prstGeom prst="rect">
            <a:avLst/>
          </a:prstGeom>
          <a:noFill/>
          <a:ln>
            <a:noFill/>
          </a:ln>
        </p:spPr>
      </p:pic>
      <p:pic>
        <p:nvPicPr>
          <p:cNvPr id="363" name="Google Shape;363;p54"/>
          <p:cNvPicPr preferRelativeResize="0"/>
          <p:nvPr/>
        </p:nvPicPr>
        <p:blipFill rotWithShape="1">
          <a:blip r:embed="rId6">
            <a:alphaModFix/>
          </a:blip>
          <a:srcRect b="0" l="0" r="76061" t="0"/>
          <a:stretch/>
        </p:blipFill>
        <p:spPr>
          <a:xfrm>
            <a:off x="3994242" y="4226200"/>
            <a:ext cx="730450" cy="851525"/>
          </a:xfrm>
          <a:prstGeom prst="rect">
            <a:avLst/>
          </a:prstGeom>
          <a:noFill/>
          <a:ln>
            <a:noFill/>
          </a:ln>
        </p:spPr>
      </p:pic>
      <p:sp>
        <p:nvSpPr>
          <p:cNvPr id="364" name="Google Shape;364;p54"/>
          <p:cNvSpPr txBox="1"/>
          <p:nvPr/>
        </p:nvSpPr>
        <p:spPr>
          <a:xfrm>
            <a:off x="100200" y="5620925"/>
            <a:ext cx="2643000" cy="76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1900"/>
              <a:t>Original data source </a:t>
            </a:r>
            <a:br>
              <a:rPr i="1" lang="en-US" sz="1900"/>
            </a:br>
            <a:r>
              <a:rPr i="1" lang="en-US" sz="1900"/>
              <a:t>(e.g., SQL server)</a:t>
            </a:r>
            <a:endParaRPr i="1" sz="1900"/>
          </a:p>
        </p:txBody>
      </p:sp>
      <p:sp>
        <p:nvSpPr>
          <p:cNvPr id="365" name="Google Shape;365;p54"/>
          <p:cNvSpPr txBox="1"/>
          <p:nvPr/>
        </p:nvSpPr>
        <p:spPr>
          <a:xfrm>
            <a:off x="3562604" y="5844925"/>
            <a:ext cx="1823700" cy="4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1900"/>
              <a:t>mydata.hyper</a:t>
            </a:r>
            <a:endParaRPr i="1" sz="1900"/>
          </a:p>
        </p:txBody>
      </p:sp>
      <p:sp>
        <p:nvSpPr>
          <p:cNvPr id="366" name="Google Shape;366;p54"/>
          <p:cNvSpPr txBox="1"/>
          <p:nvPr>
            <p:ph idx="2" type="body"/>
          </p:nvPr>
        </p:nvSpPr>
        <p:spPr>
          <a:xfrm>
            <a:off x="6680088" y="2220475"/>
            <a:ext cx="3522000" cy="861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600"/>
              </a:spcAft>
              <a:buNone/>
            </a:pPr>
            <a:r>
              <a:rPr lang="en-US">
                <a:solidFill>
                  <a:schemeClr val="accent6"/>
                </a:solidFill>
              </a:rPr>
              <a:t>Publish to Server/ Online via REST API</a:t>
            </a:r>
            <a:endParaRPr>
              <a:solidFill>
                <a:schemeClr val="accent6"/>
              </a:solidFill>
            </a:endParaRPr>
          </a:p>
        </p:txBody>
      </p:sp>
      <p:sp>
        <p:nvSpPr>
          <p:cNvPr id="367" name="Google Shape;367;p54"/>
          <p:cNvSpPr/>
          <p:nvPr/>
        </p:nvSpPr>
        <p:spPr>
          <a:xfrm>
            <a:off x="5975950" y="2341375"/>
            <a:ext cx="607200" cy="607200"/>
          </a:xfrm>
          <a:prstGeom prst="ellipse">
            <a:avLst/>
          </a:prstGeom>
          <a:solidFill>
            <a:schemeClr val="accent6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500">
                <a:solidFill>
                  <a:schemeClr val="lt1"/>
                </a:solidFill>
              </a:rPr>
              <a:t>2</a:t>
            </a:r>
            <a:endParaRPr b="1" sz="3500">
              <a:solidFill>
                <a:schemeClr val="lt1"/>
              </a:solidFill>
            </a:endParaRPr>
          </a:p>
        </p:txBody>
      </p:sp>
      <p:pic>
        <p:nvPicPr>
          <p:cNvPr id="368" name="Google Shape;368;p54"/>
          <p:cNvPicPr preferRelativeResize="0"/>
          <p:nvPr/>
        </p:nvPicPr>
        <p:blipFill rotWithShape="1">
          <a:blip r:embed="rId7">
            <a:alphaModFix/>
          </a:blip>
          <a:srcRect b="37441" l="0" r="0" t="0"/>
          <a:stretch/>
        </p:blipFill>
        <p:spPr>
          <a:xfrm>
            <a:off x="2437225" y="3642943"/>
            <a:ext cx="730451" cy="906570"/>
          </a:xfrm>
          <a:prstGeom prst="rect">
            <a:avLst/>
          </a:prstGeom>
          <a:noFill/>
          <a:ln>
            <a:noFill/>
          </a:ln>
        </p:spPr>
      </p:pic>
      <p:pic>
        <p:nvPicPr>
          <p:cNvPr id="369" name="Google Shape;369;p54"/>
          <p:cNvPicPr preferRelativeResize="0"/>
          <p:nvPr/>
        </p:nvPicPr>
        <p:blipFill rotWithShape="1">
          <a:blip r:embed="rId8">
            <a:alphaModFix/>
          </a:blip>
          <a:srcRect b="40412" l="0" r="0" t="0"/>
          <a:stretch/>
        </p:blipFill>
        <p:spPr>
          <a:xfrm>
            <a:off x="5510525" y="3586741"/>
            <a:ext cx="789155" cy="851526"/>
          </a:xfrm>
          <a:prstGeom prst="rect">
            <a:avLst/>
          </a:prstGeom>
          <a:noFill/>
          <a:ln>
            <a:noFill/>
          </a:ln>
        </p:spPr>
      </p:pic>
      <p:sp>
        <p:nvSpPr>
          <p:cNvPr id="370" name="Google Shape;370;p54"/>
          <p:cNvSpPr/>
          <p:nvPr/>
        </p:nvSpPr>
        <p:spPr>
          <a:xfrm>
            <a:off x="5324299" y="4289550"/>
            <a:ext cx="1413900" cy="851400"/>
          </a:xfrm>
          <a:prstGeom prst="rightArrow">
            <a:avLst>
              <a:gd fmla="val 50000" name="adj1"/>
              <a:gd fmla="val 19994" name="adj2"/>
            </a:avLst>
          </a:prstGeom>
          <a:solidFill>
            <a:schemeClr val="lt1"/>
          </a:solidFill>
          <a:ln cap="flat" cmpd="sng" w="9525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chemeClr val="accent6"/>
                </a:solidFill>
              </a:rPr>
              <a:t>REST API</a:t>
            </a:r>
            <a:endParaRPr b="1">
              <a:solidFill>
                <a:schemeClr val="accent6"/>
              </a:solidFill>
            </a:endParaRPr>
          </a:p>
        </p:txBody>
      </p:sp>
      <p:pic>
        <p:nvPicPr>
          <p:cNvPr id="371" name="Google Shape;371;p54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6833175" y="3760462"/>
            <a:ext cx="2561566" cy="1921175"/>
          </a:xfrm>
          <a:prstGeom prst="rect">
            <a:avLst/>
          </a:prstGeom>
          <a:noFill/>
          <a:ln>
            <a:noFill/>
          </a:ln>
        </p:spPr>
      </p:pic>
      <p:sp>
        <p:nvSpPr>
          <p:cNvPr id="372" name="Google Shape;372;p54"/>
          <p:cNvSpPr txBox="1"/>
          <p:nvPr/>
        </p:nvSpPr>
        <p:spPr>
          <a:xfrm>
            <a:off x="6890600" y="5844925"/>
            <a:ext cx="2643000" cy="4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1900"/>
              <a:t>Published data source</a:t>
            </a:r>
            <a:endParaRPr i="1" sz="1900"/>
          </a:p>
        </p:txBody>
      </p:sp>
      <p:sp>
        <p:nvSpPr>
          <p:cNvPr id="373" name="Google Shape;373;p54"/>
          <p:cNvSpPr txBox="1"/>
          <p:nvPr>
            <p:ph idx="2" type="body"/>
          </p:nvPr>
        </p:nvSpPr>
        <p:spPr>
          <a:xfrm>
            <a:off x="11983150" y="2214025"/>
            <a:ext cx="1995900" cy="861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600"/>
              </a:spcAft>
              <a:buNone/>
            </a:pPr>
            <a:r>
              <a:rPr lang="en-US">
                <a:solidFill>
                  <a:schemeClr val="accent6"/>
                </a:solidFill>
              </a:rPr>
              <a:t>Explore and analyze</a:t>
            </a:r>
            <a:endParaRPr>
              <a:solidFill>
                <a:schemeClr val="accent6"/>
              </a:solidFill>
            </a:endParaRPr>
          </a:p>
        </p:txBody>
      </p:sp>
      <p:sp>
        <p:nvSpPr>
          <p:cNvPr id="374" name="Google Shape;374;p54"/>
          <p:cNvSpPr/>
          <p:nvPr/>
        </p:nvSpPr>
        <p:spPr>
          <a:xfrm>
            <a:off x="11228825" y="2216925"/>
            <a:ext cx="607200" cy="607200"/>
          </a:xfrm>
          <a:prstGeom prst="ellipse">
            <a:avLst/>
          </a:prstGeom>
          <a:solidFill>
            <a:schemeClr val="accent6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500">
                <a:solidFill>
                  <a:schemeClr val="lt1"/>
                </a:solidFill>
              </a:rPr>
              <a:t>3</a:t>
            </a:r>
            <a:endParaRPr b="1" sz="3500">
              <a:solidFill>
                <a:schemeClr val="lt1"/>
              </a:solidFill>
            </a:endParaRPr>
          </a:p>
        </p:txBody>
      </p:sp>
      <p:sp>
        <p:nvSpPr>
          <p:cNvPr id="375" name="Google Shape;375;p54"/>
          <p:cNvSpPr/>
          <p:nvPr/>
        </p:nvSpPr>
        <p:spPr>
          <a:xfrm>
            <a:off x="9569374" y="4150063"/>
            <a:ext cx="1413900" cy="851400"/>
          </a:xfrm>
          <a:prstGeom prst="rightArrow">
            <a:avLst>
              <a:gd fmla="val 50000" name="adj1"/>
              <a:gd fmla="val 19994" name="adj2"/>
            </a:avLst>
          </a:prstGeom>
          <a:solidFill>
            <a:schemeClr val="lt1"/>
          </a:solidFill>
          <a:ln cap="flat" cmpd="sng" w="9525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chemeClr val="accent6"/>
                </a:solidFill>
              </a:rPr>
              <a:t>In Tableau</a:t>
            </a:r>
            <a:endParaRPr b="1">
              <a:solidFill>
                <a:schemeClr val="accent6"/>
              </a:solidFill>
            </a:endParaRPr>
          </a:p>
        </p:txBody>
      </p:sp>
      <p:pic>
        <p:nvPicPr>
          <p:cNvPr id="376" name="Google Shape;376;p54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11325175" y="3854150"/>
            <a:ext cx="3063603" cy="1595625"/>
          </a:xfrm>
          <a:prstGeom prst="rect">
            <a:avLst/>
          </a:prstGeom>
          <a:noFill/>
          <a:ln>
            <a:noFill/>
          </a:ln>
        </p:spPr>
      </p:pic>
      <p:sp>
        <p:nvSpPr>
          <p:cNvPr id="377" name="Google Shape;377;p54"/>
          <p:cNvSpPr txBox="1"/>
          <p:nvPr/>
        </p:nvSpPr>
        <p:spPr>
          <a:xfrm>
            <a:off x="11371675" y="5844925"/>
            <a:ext cx="2940900" cy="4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1900"/>
              <a:t>Vizzes, Metrics, AskData</a:t>
            </a:r>
            <a:endParaRPr i="1" sz="1900"/>
          </a:p>
        </p:txBody>
      </p:sp>
      <p:sp>
        <p:nvSpPr>
          <p:cNvPr id="378" name="Google Shape;378;p54"/>
          <p:cNvSpPr txBox="1"/>
          <p:nvPr/>
        </p:nvSpPr>
        <p:spPr>
          <a:xfrm>
            <a:off x="2141575" y="6351650"/>
            <a:ext cx="1535700" cy="172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0"/>
              <a:t>😢</a:t>
            </a:r>
            <a:endParaRPr sz="10000"/>
          </a:p>
        </p:txBody>
      </p:sp>
      <p:pic>
        <p:nvPicPr>
          <p:cNvPr id="379" name="Google Shape;379;p54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4665451" y="3084799"/>
            <a:ext cx="4047400" cy="4151149"/>
          </a:xfrm>
          <a:prstGeom prst="rect">
            <a:avLst/>
          </a:prstGeom>
          <a:noFill/>
          <a:ln>
            <a:noFill/>
          </a:ln>
        </p:spPr>
      </p:pic>
      <p:sp>
        <p:nvSpPr>
          <p:cNvPr id="380" name="Google Shape;380;p54"/>
          <p:cNvSpPr txBox="1"/>
          <p:nvPr/>
        </p:nvSpPr>
        <p:spPr>
          <a:xfrm>
            <a:off x="3489600" y="6751850"/>
            <a:ext cx="65889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/>
              <a:t>Single-Table only</a:t>
            </a:r>
            <a:endParaRPr b="1" sz="480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5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Google Shape;386;p55"/>
          <p:cNvSpPr txBox="1"/>
          <p:nvPr>
            <p:ph idx="1" type="body"/>
          </p:nvPr>
        </p:nvSpPr>
        <p:spPr>
          <a:xfrm>
            <a:off x="710057" y="598699"/>
            <a:ext cx="13269000" cy="554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900"/>
              </a:spcBef>
              <a:spcAft>
                <a:spcPts val="0"/>
              </a:spcAft>
              <a:buNone/>
            </a:pPr>
            <a:r>
              <a:rPr lang="en-US"/>
              <a:t>Publishing Multi-Table Hyper Files</a:t>
            </a:r>
            <a:endParaRPr/>
          </a:p>
        </p:txBody>
      </p:sp>
      <p:sp>
        <p:nvSpPr>
          <p:cNvPr id="387" name="Google Shape;387;p55"/>
          <p:cNvSpPr txBox="1"/>
          <p:nvPr>
            <p:ph idx="2" type="body"/>
          </p:nvPr>
        </p:nvSpPr>
        <p:spPr>
          <a:xfrm>
            <a:off x="1513673" y="2227800"/>
            <a:ext cx="4432800" cy="861900"/>
          </a:xfrm>
          <a:prstGeom prst="rect">
            <a:avLst/>
          </a:prstGeom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600"/>
              </a:spcAft>
              <a:buNone/>
            </a:pPr>
            <a:r>
              <a:rPr lang="en-US">
                <a:solidFill>
                  <a:schemeClr val="accent6"/>
                </a:solidFill>
              </a:rPr>
              <a:t>Extend step 1 to include </a:t>
            </a:r>
            <a:r>
              <a:rPr lang="en-US">
                <a:solidFill>
                  <a:schemeClr val="accent6"/>
                </a:solidFill>
              </a:rPr>
              <a:t>table relationships </a:t>
            </a:r>
            <a:endParaRPr>
              <a:solidFill>
                <a:schemeClr val="accent6"/>
              </a:solidFill>
            </a:endParaRPr>
          </a:p>
        </p:txBody>
      </p:sp>
      <p:sp>
        <p:nvSpPr>
          <p:cNvPr id="388" name="Google Shape;388;p55"/>
          <p:cNvSpPr txBox="1"/>
          <p:nvPr/>
        </p:nvSpPr>
        <p:spPr>
          <a:xfrm>
            <a:off x="525475" y="6463565"/>
            <a:ext cx="9061500" cy="70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700">
                <a:latin typeface="Source Code Pro"/>
                <a:ea typeface="Source Code Pro"/>
                <a:cs typeface="Source Code Pro"/>
                <a:sym typeface="Source Code Pro"/>
              </a:rPr>
              <a:t>ALTER TABLE orders ADD ASSUMED FOREIGN KEY </a:t>
            </a:r>
            <a:br>
              <a:rPr lang="en-US" sz="1700">
                <a:latin typeface="Source Code Pro"/>
                <a:ea typeface="Source Code Pro"/>
                <a:cs typeface="Source Code Pro"/>
                <a:sym typeface="Source Code Pro"/>
              </a:rPr>
            </a:br>
            <a:r>
              <a:rPr lang="en-US" sz="1700">
                <a:latin typeface="Source Code Pro"/>
                <a:ea typeface="Source Code Pro"/>
                <a:cs typeface="Source Code Pro"/>
                <a:sym typeface="Source Code Pro"/>
              </a:rPr>
              <a:t>(customer_id REFERENCES customers (customer_id))</a:t>
            </a:r>
            <a:endParaRPr sz="1700">
              <a:latin typeface="Source Code Pro"/>
              <a:ea typeface="Source Code Pro"/>
              <a:cs typeface="Source Code Pro"/>
              <a:sym typeface="Source Code Pro"/>
            </a:endParaRPr>
          </a:p>
        </p:txBody>
      </p:sp>
      <p:sp>
        <p:nvSpPr>
          <p:cNvPr id="389" name="Google Shape;389;p55"/>
          <p:cNvSpPr txBox="1"/>
          <p:nvPr/>
        </p:nvSpPr>
        <p:spPr>
          <a:xfrm>
            <a:off x="538097" y="4428931"/>
            <a:ext cx="9061500" cy="70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700">
                <a:latin typeface="Source Code Pro"/>
                <a:ea typeface="Source Code Pro"/>
                <a:cs typeface="Source Code Pro"/>
                <a:sym typeface="Source Code Pro"/>
              </a:rPr>
              <a:t>ALTER TABLE customers ADD </a:t>
            </a:r>
            <a:br>
              <a:rPr lang="en-US" sz="1700">
                <a:latin typeface="Source Code Pro"/>
                <a:ea typeface="Source Code Pro"/>
                <a:cs typeface="Source Code Pro"/>
                <a:sym typeface="Source Code Pro"/>
              </a:rPr>
            </a:br>
            <a:r>
              <a:rPr lang="en-US" sz="1700">
                <a:latin typeface="Source Code Pro"/>
                <a:ea typeface="Source Code Pro"/>
                <a:cs typeface="Source Code Pro"/>
                <a:sym typeface="Source Code Pro"/>
              </a:rPr>
              <a:t>   ASSUMED PRIMARY KEY (customer_id)</a:t>
            </a:r>
            <a:endParaRPr sz="1700">
              <a:latin typeface="Source Code Pro"/>
              <a:ea typeface="Source Code Pro"/>
              <a:cs typeface="Source Code Pro"/>
              <a:sym typeface="Source Code Pro"/>
            </a:endParaRPr>
          </a:p>
        </p:txBody>
      </p:sp>
      <p:sp>
        <p:nvSpPr>
          <p:cNvPr id="390" name="Google Shape;390;p55"/>
          <p:cNvSpPr/>
          <p:nvPr/>
        </p:nvSpPr>
        <p:spPr>
          <a:xfrm>
            <a:off x="775388" y="2344275"/>
            <a:ext cx="607200" cy="607200"/>
          </a:xfrm>
          <a:prstGeom prst="ellipse">
            <a:avLst/>
          </a:prstGeom>
          <a:solidFill>
            <a:schemeClr val="accent6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500">
                <a:solidFill>
                  <a:schemeClr val="lt1"/>
                </a:solidFill>
              </a:rPr>
              <a:t>1</a:t>
            </a:r>
            <a:endParaRPr b="1" sz="3500">
              <a:solidFill>
                <a:schemeClr val="lt1"/>
              </a:solidFill>
            </a:endParaRPr>
          </a:p>
        </p:txBody>
      </p:sp>
      <p:pic>
        <p:nvPicPr>
          <p:cNvPr id="391" name="Google Shape;391;p5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75973" y="5419087"/>
            <a:ext cx="6010275" cy="96202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92" name="Google Shape;392;p55"/>
          <p:cNvCxnSpPr/>
          <p:nvPr/>
        </p:nvCxnSpPr>
        <p:spPr>
          <a:xfrm>
            <a:off x="5946475" y="3290225"/>
            <a:ext cx="0" cy="2220900"/>
          </a:xfrm>
          <a:prstGeom prst="straightConnector1">
            <a:avLst/>
          </a:prstGeom>
          <a:noFill/>
          <a:ln cap="flat" cmpd="sng" w="76200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393" name="Google Shape;393;p5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75973" y="3467424"/>
            <a:ext cx="4953000" cy="952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94" name="Google Shape;394;p55"/>
          <p:cNvCxnSpPr/>
          <p:nvPr/>
        </p:nvCxnSpPr>
        <p:spPr>
          <a:xfrm>
            <a:off x="1060253" y="3275575"/>
            <a:ext cx="4924500" cy="0"/>
          </a:xfrm>
          <a:prstGeom prst="straightConnector1">
            <a:avLst/>
          </a:prstGeom>
          <a:noFill/>
          <a:ln cap="flat" cmpd="sng" w="76200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95" name="Google Shape;395;p55"/>
          <p:cNvCxnSpPr/>
          <p:nvPr/>
        </p:nvCxnSpPr>
        <p:spPr>
          <a:xfrm flipH="1">
            <a:off x="1072900" y="3243881"/>
            <a:ext cx="12600" cy="391500"/>
          </a:xfrm>
          <a:prstGeom prst="straightConnector1">
            <a:avLst/>
          </a:prstGeom>
          <a:noFill/>
          <a:ln cap="flat" cmpd="sng" w="38100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0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Google Shape;401;p56"/>
          <p:cNvSpPr/>
          <p:nvPr/>
        </p:nvSpPr>
        <p:spPr>
          <a:xfrm>
            <a:off x="5324299" y="4289550"/>
            <a:ext cx="1413900" cy="851400"/>
          </a:xfrm>
          <a:prstGeom prst="rightArrow">
            <a:avLst>
              <a:gd fmla="val 50000" name="adj1"/>
              <a:gd fmla="val 19994" name="adj2"/>
            </a:avLst>
          </a:prstGeom>
          <a:solidFill>
            <a:schemeClr val="lt1"/>
          </a:solidFill>
          <a:ln cap="flat" cmpd="sng" w="9525">
            <a:solidFill>
              <a:srgbClr val="B7B7B7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rgbClr val="999999"/>
                </a:solidFill>
              </a:rPr>
              <a:t>REST API</a:t>
            </a:r>
            <a:endParaRPr b="1">
              <a:solidFill>
                <a:srgbClr val="999999"/>
              </a:solidFill>
            </a:endParaRPr>
          </a:p>
        </p:txBody>
      </p:sp>
      <p:sp>
        <p:nvSpPr>
          <p:cNvPr id="402" name="Google Shape;402;p56"/>
          <p:cNvSpPr txBox="1"/>
          <p:nvPr>
            <p:ph idx="1" type="body"/>
          </p:nvPr>
        </p:nvSpPr>
        <p:spPr>
          <a:xfrm>
            <a:off x="710057" y="598699"/>
            <a:ext cx="13269000" cy="554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900"/>
              </a:spcBef>
              <a:spcAft>
                <a:spcPts val="0"/>
              </a:spcAft>
              <a:buNone/>
            </a:pPr>
            <a:r>
              <a:rPr lang="en-US"/>
              <a:t>Publishing Multi-Table Hyper Files</a:t>
            </a:r>
            <a:endParaRPr/>
          </a:p>
        </p:txBody>
      </p:sp>
      <p:sp>
        <p:nvSpPr>
          <p:cNvPr id="403" name="Google Shape;403;p56"/>
          <p:cNvSpPr txBox="1"/>
          <p:nvPr>
            <p:ph idx="2" type="body"/>
          </p:nvPr>
        </p:nvSpPr>
        <p:spPr>
          <a:xfrm>
            <a:off x="6680088" y="2220475"/>
            <a:ext cx="3522000" cy="861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600"/>
              </a:spcAft>
              <a:buNone/>
            </a:pPr>
            <a:r>
              <a:rPr lang="en-US">
                <a:solidFill>
                  <a:srgbClr val="999999"/>
                </a:solidFill>
              </a:rPr>
              <a:t>Publish to Server/ Online via REST API</a:t>
            </a:r>
            <a:endParaRPr>
              <a:solidFill>
                <a:srgbClr val="999999"/>
              </a:solidFill>
            </a:endParaRPr>
          </a:p>
        </p:txBody>
      </p:sp>
      <p:sp>
        <p:nvSpPr>
          <p:cNvPr id="404" name="Google Shape;404;p56"/>
          <p:cNvSpPr/>
          <p:nvPr/>
        </p:nvSpPr>
        <p:spPr>
          <a:xfrm>
            <a:off x="5975950" y="2341375"/>
            <a:ext cx="607200" cy="607200"/>
          </a:xfrm>
          <a:prstGeom prst="ellipse">
            <a:avLst/>
          </a:prstGeom>
          <a:solidFill>
            <a:srgbClr val="CCCCCC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500">
                <a:solidFill>
                  <a:srgbClr val="999999"/>
                </a:solidFill>
              </a:rPr>
              <a:t>2</a:t>
            </a:r>
            <a:endParaRPr b="1" sz="3500">
              <a:solidFill>
                <a:srgbClr val="999999"/>
              </a:solidFill>
            </a:endParaRPr>
          </a:p>
        </p:txBody>
      </p:sp>
      <p:pic>
        <p:nvPicPr>
          <p:cNvPr id="405" name="Google Shape;405;p5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833175" y="3760462"/>
            <a:ext cx="2561566" cy="1921175"/>
          </a:xfrm>
          <a:prstGeom prst="rect">
            <a:avLst/>
          </a:prstGeom>
          <a:noFill/>
          <a:ln>
            <a:noFill/>
          </a:ln>
        </p:spPr>
      </p:pic>
      <p:sp>
        <p:nvSpPr>
          <p:cNvPr id="406" name="Google Shape;406;p56"/>
          <p:cNvSpPr txBox="1"/>
          <p:nvPr/>
        </p:nvSpPr>
        <p:spPr>
          <a:xfrm>
            <a:off x="6890600" y="5844925"/>
            <a:ext cx="2643000" cy="4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1900"/>
              <a:t>Published data source</a:t>
            </a:r>
            <a:endParaRPr i="1" sz="1900"/>
          </a:p>
        </p:txBody>
      </p:sp>
      <p:sp>
        <p:nvSpPr>
          <p:cNvPr id="407" name="Google Shape;407;p56"/>
          <p:cNvSpPr txBox="1"/>
          <p:nvPr>
            <p:ph idx="2" type="body"/>
          </p:nvPr>
        </p:nvSpPr>
        <p:spPr>
          <a:xfrm>
            <a:off x="11983150" y="2214025"/>
            <a:ext cx="1995900" cy="861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600"/>
              </a:spcAft>
              <a:buNone/>
            </a:pPr>
            <a:r>
              <a:rPr lang="en-US">
                <a:solidFill>
                  <a:srgbClr val="999999"/>
                </a:solidFill>
              </a:rPr>
              <a:t>Explore and analyze</a:t>
            </a:r>
            <a:endParaRPr>
              <a:solidFill>
                <a:srgbClr val="999999"/>
              </a:solidFill>
            </a:endParaRPr>
          </a:p>
        </p:txBody>
      </p:sp>
      <p:sp>
        <p:nvSpPr>
          <p:cNvPr id="408" name="Google Shape;408;p56"/>
          <p:cNvSpPr/>
          <p:nvPr/>
        </p:nvSpPr>
        <p:spPr>
          <a:xfrm>
            <a:off x="11228825" y="2311315"/>
            <a:ext cx="607200" cy="607200"/>
          </a:xfrm>
          <a:prstGeom prst="ellipse">
            <a:avLst/>
          </a:prstGeom>
          <a:solidFill>
            <a:srgbClr val="CCCCCC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500">
                <a:solidFill>
                  <a:srgbClr val="999999"/>
                </a:solidFill>
              </a:rPr>
              <a:t>3</a:t>
            </a:r>
            <a:endParaRPr b="1" sz="3500">
              <a:solidFill>
                <a:srgbClr val="999999"/>
              </a:solidFill>
            </a:endParaRPr>
          </a:p>
        </p:txBody>
      </p:sp>
      <p:sp>
        <p:nvSpPr>
          <p:cNvPr id="409" name="Google Shape;409;p56"/>
          <p:cNvSpPr/>
          <p:nvPr/>
        </p:nvSpPr>
        <p:spPr>
          <a:xfrm>
            <a:off x="9569374" y="4150063"/>
            <a:ext cx="1413900" cy="851400"/>
          </a:xfrm>
          <a:prstGeom prst="rightArrow">
            <a:avLst>
              <a:gd fmla="val 50000" name="adj1"/>
              <a:gd fmla="val 19994" name="adj2"/>
            </a:avLst>
          </a:prstGeom>
          <a:solidFill>
            <a:schemeClr val="lt1"/>
          </a:solidFill>
          <a:ln cap="flat" cmpd="sng" w="9525">
            <a:solidFill>
              <a:srgbClr val="B7B7B7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rgbClr val="999999"/>
                </a:solidFill>
              </a:rPr>
              <a:t>In Tableau</a:t>
            </a:r>
            <a:endParaRPr b="1">
              <a:solidFill>
                <a:srgbClr val="999999"/>
              </a:solidFill>
            </a:endParaRPr>
          </a:p>
        </p:txBody>
      </p:sp>
      <p:pic>
        <p:nvPicPr>
          <p:cNvPr id="410" name="Google Shape;410;p5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1325175" y="3854150"/>
            <a:ext cx="3063603" cy="1595625"/>
          </a:xfrm>
          <a:prstGeom prst="rect">
            <a:avLst/>
          </a:prstGeom>
          <a:noFill/>
          <a:ln>
            <a:noFill/>
          </a:ln>
        </p:spPr>
      </p:pic>
      <p:sp>
        <p:nvSpPr>
          <p:cNvPr id="411" name="Google Shape;411;p56"/>
          <p:cNvSpPr txBox="1"/>
          <p:nvPr/>
        </p:nvSpPr>
        <p:spPr>
          <a:xfrm>
            <a:off x="11371675" y="5844925"/>
            <a:ext cx="2940900" cy="4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1900"/>
              <a:t>Vizzes, Metrics, AskData</a:t>
            </a:r>
            <a:endParaRPr i="1" sz="1900"/>
          </a:p>
        </p:txBody>
      </p:sp>
      <p:pic>
        <p:nvPicPr>
          <p:cNvPr id="412" name="Google Shape;412;p5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423671" y="1874849"/>
            <a:ext cx="5610909" cy="4987500"/>
          </a:xfrm>
          <a:prstGeom prst="rect">
            <a:avLst/>
          </a:prstGeom>
          <a:noFill/>
          <a:ln>
            <a:noFill/>
          </a:ln>
        </p:spPr>
      </p:pic>
      <p:sp>
        <p:nvSpPr>
          <p:cNvPr id="413" name="Google Shape;413;p56"/>
          <p:cNvSpPr txBox="1"/>
          <p:nvPr>
            <p:ph idx="2" type="body"/>
          </p:nvPr>
        </p:nvSpPr>
        <p:spPr>
          <a:xfrm>
            <a:off x="1513673" y="2227800"/>
            <a:ext cx="4432800" cy="861900"/>
          </a:xfrm>
          <a:prstGeom prst="rect">
            <a:avLst/>
          </a:prstGeom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600"/>
              </a:spcAft>
              <a:buNone/>
            </a:pPr>
            <a:r>
              <a:rPr lang="en-US">
                <a:solidFill>
                  <a:schemeClr val="accent6"/>
                </a:solidFill>
              </a:rPr>
              <a:t>Extend step 1 to include </a:t>
            </a:r>
            <a:r>
              <a:rPr lang="en-US">
                <a:solidFill>
                  <a:schemeClr val="accent6"/>
                </a:solidFill>
              </a:rPr>
              <a:t>table relationships </a:t>
            </a:r>
            <a:endParaRPr>
              <a:solidFill>
                <a:schemeClr val="accent6"/>
              </a:solidFill>
            </a:endParaRPr>
          </a:p>
        </p:txBody>
      </p:sp>
      <p:sp>
        <p:nvSpPr>
          <p:cNvPr id="414" name="Google Shape;414;p56"/>
          <p:cNvSpPr txBox="1"/>
          <p:nvPr/>
        </p:nvSpPr>
        <p:spPr>
          <a:xfrm>
            <a:off x="525475" y="6463565"/>
            <a:ext cx="9061500" cy="70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700">
                <a:latin typeface="Source Code Pro"/>
                <a:ea typeface="Source Code Pro"/>
                <a:cs typeface="Source Code Pro"/>
                <a:sym typeface="Source Code Pro"/>
              </a:rPr>
              <a:t>ALTER TABLE orders ADD ASSUMED FOREIGN KEY </a:t>
            </a:r>
            <a:br>
              <a:rPr lang="en-US" sz="1700">
                <a:latin typeface="Source Code Pro"/>
                <a:ea typeface="Source Code Pro"/>
                <a:cs typeface="Source Code Pro"/>
                <a:sym typeface="Source Code Pro"/>
              </a:rPr>
            </a:br>
            <a:r>
              <a:rPr lang="en-US" sz="1700">
                <a:latin typeface="Source Code Pro"/>
                <a:ea typeface="Source Code Pro"/>
                <a:cs typeface="Source Code Pro"/>
                <a:sym typeface="Source Code Pro"/>
              </a:rPr>
              <a:t>(customer_id REFERENCES customers (customer_id))</a:t>
            </a:r>
            <a:endParaRPr sz="1700">
              <a:latin typeface="Source Code Pro"/>
              <a:ea typeface="Source Code Pro"/>
              <a:cs typeface="Source Code Pro"/>
              <a:sym typeface="Source Code Pro"/>
            </a:endParaRPr>
          </a:p>
        </p:txBody>
      </p:sp>
      <p:sp>
        <p:nvSpPr>
          <p:cNvPr id="415" name="Google Shape;415;p56"/>
          <p:cNvSpPr txBox="1"/>
          <p:nvPr/>
        </p:nvSpPr>
        <p:spPr>
          <a:xfrm>
            <a:off x="538097" y="4428931"/>
            <a:ext cx="9061500" cy="70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700">
                <a:latin typeface="Source Code Pro"/>
                <a:ea typeface="Source Code Pro"/>
                <a:cs typeface="Source Code Pro"/>
                <a:sym typeface="Source Code Pro"/>
              </a:rPr>
              <a:t>ALTER TABLE customers ADD </a:t>
            </a:r>
            <a:br>
              <a:rPr lang="en-US" sz="1700">
                <a:latin typeface="Source Code Pro"/>
                <a:ea typeface="Source Code Pro"/>
                <a:cs typeface="Source Code Pro"/>
                <a:sym typeface="Source Code Pro"/>
              </a:rPr>
            </a:br>
            <a:r>
              <a:rPr lang="en-US" sz="1700">
                <a:latin typeface="Source Code Pro"/>
                <a:ea typeface="Source Code Pro"/>
                <a:cs typeface="Source Code Pro"/>
                <a:sym typeface="Source Code Pro"/>
              </a:rPr>
              <a:t>   ASSUMED PRIMARY KEY (customer_id)</a:t>
            </a:r>
            <a:endParaRPr sz="1700">
              <a:latin typeface="Source Code Pro"/>
              <a:ea typeface="Source Code Pro"/>
              <a:cs typeface="Source Code Pro"/>
              <a:sym typeface="Source Code Pro"/>
            </a:endParaRPr>
          </a:p>
        </p:txBody>
      </p:sp>
      <p:sp>
        <p:nvSpPr>
          <p:cNvPr id="416" name="Google Shape;416;p56"/>
          <p:cNvSpPr/>
          <p:nvPr/>
        </p:nvSpPr>
        <p:spPr>
          <a:xfrm>
            <a:off x="775388" y="2344275"/>
            <a:ext cx="607200" cy="607200"/>
          </a:xfrm>
          <a:prstGeom prst="ellipse">
            <a:avLst/>
          </a:prstGeom>
          <a:solidFill>
            <a:schemeClr val="accent6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500">
                <a:solidFill>
                  <a:schemeClr val="lt1"/>
                </a:solidFill>
              </a:rPr>
              <a:t>1</a:t>
            </a:r>
            <a:endParaRPr b="1" sz="3500">
              <a:solidFill>
                <a:schemeClr val="lt1"/>
              </a:solidFill>
            </a:endParaRPr>
          </a:p>
        </p:txBody>
      </p:sp>
      <p:pic>
        <p:nvPicPr>
          <p:cNvPr id="417" name="Google Shape;417;p5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75973" y="5419087"/>
            <a:ext cx="6010275" cy="96202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18" name="Google Shape;418;p56"/>
          <p:cNvCxnSpPr/>
          <p:nvPr/>
        </p:nvCxnSpPr>
        <p:spPr>
          <a:xfrm>
            <a:off x="5946475" y="3290225"/>
            <a:ext cx="0" cy="2220900"/>
          </a:xfrm>
          <a:prstGeom prst="straightConnector1">
            <a:avLst/>
          </a:prstGeom>
          <a:noFill/>
          <a:ln cap="flat" cmpd="sng" w="76200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419" name="Google Shape;419;p5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75973" y="3467424"/>
            <a:ext cx="4953000" cy="952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20" name="Google Shape;420;p56"/>
          <p:cNvCxnSpPr/>
          <p:nvPr/>
        </p:nvCxnSpPr>
        <p:spPr>
          <a:xfrm>
            <a:off x="1060253" y="3275575"/>
            <a:ext cx="4924500" cy="0"/>
          </a:xfrm>
          <a:prstGeom prst="straightConnector1">
            <a:avLst/>
          </a:prstGeom>
          <a:noFill/>
          <a:ln cap="flat" cmpd="sng" w="76200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21" name="Google Shape;421;p56"/>
          <p:cNvCxnSpPr/>
          <p:nvPr/>
        </p:nvCxnSpPr>
        <p:spPr>
          <a:xfrm flipH="1">
            <a:off x="1072900" y="3243881"/>
            <a:ext cx="12600" cy="391500"/>
          </a:xfrm>
          <a:prstGeom prst="straightConnector1">
            <a:avLst/>
          </a:prstGeom>
          <a:noFill/>
          <a:ln cap="flat" cmpd="sng" w="38100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pic>
        <p:nvPicPr>
          <p:cNvPr id="422" name="Google Shape;422;p56"/>
          <p:cNvPicPr preferRelativeResize="0"/>
          <p:nvPr/>
        </p:nvPicPr>
        <p:blipFill rotWithShape="1">
          <a:blip r:embed="rId8">
            <a:alphaModFix/>
          </a:blip>
          <a:srcRect b="40412" l="0" r="0" t="0"/>
          <a:stretch/>
        </p:blipFill>
        <p:spPr>
          <a:xfrm>
            <a:off x="5510525" y="3586741"/>
            <a:ext cx="789155" cy="8515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30"/>
          <p:cNvSpPr txBox="1"/>
          <p:nvPr>
            <p:ph idx="1" type="body"/>
          </p:nvPr>
        </p:nvSpPr>
        <p:spPr>
          <a:xfrm>
            <a:off x="7710803" y="3962261"/>
            <a:ext cx="6649200" cy="120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9A9A9A"/>
              </a:buClr>
              <a:buSzPts val="3600"/>
              <a:buFont typeface="Arial"/>
              <a:buNone/>
            </a:pPr>
            <a:r>
              <a:rPr lang="en-US" sz="3600">
                <a:solidFill>
                  <a:srgbClr val="9A9A9A"/>
                </a:solidFill>
              </a:rPr>
              <a:t>Join us on Slack</a:t>
            </a:r>
            <a:endParaRPr sz="3600" u="sng">
              <a:solidFill>
                <a:schemeClr val="hlink"/>
              </a:solidFill>
              <a:hlinkClick r:id="rId3"/>
            </a:endParaRPr>
          </a:p>
          <a:p>
            <a:pPr indent="0" lvl="0" marL="0" rtl="0" algn="l">
              <a:spcBef>
                <a:spcPts val="72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</a:pPr>
            <a:r>
              <a:rPr lang="en-US" sz="3600" u="sng">
                <a:solidFill>
                  <a:schemeClr val="hlink"/>
                </a:solidFill>
                <a:hlinkClick r:id="rId4"/>
              </a:rPr>
              <a:t>tabsoft.co/JoinTableauDev</a:t>
            </a:r>
            <a:endParaRPr sz="3600"/>
          </a:p>
        </p:txBody>
      </p:sp>
      <p:sp>
        <p:nvSpPr>
          <p:cNvPr id="128" name="Google Shape;128;p30"/>
          <p:cNvSpPr txBox="1"/>
          <p:nvPr>
            <p:ph idx="3" type="body"/>
          </p:nvPr>
        </p:nvSpPr>
        <p:spPr>
          <a:xfrm>
            <a:off x="710057" y="598699"/>
            <a:ext cx="132690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4C4C4C"/>
              </a:buClr>
              <a:buSzPts val="4500"/>
              <a:buFont typeface="Arial"/>
              <a:buNone/>
            </a:pPr>
            <a:r>
              <a:rPr lang="en-US"/>
              <a:t>Want to continue the conversation after the Webex</a:t>
            </a:r>
            <a:endParaRPr/>
          </a:p>
        </p:txBody>
      </p:sp>
      <p:pic>
        <p:nvPicPr>
          <p:cNvPr id="129" name="Google Shape;129;p3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54870" y="2857500"/>
            <a:ext cx="7319309" cy="3502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6" name="Shape 4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" name="Google Shape;427;p57"/>
          <p:cNvSpPr txBox="1"/>
          <p:nvPr/>
        </p:nvSpPr>
        <p:spPr>
          <a:xfrm>
            <a:off x="677862" y="1879600"/>
            <a:ext cx="132747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45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Demo</a:t>
            </a:r>
            <a:endParaRPr/>
          </a:p>
        </p:txBody>
      </p:sp>
      <p:pic>
        <p:nvPicPr>
          <p:cNvPr id="428" name="Google Shape;428;p5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89512" y="2890750"/>
            <a:ext cx="11336750" cy="43841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3" name="Shape 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Google Shape;434;p58"/>
          <p:cNvSpPr txBox="1"/>
          <p:nvPr>
            <p:ph idx="1" type="body"/>
          </p:nvPr>
        </p:nvSpPr>
        <p:spPr>
          <a:xfrm>
            <a:off x="705325" y="1893750"/>
            <a:ext cx="6606600" cy="57567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/>
              <a:t>Upcoming feature: </a:t>
            </a:r>
            <a:r>
              <a:rPr lang="en-US"/>
              <a:t>Publish multi-table .hyper files by adding table relationships using the Hyper API</a:t>
            </a:r>
            <a:br>
              <a:rPr lang="en-US"/>
            </a:b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b="1" lang="en-US"/>
              <a:t>Benefits</a:t>
            </a:r>
            <a:r>
              <a:rPr lang="en-US"/>
              <a:t>:</a:t>
            </a:r>
            <a:endParaRPr/>
          </a:p>
          <a:p>
            <a:pPr indent="-406400" lvl="0" marL="457200" rtl="0" algn="l">
              <a:spcBef>
                <a:spcPts val="600"/>
              </a:spcBef>
              <a:spcAft>
                <a:spcPts val="0"/>
              </a:spcAft>
              <a:buSzPts val="2800"/>
              <a:buChar char="-"/>
            </a:pPr>
            <a:r>
              <a:rPr lang="en-US"/>
              <a:t>Reduce load from original data source and client-side processing (e.g., pre-joining)</a:t>
            </a:r>
            <a:endParaRPr/>
          </a:p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SzPts val="2800"/>
              <a:buChar char="-"/>
            </a:pPr>
            <a:r>
              <a:rPr lang="en-US"/>
              <a:t>Reduce file size and publishing time</a:t>
            </a:r>
            <a:endParaRPr/>
          </a:p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SzPts val="2800"/>
              <a:buChar char="-"/>
            </a:pPr>
            <a:r>
              <a:rPr lang="en-US"/>
              <a:t>Use our Hyper Update API to update only those tables that actually changed (e.g. dimensions or entitlement (RLS) tables)</a:t>
            </a:r>
            <a:endParaRPr/>
          </a:p>
        </p:txBody>
      </p:sp>
      <p:sp>
        <p:nvSpPr>
          <p:cNvPr id="435" name="Google Shape;435;p58"/>
          <p:cNvSpPr txBox="1"/>
          <p:nvPr>
            <p:ph idx="2" type="body"/>
          </p:nvPr>
        </p:nvSpPr>
        <p:spPr>
          <a:xfrm>
            <a:off x="8225150" y="1798650"/>
            <a:ext cx="5949000" cy="5618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/>
              <a:t>Start today</a:t>
            </a:r>
            <a:endParaRPr/>
          </a:p>
          <a:p>
            <a:pPr indent="-406400" lvl="0" marL="457200" rtl="0" algn="l">
              <a:spcBef>
                <a:spcPts val="600"/>
              </a:spcBef>
              <a:spcAft>
                <a:spcPts val="0"/>
              </a:spcAft>
              <a:buSzPts val="2800"/>
              <a:buChar char="-"/>
            </a:pPr>
            <a:r>
              <a:rPr lang="en-US"/>
              <a:t>Download the latest version of the Hyper API: </a:t>
            </a:r>
            <a:r>
              <a:rPr lang="en-US" u="sng">
                <a:solidFill>
                  <a:schemeClr val="hlink"/>
                </a:solidFill>
                <a:hlinkClick r:id="rId3"/>
              </a:rPr>
              <a:t>https://www.tableau.com/support/</a:t>
            </a:r>
            <a:br>
              <a:rPr lang="en-US" u="sng">
                <a:solidFill>
                  <a:schemeClr val="hlink"/>
                </a:solidFill>
                <a:hlinkClick r:id="rId4"/>
              </a:rPr>
            </a:br>
            <a:r>
              <a:rPr lang="en-US" u="sng">
                <a:solidFill>
                  <a:schemeClr val="hlink"/>
                </a:solidFill>
                <a:hlinkClick r:id="rId5"/>
              </a:rPr>
              <a:t>releases/hyper-api/</a:t>
            </a:r>
            <a:br>
              <a:rPr lang="en-US"/>
            </a:br>
            <a:r>
              <a:rPr lang="en-US" sz="2400"/>
              <a:t>  - Bonus (Python): get the latest TSC </a:t>
            </a:r>
            <a:br>
              <a:rPr lang="en-US"/>
            </a:br>
            <a:endParaRPr/>
          </a:p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SzPts val="2800"/>
              <a:buChar char="-"/>
            </a:pPr>
            <a:r>
              <a:rPr lang="en-US"/>
              <a:t>Publish to your Tableau developer site (running the latest beta)</a:t>
            </a:r>
            <a:br>
              <a:rPr lang="en-US"/>
            </a:br>
            <a:endParaRPr/>
          </a:p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SzPts val="2800"/>
              <a:buChar char="-"/>
            </a:pPr>
            <a:r>
              <a:rPr lang="en-US"/>
              <a:t>Let us know your feedback via slack or jmund@salesforce.com</a:t>
            </a:r>
            <a:br>
              <a:rPr lang="en-US"/>
            </a:br>
            <a:endParaRPr/>
          </a:p>
        </p:txBody>
      </p:sp>
      <p:pic>
        <p:nvPicPr>
          <p:cNvPr id="436" name="Google Shape;436;p58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8225151" y="746751"/>
            <a:ext cx="3055527" cy="6601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ableau_rgb.eps" id="437" name="Google Shape;437;p58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685807" y="593874"/>
            <a:ext cx="4523922" cy="94029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Google Shape;442;p59"/>
          <p:cNvSpPr txBox="1"/>
          <p:nvPr/>
        </p:nvSpPr>
        <p:spPr>
          <a:xfrm>
            <a:off x="677862" y="5534954"/>
            <a:ext cx="64980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4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developer.tableau.com</a:t>
            </a:r>
            <a:endParaRPr b="0" i="0" sz="4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3" name="Google Shape;443;p59"/>
          <p:cNvSpPr txBox="1"/>
          <p:nvPr/>
        </p:nvSpPr>
        <p:spPr>
          <a:xfrm>
            <a:off x="677862" y="3876636"/>
            <a:ext cx="6498000" cy="812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6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Thank you!</a:t>
            </a:r>
            <a:endParaRPr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7" name="Shape 44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51" name="Shape 4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" name="Google Shape;452;p61"/>
          <p:cNvSpPr txBox="1"/>
          <p:nvPr>
            <p:ph idx="1" type="body"/>
          </p:nvPr>
        </p:nvSpPr>
        <p:spPr>
          <a:xfrm>
            <a:off x="1590261" y="4768917"/>
            <a:ext cx="8388600" cy="1114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</a:pPr>
            <a:r>
              <a:rPr lang="en-US" sz="2400"/>
              <a:t>Adrian Vogelsgesang | Software Engineer, Tableau</a:t>
            </a:r>
            <a:endParaRPr/>
          </a:p>
          <a:p>
            <a:pPr indent="0" lvl="0" marL="0" rtl="0" algn="l">
              <a:lnSpc>
                <a:spcPct val="11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</a:pPr>
            <a:r>
              <a:rPr lang="en-US" sz="2400"/>
              <a:t>October 27th 2021</a:t>
            </a:r>
            <a:r>
              <a:rPr lang="en-US" sz="240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/>
              <a:t> | avogelsgesang@tableau.com</a:t>
            </a:r>
            <a:endParaRPr/>
          </a:p>
        </p:txBody>
      </p:sp>
      <p:sp>
        <p:nvSpPr>
          <p:cNvPr id="453" name="Google Shape;453;p61"/>
          <p:cNvSpPr txBox="1"/>
          <p:nvPr>
            <p:ph idx="2" type="body"/>
          </p:nvPr>
        </p:nvSpPr>
        <p:spPr>
          <a:xfrm>
            <a:off x="1590261" y="2895388"/>
            <a:ext cx="9329400" cy="1583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None/>
            </a:pPr>
            <a:r>
              <a:rPr lang="en-US" sz="4900"/>
              <a:t>TSC + Hyper Update REST API</a:t>
            </a:r>
            <a:endParaRPr sz="490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57" name="Shape 4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" name="Google Shape;458;p62"/>
          <p:cNvSpPr txBox="1"/>
          <p:nvPr>
            <p:ph idx="4294967295" type="title"/>
          </p:nvPr>
        </p:nvSpPr>
        <p:spPr>
          <a:xfrm>
            <a:off x="677862" y="1892852"/>
            <a:ext cx="132747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lt1"/>
                </a:solidFill>
              </a:rPr>
              <a:t>The scenario</a:t>
            </a:r>
            <a:endParaRPr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2" name="Shape 4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" name="Google Shape;463;p63"/>
          <p:cNvSpPr txBox="1"/>
          <p:nvPr>
            <p:ph idx="1" type="body"/>
          </p:nvPr>
        </p:nvSpPr>
        <p:spPr>
          <a:xfrm>
            <a:off x="710057" y="598699"/>
            <a:ext cx="132690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4C4C4C"/>
              </a:buClr>
              <a:buSzPts val="4500"/>
              <a:buFont typeface="Arial"/>
              <a:buNone/>
            </a:pPr>
            <a:r>
              <a:rPr lang="en-US"/>
              <a:t>The scenario</a:t>
            </a:r>
            <a:endParaRPr/>
          </a:p>
        </p:txBody>
      </p:sp>
      <p:sp>
        <p:nvSpPr>
          <p:cNvPr id="464" name="Google Shape;464;p63"/>
          <p:cNvSpPr txBox="1"/>
          <p:nvPr>
            <p:ph idx="2" type="body"/>
          </p:nvPr>
        </p:nvSpPr>
        <p:spPr>
          <a:xfrm>
            <a:off x="704476" y="1893515"/>
            <a:ext cx="13274700" cy="4433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-US"/>
              <a:t>Published Data Source</a:t>
            </a:r>
            <a:endParaRPr/>
          </a:p>
          <a:p>
            <a:pPr indent="-381000" lvl="1" marL="914400" rtl="0" algn="l">
              <a:spcBef>
                <a:spcPts val="0"/>
              </a:spcBef>
              <a:spcAft>
                <a:spcPts val="0"/>
              </a:spcAft>
              <a:buSzPts val="2400"/>
              <a:buChar char="○"/>
            </a:pPr>
            <a:r>
              <a:rPr lang="en-US"/>
              <a:t>Backed by a Hyper connection</a:t>
            </a:r>
            <a:endParaRPr/>
          </a:p>
          <a:p>
            <a:pPr indent="-381000" lvl="1" marL="914400" rtl="0" algn="l">
              <a:spcBef>
                <a:spcPts val="0"/>
              </a:spcBef>
              <a:spcAft>
                <a:spcPts val="0"/>
              </a:spcAft>
              <a:buSzPts val="2400"/>
              <a:buChar char="○"/>
            </a:pPr>
            <a:r>
              <a:rPr lang="en-US"/>
              <a:t>Potentially even multi-table, denormalized...</a:t>
            </a:r>
            <a:endParaRPr/>
          </a:p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-US"/>
              <a:t>Data</a:t>
            </a:r>
            <a:endParaRPr/>
          </a:p>
          <a:p>
            <a:pPr indent="-381000" lvl="1" marL="914400" rtl="0" algn="l">
              <a:spcBef>
                <a:spcPts val="0"/>
              </a:spcBef>
              <a:spcAft>
                <a:spcPts val="0"/>
              </a:spcAft>
              <a:buSzPts val="2400"/>
              <a:buChar char="○"/>
            </a:pPr>
            <a:r>
              <a:rPr lang="en-US"/>
              <a:t>Some data already on the server</a:t>
            </a:r>
            <a:endParaRPr/>
          </a:p>
          <a:p>
            <a:pPr indent="-381000" lvl="1" marL="914400" rtl="0" algn="l">
              <a:spcBef>
                <a:spcPts val="0"/>
              </a:spcBef>
              <a:spcAft>
                <a:spcPts val="0"/>
              </a:spcAft>
              <a:buSzPts val="2400"/>
              <a:buChar char="○"/>
            </a:pPr>
            <a:r>
              <a:rPr lang="en-US"/>
              <a:t>But the data changed in the meantime</a:t>
            </a:r>
            <a:endParaRPr/>
          </a:p>
          <a:p>
            <a:pPr indent="-381000" lvl="1" marL="914400" rtl="0" algn="l">
              <a:spcBef>
                <a:spcPts val="0"/>
              </a:spcBef>
              <a:spcAft>
                <a:spcPts val="0"/>
              </a:spcAft>
              <a:buSzPts val="2400"/>
              <a:buChar char="○"/>
            </a:pPr>
            <a:r>
              <a:rPr lang="en-US"/>
              <a:t>We now need to update our data on the Tableau Online…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Before 2021.3: You need to re-upload the complete Hyper file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After 2021.3: You can upload a “delta” (only describing new/updated/deleted rows)</a:t>
            </a:r>
            <a:endParaRPr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8" name="Shape 4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9" name="Google Shape;469;p64"/>
          <p:cNvSpPr txBox="1"/>
          <p:nvPr>
            <p:ph idx="4294967295" type="title"/>
          </p:nvPr>
        </p:nvSpPr>
        <p:spPr>
          <a:xfrm>
            <a:off x="677862" y="1879600"/>
            <a:ext cx="132747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lt1"/>
                </a:solidFill>
              </a:rPr>
              <a:t>What are we releasing?</a:t>
            </a:r>
            <a:endParaRPr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73" name="Shape 4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" name="Google Shape;474;p65"/>
          <p:cNvSpPr txBox="1"/>
          <p:nvPr>
            <p:ph idx="1" type="body"/>
          </p:nvPr>
        </p:nvSpPr>
        <p:spPr>
          <a:xfrm>
            <a:off x="710057" y="598699"/>
            <a:ext cx="132690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4C4C4C"/>
              </a:buClr>
              <a:buSzPts val="4500"/>
              <a:buFont typeface="Arial"/>
              <a:buNone/>
            </a:pPr>
            <a:r>
              <a:rPr lang="en-US"/>
              <a:t>What are we releasing</a:t>
            </a:r>
            <a:endParaRPr/>
          </a:p>
        </p:txBody>
      </p:sp>
      <p:sp>
        <p:nvSpPr>
          <p:cNvPr id="475" name="Google Shape;475;p65"/>
          <p:cNvSpPr txBox="1"/>
          <p:nvPr>
            <p:ph idx="2" type="body"/>
          </p:nvPr>
        </p:nvSpPr>
        <p:spPr>
          <a:xfrm>
            <a:off x="704476" y="1893515"/>
            <a:ext cx="13274700" cy="25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6350" rtl="0" algn="l">
              <a:spcBef>
                <a:spcPts val="0"/>
              </a:spcBef>
              <a:spcAft>
                <a:spcPts val="0"/>
              </a:spcAft>
              <a:buClr>
                <a:srgbClr val="4C4C4C"/>
              </a:buClr>
              <a:buSzPts val="2800"/>
              <a:buNone/>
            </a:pPr>
            <a:r>
              <a:rPr lang="en-US"/>
              <a:t>Tableau Server Client: Has been around for ages</a:t>
            </a:r>
            <a:endParaRPr/>
          </a:p>
          <a:p>
            <a:pPr indent="0" lvl="0" marL="6350" rtl="0" algn="l">
              <a:spcBef>
                <a:spcPts val="0"/>
              </a:spcBef>
              <a:spcAft>
                <a:spcPts val="0"/>
              </a:spcAft>
              <a:buClr>
                <a:srgbClr val="4C4C4C"/>
              </a:buClr>
              <a:buSzPts val="2800"/>
              <a:buNone/>
            </a:pPr>
            <a:r>
              <a:rPr lang="en-US"/>
              <a:t>Hyper Update API: Since 2021.3 (both Online &amp; OnPrem)</a:t>
            </a:r>
            <a:endParaRPr/>
          </a:p>
          <a:p>
            <a:pPr indent="0" lvl="0" marL="6350" rtl="0" algn="l">
              <a:spcBef>
                <a:spcPts val="0"/>
              </a:spcBef>
              <a:spcAft>
                <a:spcPts val="0"/>
              </a:spcAft>
              <a:buClr>
                <a:srgbClr val="4C4C4C"/>
              </a:buClr>
              <a:buSzPts val="2800"/>
              <a:buNone/>
            </a:pPr>
            <a:r>
              <a:t/>
            </a:r>
            <a:endParaRPr/>
          </a:p>
          <a:p>
            <a:pPr indent="0" lvl="0" marL="6350" rtl="0" algn="l">
              <a:spcBef>
                <a:spcPts val="0"/>
              </a:spcBef>
              <a:spcAft>
                <a:spcPts val="0"/>
              </a:spcAft>
              <a:buClr>
                <a:srgbClr val="4C4C4C"/>
              </a:buClr>
              <a:buSzPts val="2800"/>
              <a:buNone/>
            </a:pPr>
            <a:r>
              <a:rPr lang="en-US"/>
              <a:t>New: </a:t>
            </a:r>
            <a:r>
              <a:rPr b="1" lang="en-US"/>
              <a:t>TSC support to interact with Hyper Update API</a:t>
            </a:r>
            <a:endParaRPr b="1"/>
          </a:p>
          <a:p>
            <a:pPr indent="0" lvl="0" marL="6350" rtl="0" algn="l">
              <a:spcBef>
                <a:spcPts val="0"/>
              </a:spcBef>
              <a:spcAft>
                <a:spcPts val="0"/>
              </a:spcAft>
              <a:buClr>
                <a:srgbClr val="4C4C4C"/>
              </a:buClr>
              <a:buSzPts val="2800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4C4C4C"/>
              </a:buClr>
              <a:buSzPts val="2800"/>
              <a:buNone/>
            </a:pPr>
            <a:r>
              <a:rPr i="1" lang="en-US"/>
              <a:t>     server.datasource.update_hyper_data</a:t>
            </a:r>
            <a:endParaRPr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79" name="Shape 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" name="Google Shape;480;p66"/>
          <p:cNvSpPr txBox="1"/>
          <p:nvPr/>
        </p:nvSpPr>
        <p:spPr>
          <a:xfrm>
            <a:off x="677862" y="1879600"/>
            <a:ext cx="132747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45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Demo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31"/>
          <p:cNvSpPr txBox="1"/>
          <p:nvPr/>
        </p:nvSpPr>
        <p:spPr>
          <a:xfrm>
            <a:off x="797766" y="3891840"/>
            <a:ext cx="5248200" cy="16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</a:pPr>
            <a:r>
              <a:rPr b="0" i="0" lang="en-US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Product Manager</a:t>
            </a:r>
            <a:endParaRPr/>
          </a:p>
          <a:p>
            <a:pPr indent="0" lvl="0" marL="0" marR="0" rtl="0" algn="l">
              <a:lnSpc>
                <a:spcPct val="110000"/>
              </a:lnSpc>
              <a:spcBef>
                <a:spcPts val="1776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</a:pPr>
            <a:r>
              <a:rPr b="0" i="0" lang="en-US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@illonage</a:t>
            </a:r>
            <a:endParaRPr b="0" i="0" sz="2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5" name="Google Shape;135;p31"/>
          <p:cNvSpPr txBox="1"/>
          <p:nvPr/>
        </p:nvSpPr>
        <p:spPr>
          <a:xfrm>
            <a:off x="718609" y="2895389"/>
            <a:ext cx="9329400" cy="996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Arial"/>
              <a:buNone/>
            </a:pPr>
            <a:r>
              <a:rPr b="0" i="0" lang="en-US" sz="5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Geraldine (a.k.a Gigi) Zanolli</a:t>
            </a:r>
            <a:endParaRPr/>
          </a:p>
          <a:p>
            <a:pPr indent="0" lvl="0" marL="0" marR="0" rtl="0" algn="l">
              <a:spcBef>
                <a:spcPts val="108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Arial"/>
              <a:buNone/>
            </a:pPr>
            <a:r>
              <a:t/>
            </a:r>
            <a:endParaRPr b="0" i="0" sz="5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Geraldine Zanolli" id="136" name="Google Shape;136;p3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658366" y="820505"/>
            <a:ext cx="3429300" cy="3429300"/>
          </a:xfrm>
          <a:prstGeom prst="ellipse">
            <a:avLst/>
          </a:prstGeom>
          <a:noFill/>
          <a:ln cap="rnd" cmpd="sng" w="63500">
            <a:solidFill>
              <a:srgbClr val="333333"/>
            </a:solidFill>
            <a:prstDash val="solid"/>
            <a:round/>
            <a:headEnd len="sm" w="sm" type="none"/>
            <a:tailEnd len="sm" w="sm" type="none"/>
          </a:ln>
          <a:effectLst>
            <a:outerShdw blurRad="381000" sx="-80000" rotWithShape="0" dir="5400000" dist="292100" sy="-18000">
              <a:srgbClr val="000000">
                <a:alpha val="21960"/>
              </a:srgbClr>
            </a:outerShdw>
          </a:effectLst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4" name="Shape 4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5" name="Google Shape;485;p6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2979" y="38100"/>
            <a:ext cx="14487423" cy="81534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9" name="Shape 4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" name="Google Shape;490;p68"/>
          <p:cNvSpPr txBox="1"/>
          <p:nvPr>
            <p:ph idx="4294967295" type="title"/>
          </p:nvPr>
        </p:nvSpPr>
        <p:spPr>
          <a:xfrm>
            <a:off x="677862" y="1879600"/>
            <a:ext cx="132747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lt1"/>
                </a:solidFill>
              </a:rPr>
              <a:t>Where to go from here...</a:t>
            </a:r>
            <a:endParaRPr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94" name="Shape 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" name="Google Shape;495;p69"/>
          <p:cNvSpPr txBox="1"/>
          <p:nvPr>
            <p:ph idx="1" type="body"/>
          </p:nvPr>
        </p:nvSpPr>
        <p:spPr>
          <a:xfrm>
            <a:off x="710057" y="598699"/>
            <a:ext cx="132690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4C4C4C"/>
              </a:buClr>
              <a:buSzPts val="4500"/>
              <a:buFont typeface="Arial"/>
              <a:buNone/>
            </a:pPr>
            <a:r>
              <a:rPr lang="en-US"/>
              <a:t>The bigger picture</a:t>
            </a:r>
            <a:endParaRPr/>
          </a:p>
        </p:txBody>
      </p:sp>
      <p:sp>
        <p:nvSpPr>
          <p:cNvPr id="496" name="Google Shape;496;p69"/>
          <p:cNvSpPr txBox="1"/>
          <p:nvPr>
            <p:ph idx="2" type="body"/>
          </p:nvPr>
        </p:nvSpPr>
        <p:spPr>
          <a:xfrm>
            <a:off x="704476" y="1893515"/>
            <a:ext cx="13274700" cy="3509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-US"/>
              <a:t>Tableau Server Client</a:t>
            </a:r>
            <a:endParaRPr/>
          </a:p>
          <a:p>
            <a:pPr indent="-381000" lvl="1" marL="914400" rtl="0" algn="l">
              <a:spcBef>
                <a:spcPts val="0"/>
              </a:spcBef>
              <a:spcAft>
                <a:spcPts val="0"/>
              </a:spcAft>
              <a:buSzPts val="2400"/>
              <a:buChar char="○"/>
            </a:pPr>
            <a:r>
              <a:rPr lang="en-US"/>
              <a:t>Hyper Update API only one of many new features in TSC 0.17</a:t>
            </a:r>
            <a:endParaRPr/>
          </a:p>
          <a:p>
            <a:pPr indent="-381000" lvl="1" marL="914400" rtl="0" algn="l">
              <a:spcBef>
                <a:spcPts val="0"/>
              </a:spcBef>
              <a:spcAft>
                <a:spcPts val="0"/>
              </a:spcAft>
              <a:buSzPts val="2400"/>
              <a:buChar char="○"/>
            </a:pPr>
            <a:r>
              <a:rPr lang="en-US"/>
              <a:t>See my #help-rest-api post for a complete list</a:t>
            </a:r>
            <a:endParaRPr/>
          </a:p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-US"/>
              <a:t>Hyper Update REST API:</a:t>
            </a:r>
            <a:endParaRPr/>
          </a:p>
          <a:p>
            <a:pPr indent="-381000" lvl="1" marL="914400" rtl="0" algn="l">
              <a:spcBef>
                <a:spcPts val="0"/>
              </a:spcBef>
              <a:spcAft>
                <a:spcPts val="0"/>
              </a:spcAft>
              <a:buSzPts val="2400"/>
              <a:buChar char="○"/>
            </a:pPr>
            <a:r>
              <a:rPr lang="en-US"/>
              <a:t>Support for insert/update/delete/merge/…</a:t>
            </a:r>
            <a:endParaRPr/>
          </a:p>
          <a:p>
            <a:pPr indent="-381000" lvl="1" marL="914400" rtl="0" algn="l">
              <a:spcBef>
                <a:spcPts val="0"/>
              </a:spcBef>
              <a:spcAft>
                <a:spcPts val="0"/>
              </a:spcAft>
              <a:buSzPts val="2400"/>
              <a:buChar char="○"/>
            </a:pPr>
            <a:r>
              <a:rPr lang="en-US"/>
              <a:t>Support for normalized, multi-table data</a:t>
            </a:r>
            <a:endParaRPr/>
          </a:p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-US"/>
              <a:t>HyperAPI / pantab</a:t>
            </a:r>
            <a:endParaRPr/>
          </a:p>
          <a:p>
            <a:pPr indent="-381000" lvl="1" marL="914400" rtl="0" algn="l">
              <a:spcBef>
                <a:spcPts val="0"/>
              </a:spcBef>
              <a:spcAft>
                <a:spcPts val="0"/>
              </a:spcAft>
              <a:buSzPts val="2400"/>
              <a:buChar char="○"/>
            </a:pPr>
            <a:r>
              <a:rPr lang="en-US"/>
              <a:t>Allows to create the relevant Hyper files from your script</a:t>
            </a:r>
            <a:endParaRPr/>
          </a:p>
          <a:p>
            <a:pPr indent="-381000" lvl="1" marL="914400" rtl="0" algn="l">
              <a:spcBef>
                <a:spcPts val="0"/>
              </a:spcBef>
              <a:spcAft>
                <a:spcPts val="0"/>
              </a:spcAft>
              <a:buSzPts val="2400"/>
              <a:buChar char="○"/>
            </a:pPr>
            <a:r>
              <a:rPr lang="en-US"/>
              <a:t>Many other features: read &amp; write Hyper files; read Parquet &amp; CSV files; ...</a:t>
            </a:r>
            <a:endParaRPr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00" name="Shape 5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" name="Google Shape;501;p70"/>
          <p:cNvSpPr txBox="1"/>
          <p:nvPr>
            <p:ph idx="1" type="body"/>
          </p:nvPr>
        </p:nvSpPr>
        <p:spPr>
          <a:xfrm>
            <a:off x="710057" y="598699"/>
            <a:ext cx="132690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4C4C4C"/>
              </a:buClr>
              <a:buSzPts val="4500"/>
              <a:buFont typeface="Arial"/>
              <a:buNone/>
            </a:pPr>
            <a:r>
              <a:rPr lang="en-US"/>
              <a:t>Additional pointers</a:t>
            </a:r>
            <a:endParaRPr/>
          </a:p>
        </p:txBody>
      </p:sp>
      <p:sp>
        <p:nvSpPr>
          <p:cNvPr id="502" name="Google Shape;502;p70"/>
          <p:cNvSpPr txBox="1"/>
          <p:nvPr>
            <p:ph idx="2" type="body"/>
          </p:nvPr>
        </p:nvSpPr>
        <p:spPr>
          <a:xfrm>
            <a:off x="704476" y="1893515"/>
            <a:ext cx="13274700" cy="5017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-US"/>
              <a:t>Samples:</a:t>
            </a:r>
            <a:endParaRPr/>
          </a:p>
          <a:p>
            <a:pPr indent="-381000" lvl="1" marL="914400" rtl="0" algn="l">
              <a:spcBef>
                <a:spcPts val="0"/>
              </a:spcBef>
              <a:spcAft>
                <a:spcPts val="0"/>
              </a:spcAft>
              <a:buSzPts val="2400"/>
              <a:buChar char="○"/>
            </a:pPr>
            <a:r>
              <a:rPr lang="en-US" u="sng">
                <a:solidFill>
                  <a:schemeClr val="hlink"/>
                </a:solidFill>
                <a:hlinkClick r:id="rId3"/>
              </a:rPr>
              <a:t>Basic sample</a:t>
            </a:r>
            <a:r>
              <a:rPr lang="en-US"/>
              <a:t> is part of TSC </a:t>
            </a:r>
            <a:endParaRPr/>
          </a:p>
          <a:p>
            <a:pPr indent="-361950" lvl="2" marL="1371600" rtl="0" algn="l">
              <a:spcBef>
                <a:spcPts val="0"/>
              </a:spcBef>
              <a:spcAft>
                <a:spcPts val="0"/>
              </a:spcAft>
              <a:buSzPts val="2100"/>
              <a:buChar char="■"/>
            </a:pPr>
            <a:r>
              <a:rPr lang="en-US"/>
              <a:t>Deletion only</a:t>
            </a:r>
            <a:endParaRPr/>
          </a:p>
          <a:p>
            <a:pPr indent="-361950" lvl="2" marL="1371600" rtl="0" algn="l">
              <a:spcBef>
                <a:spcPts val="0"/>
              </a:spcBef>
              <a:spcAft>
                <a:spcPts val="0"/>
              </a:spcAft>
              <a:buSzPts val="2100"/>
              <a:buChar char="■"/>
            </a:pPr>
            <a:r>
              <a:rPr lang="en-US"/>
              <a:t>TSC + Hyper Update REST API</a:t>
            </a:r>
            <a:endParaRPr/>
          </a:p>
          <a:p>
            <a:pPr indent="-381000" lvl="1" marL="914400" rtl="0" algn="l">
              <a:spcBef>
                <a:spcPts val="0"/>
              </a:spcBef>
              <a:spcAft>
                <a:spcPts val="0"/>
              </a:spcAft>
              <a:buSzPts val="2400"/>
              <a:buChar char="○"/>
            </a:pPr>
            <a:r>
              <a:rPr lang="en-US" u="sng">
                <a:solidFill>
                  <a:schemeClr val="hlink"/>
                </a:solidFill>
                <a:hlinkClick r:id="rId4"/>
              </a:rPr>
              <a:t>More advanced sample</a:t>
            </a:r>
            <a:r>
              <a:rPr lang="en-US"/>
              <a:t> provided by Jeremy Harris (one of our early adopters)</a:t>
            </a:r>
            <a:endParaRPr/>
          </a:p>
          <a:p>
            <a:pPr indent="-361950" lvl="2" marL="1371600" rtl="0" algn="l">
              <a:spcBef>
                <a:spcPts val="0"/>
              </a:spcBef>
              <a:spcAft>
                <a:spcPts val="0"/>
              </a:spcAft>
              <a:buSzPts val="2100"/>
              <a:buChar char="■"/>
            </a:pPr>
            <a:r>
              <a:rPr lang="en-US"/>
              <a:t>Insertion</a:t>
            </a:r>
            <a:endParaRPr/>
          </a:p>
          <a:p>
            <a:pPr indent="-361950" lvl="2" marL="1371600" rtl="0" algn="l">
              <a:spcBef>
                <a:spcPts val="0"/>
              </a:spcBef>
              <a:spcAft>
                <a:spcPts val="0"/>
              </a:spcAft>
              <a:buSzPts val="2100"/>
              <a:buChar char="■"/>
            </a:pPr>
            <a:r>
              <a:rPr lang="en-US"/>
              <a:t>HyperAPI + TSC + Hyper Update REST API</a:t>
            </a:r>
            <a:endParaRPr/>
          </a:p>
          <a:p>
            <a:pPr indent="-381000" lvl="1" marL="914400" rtl="0" algn="l">
              <a:spcBef>
                <a:spcPts val="0"/>
              </a:spcBef>
              <a:spcAft>
                <a:spcPts val="0"/>
              </a:spcAft>
              <a:buSzPts val="2400"/>
              <a:buChar char="○"/>
            </a:pPr>
            <a:r>
              <a:rPr lang="en-US" u="sng">
                <a:solidFill>
                  <a:schemeClr val="hlink"/>
                </a:solidFill>
                <a:hlinkClick r:id="rId5"/>
              </a:rPr>
              <a:t>Full-blown sample</a:t>
            </a:r>
            <a:endParaRPr/>
          </a:p>
          <a:p>
            <a:pPr indent="-361950" lvl="2" marL="1371600" rtl="0" algn="l">
              <a:spcBef>
                <a:spcPts val="0"/>
              </a:spcBef>
              <a:spcAft>
                <a:spcPts val="0"/>
              </a:spcAft>
              <a:buSzPts val="2100"/>
              <a:buChar char="■"/>
            </a:pPr>
            <a:r>
              <a:rPr lang="en-US"/>
              <a:t>Insertion + Deletion + Update</a:t>
            </a:r>
            <a:endParaRPr/>
          </a:p>
          <a:p>
            <a:pPr indent="-361950" lvl="2" marL="1371600" rtl="0" algn="l">
              <a:spcBef>
                <a:spcPts val="0"/>
              </a:spcBef>
              <a:spcAft>
                <a:spcPts val="0"/>
              </a:spcAft>
              <a:buSzPts val="2100"/>
              <a:buChar char="■"/>
            </a:pPr>
            <a:r>
              <a:rPr lang="en-US"/>
              <a:t>HyperAPI + TSC +  Hyper Update REST API + libpq, BigQuery, ...</a:t>
            </a:r>
            <a:endParaRPr/>
          </a:p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-US"/>
              <a:t>Documentation</a:t>
            </a:r>
            <a:endParaRPr/>
          </a:p>
          <a:p>
            <a:pPr indent="-381000" lvl="1" marL="914400" rtl="0" algn="l">
              <a:spcBef>
                <a:spcPts val="0"/>
              </a:spcBef>
              <a:spcAft>
                <a:spcPts val="0"/>
              </a:spcAft>
              <a:buSzPts val="2400"/>
              <a:buChar char="○"/>
            </a:pPr>
            <a:r>
              <a:rPr lang="en-US" u="sng">
                <a:solidFill>
                  <a:schemeClr val="hlink"/>
                </a:solidFill>
                <a:hlinkClick r:id="rId6"/>
              </a:rPr>
              <a:t>REST Api docs</a:t>
            </a:r>
            <a:endParaRPr/>
          </a:p>
          <a:p>
            <a:pPr indent="-381000" lvl="1" marL="914400" rtl="0" algn="l">
              <a:spcBef>
                <a:spcPts val="0"/>
              </a:spcBef>
              <a:spcAft>
                <a:spcPts val="0"/>
              </a:spcAft>
              <a:buSzPts val="2400"/>
              <a:buChar char="○"/>
            </a:pPr>
            <a:r>
              <a:rPr lang="en-US" u="sng">
                <a:solidFill>
                  <a:schemeClr val="hlink"/>
                </a:solidFill>
                <a:hlinkClick r:id="rId7"/>
              </a:rPr>
              <a:t>TSC docs</a:t>
            </a:r>
            <a:endParaRPr/>
          </a:p>
          <a:p>
            <a:pPr indent="-381000" lvl="1" marL="914400" rtl="0" algn="l">
              <a:spcBef>
                <a:spcPts val="0"/>
              </a:spcBef>
              <a:spcAft>
                <a:spcPts val="0"/>
              </a:spcAft>
              <a:buSzPts val="2400"/>
              <a:buChar char="○"/>
            </a:pPr>
            <a:r>
              <a:rPr lang="en-US" u="sng">
                <a:solidFill>
                  <a:schemeClr val="hlink"/>
                </a:solidFill>
                <a:hlinkClick r:id="rId8"/>
              </a:rPr>
              <a:t>Hyper API docs</a:t>
            </a:r>
            <a:endParaRPr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06" name="Shape 5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7" name="Google Shape;507;p71"/>
          <p:cNvSpPr txBox="1"/>
          <p:nvPr>
            <p:ph idx="1" type="body"/>
          </p:nvPr>
        </p:nvSpPr>
        <p:spPr>
          <a:xfrm>
            <a:off x="1590261" y="4768917"/>
            <a:ext cx="8388600" cy="1114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</a:pPr>
            <a:r>
              <a:rPr lang="en-US" sz="2400"/>
              <a:t>Adrian Vogelsgesang | Software Engineer, Tableau</a:t>
            </a:r>
            <a:endParaRPr/>
          </a:p>
          <a:p>
            <a:pPr indent="0" lvl="0" marL="0" rtl="0" algn="l">
              <a:lnSpc>
                <a:spcPct val="11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</a:pPr>
            <a:r>
              <a:rPr lang="en-US" sz="2400"/>
              <a:t>October 27th 2021</a:t>
            </a:r>
            <a:r>
              <a:rPr lang="en-US" sz="240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/>
              <a:t> | avogelsgesang@tableau.com</a:t>
            </a:r>
            <a:endParaRPr/>
          </a:p>
        </p:txBody>
      </p:sp>
      <p:sp>
        <p:nvSpPr>
          <p:cNvPr id="508" name="Google Shape;508;p71"/>
          <p:cNvSpPr txBox="1"/>
          <p:nvPr>
            <p:ph idx="2" type="body"/>
          </p:nvPr>
        </p:nvSpPr>
        <p:spPr>
          <a:xfrm>
            <a:off x="1590261" y="2895388"/>
            <a:ext cx="9329400" cy="1583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None/>
            </a:pPr>
            <a:r>
              <a:rPr lang="en-US" sz="4900"/>
              <a:t>TSC + Hyper Update REST API</a:t>
            </a:r>
            <a:endParaRPr sz="49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32"/>
          <p:cNvSpPr txBox="1"/>
          <p:nvPr>
            <p:ph idx="1" type="body"/>
          </p:nvPr>
        </p:nvSpPr>
        <p:spPr>
          <a:xfrm>
            <a:off x="706101" y="1813044"/>
            <a:ext cx="8047800" cy="4309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800"/>
              <a:buFont typeface="Arial"/>
              <a:buNone/>
            </a:pPr>
            <a:r>
              <a:rPr lang="en-US"/>
              <a:t>RStudio and Tableau</a:t>
            </a:r>
            <a:endParaRPr/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800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800"/>
              <a:buFont typeface="Arial"/>
              <a:buNone/>
            </a:pPr>
            <a:r>
              <a:rPr lang="en-US"/>
              <a:t>Embedded Metrics</a:t>
            </a:r>
            <a:endParaRPr/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800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Arial"/>
              <a:buNone/>
            </a:pPr>
            <a:r>
              <a:rPr lang="en-US">
                <a:solidFill>
                  <a:srgbClr val="4C4C4C"/>
                </a:solidFill>
              </a:rPr>
              <a:t>Publishing Multi-Table Hyper Files to Tableau Server/Online via the REST API</a:t>
            </a:r>
            <a:endParaRPr>
              <a:solidFill>
                <a:srgbClr val="4C4C4C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Arial"/>
              <a:buNone/>
            </a:pPr>
            <a:r>
              <a:t/>
            </a:r>
            <a:endParaRPr>
              <a:solidFill>
                <a:srgbClr val="4C4C4C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800"/>
              <a:buFont typeface="Arial"/>
              <a:buNone/>
            </a:pPr>
            <a:r>
              <a:rPr lang="en-US"/>
              <a:t>Data Update API support in TSC</a:t>
            </a:r>
            <a:endParaRPr/>
          </a:p>
        </p:txBody>
      </p:sp>
      <p:sp>
        <p:nvSpPr>
          <p:cNvPr id="142" name="Google Shape;142;p32"/>
          <p:cNvSpPr txBox="1"/>
          <p:nvPr>
            <p:ph idx="2" type="body"/>
          </p:nvPr>
        </p:nvSpPr>
        <p:spPr>
          <a:xfrm>
            <a:off x="715321" y="600286"/>
            <a:ext cx="13245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4500"/>
              <a:buFont typeface="Arial"/>
              <a:buNone/>
            </a:pPr>
            <a:r>
              <a:rPr lang="en-US"/>
              <a:t>Agenda</a:t>
            </a:r>
            <a:endParaRPr/>
          </a:p>
        </p:txBody>
      </p:sp>
      <p:sp>
        <p:nvSpPr>
          <p:cNvPr id="143" name="Google Shape;143;p32"/>
          <p:cNvSpPr txBox="1"/>
          <p:nvPr>
            <p:ph idx="3" type="body"/>
          </p:nvPr>
        </p:nvSpPr>
        <p:spPr>
          <a:xfrm>
            <a:off x="8626600" y="1874850"/>
            <a:ext cx="5695500" cy="5602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800"/>
              <a:buFont typeface="Arial"/>
              <a:buNone/>
            </a:pPr>
            <a:r>
              <a:rPr lang="en-US"/>
              <a:t>James Blair</a:t>
            </a:r>
            <a:endParaRPr/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800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800"/>
              <a:buFont typeface="Arial"/>
              <a:buNone/>
            </a:pPr>
            <a:r>
              <a:rPr lang="en-US"/>
              <a:t>Ryan Colvin</a:t>
            </a:r>
            <a:r>
              <a:rPr lang="en-US"/>
              <a:t> and Julian Kelly</a:t>
            </a:r>
            <a:endParaRPr/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800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800"/>
              <a:buFont typeface="Arial"/>
              <a:buNone/>
            </a:pPr>
            <a:r>
              <a:rPr lang="en-US"/>
              <a:t>Jakob Mund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800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800"/>
              <a:buFont typeface="Arial"/>
              <a:buNone/>
            </a:pPr>
            <a:r>
              <a:rPr lang="en-US"/>
              <a:t>Adrian </a:t>
            </a:r>
            <a:r>
              <a:rPr lang="en-US">
                <a:solidFill>
                  <a:srgbClr val="4C4C4C"/>
                </a:solidFill>
                <a:highlight>
                  <a:srgbClr val="FFFFFF"/>
                </a:highlight>
              </a:rPr>
              <a:t>Vogelsgesang</a:t>
            </a:r>
            <a:endParaRPr>
              <a:solidFill>
                <a:srgbClr val="4C4C4C"/>
              </a:solidFill>
              <a:highlight>
                <a:srgbClr val="FFFFFF"/>
              </a:highlight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800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8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33"/>
          <p:cNvSpPr txBox="1"/>
          <p:nvPr>
            <p:ph idx="1" type="body"/>
          </p:nvPr>
        </p:nvSpPr>
        <p:spPr>
          <a:xfrm>
            <a:off x="1590261" y="4768917"/>
            <a:ext cx="8388600" cy="1114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</a:pPr>
            <a:r>
              <a:rPr lang="en-US" sz="2400"/>
              <a:t>James Blair</a:t>
            </a:r>
            <a:r>
              <a:rPr lang="en-US" sz="2400">
                <a:latin typeface="Arial"/>
                <a:ea typeface="Arial"/>
                <a:cs typeface="Arial"/>
                <a:sym typeface="Arial"/>
              </a:rPr>
              <a:t> | </a:t>
            </a:r>
            <a:r>
              <a:rPr lang="en-US" sz="2400"/>
              <a:t>Solutions Engineer</a:t>
            </a:r>
            <a:endParaRPr/>
          </a:p>
          <a:p>
            <a:pPr indent="0" lvl="0" marL="0" rtl="0" algn="l">
              <a:lnSpc>
                <a:spcPct val="11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</a:pPr>
            <a:r>
              <a:rPr lang="en-US" sz="2400"/>
              <a:t>October 27, 2021</a:t>
            </a:r>
            <a:r>
              <a:rPr lang="en-US" sz="2400">
                <a:latin typeface="Arial"/>
                <a:ea typeface="Arial"/>
                <a:cs typeface="Arial"/>
                <a:sym typeface="Arial"/>
              </a:rPr>
              <a:t> | </a:t>
            </a:r>
            <a:r>
              <a:rPr lang="en-US" sz="2400"/>
              <a:t>james@rstudio.com</a:t>
            </a:r>
            <a:endParaRPr/>
          </a:p>
        </p:txBody>
      </p:sp>
      <p:sp>
        <p:nvSpPr>
          <p:cNvPr id="149" name="Google Shape;149;p33"/>
          <p:cNvSpPr txBox="1"/>
          <p:nvPr>
            <p:ph idx="2" type="body"/>
          </p:nvPr>
        </p:nvSpPr>
        <p:spPr>
          <a:xfrm>
            <a:off x="1590261" y="2895388"/>
            <a:ext cx="9329400" cy="1583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None/>
            </a:pPr>
            <a:r>
              <a:rPr lang="en-US"/>
              <a:t>RStudio and Tableau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34"/>
          <p:cNvSpPr txBox="1"/>
          <p:nvPr>
            <p:ph idx="4294967295" type="title"/>
          </p:nvPr>
        </p:nvSpPr>
        <p:spPr>
          <a:xfrm>
            <a:off x="677862" y="308750"/>
            <a:ext cx="132747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lt1"/>
                </a:solidFill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plumbertableau</a:t>
            </a:r>
            <a:endParaRPr>
              <a:solidFill>
                <a:schemeClr val="lt1"/>
              </a:solidFill>
            </a:endParaRPr>
          </a:p>
        </p:txBody>
      </p:sp>
      <p:pic>
        <p:nvPicPr>
          <p:cNvPr id="155" name="Google Shape;155;p3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2730250" y="76200"/>
            <a:ext cx="1793798" cy="20708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56" name="Google Shape;156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09600" y="936800"/>
            <a:ext cx="11887201" cy="69349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35"/>
          <p:cNvSpPr txBox="1"/>
          <p:nvPr>
            <p:ph idx="4294967295" type="title"/>
          </p:nvPr>
        </p:nvSpPr>
        <p:spPr>
          <a:xfrm>
            <a:off x="677862" y="308750"/>
            <a:ext cx="132747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lt1"/>
                </a:solidFill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fastapitableau</a:t>
            </a:r>
            <a:endParaRPr>
              <a:solidFill>
                <a:schemeClr val="lt1"/>
              </a:solidFill>
            </a:endParaRPr>
          </a:p>
        </p:txBody>
      </p:sp>
      <p:pic>
        <p:nvPicPr>
          <p:cNvPr id="162" name="Google Shape;162;p3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577950" y="156350"/>
            <a:ext cx="3909024" cy="977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3" name="Google Shape;163;p3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09600" y="953100"/>
            <a:ext cx="11887201" cy="693268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36"/>
          <p:cNvSpPr txBox="1"/>
          <p:nvPr>
            <p:ph idx="4294967295" type="title"/>
          </p:nvPr>
        </p:nvSpPr>
        <p:spPr>
          <a:xfrm>
            <a:off x="677862" y="308750"/>
            <a:ext cx="132747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lt1"/>
                </a:solidFill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RStudio Connect</a:t>
            </a:r>
            <a:endParaRPr>
              <a:solidFill>
                <a:schemeClr val="lt1"/>
              </a:solidFill>
            </a:endParaRPr>
          </a:p>
        </p:txBody>
      </p:sp>
      <p:pic>
        <p:nvPicPr>
          <p:cNvPr id="169" name="Google Shape;169;p3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50249" y="1075515"/>
            <a:ext cx="12729902" cy="652655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PPT_Corporate_Template_BentonSans_16.9_a">
  <a:themeElements>
    <a:clrScheme name="Custom 8">
      <a:dk1>
        <a:srgbClr val="666666"/>
      </a:dk1>
      <a:lt1>
        <a:srgbClr val="FFFFFF"/>
      </a:lt1>
      <a:dk2>
        <a:srgbClr val="5B6591"/>
      </a:dk2>
      <a:lt2>
        <a:srgbClr val="FFFFFF"/>
      </a:lt2>
      <a:accent1>
        <a:srgbClr val="1F447D"/>
      </a:accent1>
      <a:accent2>
        <a:srgbClr val="E8762C"/>
      </a:accent2>
      <a:accent3>
        <a:srgbClr val="7099A6"/>
      </a:accent3>
      <a:accent4>
        <a:srgbClr val="59879B"/>
      </a:accent4>
      <a:accent5>
        <a:srgbClr val="4C4C4C"/>
      </a:accent5>
      <a:accent6>
        <a:srgbClr val="C72035"/>
      </a:accent6>
      <a:hlink>
        <a:srgbClr val="EB912C"/>
      </a:hlink>
      <a:folHlink>
        <a:srgbClr val="969696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