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3" r:id="rId1"/>
    <p:sldMasterId id="2147483734" r:id="rId2"/>
  </p:sldMasterIdLst>
  <p:notesMasterIdLst>
    <p:notesMasterId r:id="rId20"/>
  </p:notesMasterIdLst>
  <p:sldIdLst>
    <p:sldId id="257" r:id="rId3"/>
    <p:sldId id="258" r:id="rId4"/>
    <p:sldId id="285" r:id="rId5"/>
    <p:sldId id="260" r:id="rId6"/>
    <p:sldId id="267" r:id="rId7"/>
    <p:sldId id="268" r:id="rId8"/>
    <p:sldId id="270" r:id="rId9"/>
    <p:sldId id="277" r:id="rId10"/>
    <p:sldId id="278" r:id="rId11"/>
    <p:sldId id="282" r:id="rId12"/>
    <p:sldId id="301" r:id="rId13"/>
    <p:sldId id="263" r:id="rId14"/>
    <p:sldId id="262" r:id="rId15"/>
    <p:sldId id="264" r:id="rId16"/>
    <p:sldId id="274" r:id="rId17"/>
    <p:sldId id="276" r:id="rId18"/>
    <p:sldId id="30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" panose="020B0502020104020203" pitchFamily="34" charset="-79"/>
      <p:regular r:id="rId25"/>
      <p:bold r:id="rId26"/>
      <p:italic r:id="rId27"/>
      <p:boldItalic r:id="rId28"/>
    </p:embeddedFont>
    <p:embeddedFont>
      <p:font typeface="Gill Sans MT" panose="020B0502020104020203" pitchFamily="34" charset="77"/>
      <p:regular r:id="rId29"/>
      <p:bold r:id="rId30"/>
      <p:italic r:id="rId31"/>
      <p:boldItalic r:id="rId32"/>
    </p:embeddedFont>
    <p:embeddedFont>
      <p:font typeface="Merriweather" panose="02060503050406030704" pitchFamily="18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84">
          <p15:clr>
            <a:srgbClr val="A4A3A4"/>
          </p15:clr>
        </p15:guide>
        <p15:guide id="2" orient="horz" pos="308">
          <p15:clr>
            <a:srgbClr val="A4A3A4"/>
          </p15:clr>
        </p15:guide>
        <p15:guide id="3" pos="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Prins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70211"/>
  </p:normalViewPr>
  <p:slideViewPr>
    <p:cSldViewPr snapToGrid="0">
      <p:cViewPr varScale="1">
        <p:scale>
          <a:sx n="84" d="100"/>
          <a:sy n="84" d="100"/>
        </p:scale>
        <p:origin x="1752" y="192"/>
      </p:cViewPr>
      <p:guideLst>
        <p:guide orient="horz" pos="984"/>
        <p:guide orient="horz" pos="308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4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4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4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4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4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7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MX" dirty="0">
                <a:solidFill>
                  <a:srgbClr val="333333"/>
                </a:solidFill>
              </a:rPr>
              <a:t>Bom Dia a Todos! Obrigada por participarem deste Webinar! Sou a Mariângela e nesta sessão vamos falar sobre Gestão de Riscos e como a Tableau está apoiando clientes no mundo todo a mitigar e monitorar os diversos tipos de riscos, incluindo a gestão dos riscos digitais, de compliance, operacionais e estratégicos.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MX" dirty="0">
              <a:solidFill>
                <a:srgbClr val="333333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MX" dirty="0">
                <a:solidFill>
                  <a:srgbClr val="333333"/>
                </a:solidFill>
              </a:rPr>
              <a:t>Gestão de Riscos é um tema que possui cada vez mais importância nas empresas, sejam elas de capital fechado ou aberto. Para o setor financeiro, a análise de exposição ao risco é um pilar estratégico e permeia todas as áreas, não somente a área de riscos em si, mas também áreas como gestão de clientes, crédito, compras, marketing, recursos humanos, jurídico e tecnologia (claro). Sendo que cada uma é responsável pela gestão e controle dos riscos associados às suas atividades. E ainda temos que lidar com os riscos emergentes, como os relacionados à gestão do workplace, que explodiu durante a pandemia e não era considerado crítico antes por muitas organizações.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MX" dirty="0">
              <a:solidFill>
                <a:srgbClr val="333333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MX" dirty="0">
                <a:solidFill>
                  <a:srgbClr val="333333"/>
                </a:solidFill>
              </a:rPr>
              <a:t>É um tema que requer um acompanhamento e controles cada vez mais eficazes, além de garantir a conformidade com legislação, incluindo a recente LGPD, Lei Geral de Proteção de Dados.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MX" dirty="0">
                <a:solidFill>
                  <a:srgbClr val="333333"/>
                </a:solidFill>
              </a:rPr>
              <a:t>Há alguns anos atrás, o trabalho de gestão de riscos era feito manualmente, por meio de entrevistas com as áreas e testes de controle por amostragem. Hoje não é mais possível executá-lo desta forma, principalmente no setor financeiro. A exposição ao risco e os controles que minimizam essa exposição precisam ser monitorados automaticamente e continuamente, por isso é fundamental que seja feito por uma tecnologia robusta, confiável e escalável para toda a organização, e é sobre isso que falaremos nessa agenda de hoje. </a:t>
            </a:r>
            <a:endParaRPr lang="es-MX" dirty="0"/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" name="Google Shape;3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af1276e14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/>
              <a:t>Para </a:t>
            </a:r>
            <a:r>
              <a:rPr lang="en-US" dirty="0" err="1"/>
              <a:t>empresas</a:t>
            </a:r>
            <a:r>
              <a:rPr lang="en-US" dirty="0"/>
              <a:t> de </a:t>
            </a:r>
            <a:r>
              <a:rPr lang="en-US" dirty="0" err="1"/>
              <a:t>investimento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painel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, pois </a:t>
            </a:r>
            <a:r>
              <a:rPr lang="en-US" dirty="0" err="1"/>
              <a:t>avalia</a:t>
            </a:r>
            <a:r>
              <a:rPr lang="en-US" dirty="0"/>
              <a:t> o </a:t>
            </a:r>
            <a:r>
              <a:rPr lang="en-US" dirty="0" err="1"/>
              <a:t>risco</a:t>
            </a:r>
            <a:r>
              <a:rPr lang="en-US" dirty="0"/>
              <a:t> do mercado de </a:t>
            </a:r>
            <a:r>
              <a:rPr lang="en-US" dirty="0" err="1"/>
              <a:t>negociação</a:t>
            </a:r>
            <a:r>
              <a:rPr lang="en-US" dirty="0"/>
              <a:t> com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análise</a:t>
            </a:r>
            <a:r>
              <a:rPr lang="en-US" dirty="0"/>
              <a:t> das </a:t>
            </a:r>
            <a:r>
              <a:rPr lang="en-US" dirty="0" err="1"/>
              <a:t>tendências</a:t>
            </a:r>
            <a:r>
              <a:rPr lang="en-US" dirty="0"/>
              <a:t> </a:t>
            </a:r>
            <a:r>
              <a:rPr lang="en-US" dirty="0" err="1"/>
              <a:t>históricas</a:t>
            </a:r>
            <a:r>
              <a:rPr lang="en-US" dirty="0"/>
              <a:t> e de </a:t>
            </a:r>
            <a:r>
              <a:rPr lang="en-US" dirty="0" err="1"/>
              <a:t>volatilidade</a:t>
            </a:r>
            <a:r>
              <a:rPr lang="en-US" dirty="0"/>
              <a:t>, </a:t>
            </a:r>
            <a:r>
              <a:rPr lang="en-US" dirty="0" err="1"/>
              <a:t>além</a:t>
            </a:r>
            <a:r>
              <a:rPr lang="en-US" dirty="0"/>
              <a:t> da </a:t>
            </a:r>
            <a:r>
              <a:rPr lang="en-US" dirty="0" err="1"/>
              <a:t>rentabilidade</a:t>
            </a:r>
            <a:r>
              <a:rPr lang="en-US" dirty="0"/>
              <a:t> </a:t>
            </a:r>
            <a:r>
              <a:rPr lang="en-US" dirty="0" err="1"/>
              <a:t>estimada</a:t>
            </a:r>
            <a:r>
              <a:rPr lang="en-US" dirty="0"/>
              <a:t> para a </a:t>
            </a:r>
            <a:r>
              <a:rPr lang="en-US" dirty="0" err="1"/>
              <a:t>gestão</a:t>
            </a:r>
            <a:r>
              <a:rPr lang="en-US" dirty="0"/>
              <a:t> de portfolio.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ajudar</a:t>
            </a:r>
            <a:r>
              <a:rPr lang="en-US" dirty="0"/>
              <a:t> a </a:t>
            </a:r>
            <a:r>
              <a:rPr lang="en-US" dirty="0" err="1"/>
              <a:t>prever</a:t>
            </a:r>
            <a:r>
              <a:rPr lang="en-US" dirty="0"/>
              <a:t> o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futuro</a:t>
            </a:r>
            <a:r>
              <a:rPr lang="en-US" dirty="0"/>
              <a:t> com base </a:t>
            </a:r>
            <a:r>
              <a:rPr lang="en-US" dirty="0" err="1"/>
              <a:t>nessas</a:t>
            </a:r>
            <a:r>
              <a:rPr lang="en-US" dirty="0"/>
              <a:t> </a:t>
            </a:r>
            <a:r>
              <a:rPr lang="en-US" dirty="0" err="1"/>
              <a:t>análises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96" name="Google Shape;596;gaf1276e14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 err="1"/>
              <a:t>Vamos</a:t>
            </a:r>
            <a:r>
              <a:rPr lang="en-US" dirty="0"/>
              <a:t> </a:t>
            </a:r>
            <a:r>
              <a:rPr lang="en-US" dirty="0" err="1"/>
              <a:t>rapidamente</a:t>
            </a:r>
            <a:r>
              <a:rPr lang="en-US" dirty="0"/>
              <a:t> </a:t>
            </a:r>
            <a:r>
              <a:rPr lang="en-US" dirty="0" err="1"/>
              <a:t>falar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/>
              <a:t>. </a:t>
            </a:r>
            <a:r>
              <a:rPr lang="en-US" dirty="0" err="1"/>
              <a:t>Esse</a:t>
            </a:r>
            <a:r>
              <a:rPr lang="en-US" dirty="0"/>
              <a:t> material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/>
              <a:t>disponível</a:t>
            </a:r>
            <a:r>
              <a:rPr lang="en-US" dirty="0"/>
              <a:t> para </a:t>
            </a:r>
            <a:r>
              <a:rPr lang="en-US" dirty="0" err="1"/>
              <a:t>vocês</a:t>
            </a:r>
            <a:r>
              <a:rPr lang="en-US" dirty="0"/>
              <a:t>, </a:t>
            </a:r>
            <a:r>
              <a:rPr lang="en-US" dirty="0" err="1"/>
              <a:t>então</a:t>
            </a:r>
            <a:r>
              <a:rPr lang="en-US" dirty="0"/>
              <a:t> a </a:t>
            </a:r>
            <a:r>
              <a:rPr lang="en-US" dirty="0" err="1"/>
              <a:t>ideia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detalhar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, mas sim </a:t>
            </a:r>
            <a:r>
              <a:rPr lang="en-US" dirty="0" err="1"/>
              <a:t>trazer</a:t>
            </a:r>
            <a:r>
              <a:rPr lang="en-US" dirty="0"/>
              <a:t> </a:t>
            </a:r>
            <a:r>
              <a:rPr lang="en-US" dirty="0" err="1"/>
              <a:t>exemplos</a:t>
            </a:r>
            <a:r>
              <a:rPr lang="en-US" dirty="0"/>
              <a:t> </a:t>
            </a:r>
            <a:r>
              <a:rPr lang="en-US" dirty="0" err="1"/>
              <a:t>práticos</a:t>
            </a:r>
            <a:r>
              <a:rPr lang="en-US" dirty="0"/>
              <a:t> (dashboards e </a:t>
            </a:r>
            <a:r>
              <a:rPr lang="en-US" dirty="0" err="1"/>
              <a:t>depoimentos</a:t>
            </a:r>
            <a:r>
              <a:rPr lang="en-US" dirty="0"/>
              <a:t>) de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. A </a:t>
            </a:r>
            <a:r>
              <a:rPr lang="en-US" dirty="0" err="1"/>
              <a:t>partir</a:t>
            </a:r>
            <a:r>
              <a:rPr lang="en-US" dirty="0"/>
              <a:t> </a:t>
            </a:r>
            <a:r>
              <a:rPr lang="en-US" dirty="0" err="1"/>
              <a:t>disso</a:t>
            </a:r>
            <a:r>
              <a:rPr lang="en-US" dirty="0"/>
              <a:t>, Podemos </a:t>
            </a:r>
            <a:r>
              <a:rPr lang="en-US" dirty="0" err="1"/>
              <a:t>marcar</a:t>
            </a:r>
            <a:r>
              <a:rPr lang="en-US" dirty="0"/>
              <a:t> um bate </a:t>
            </a:r>
            <a:r>
              <a:rPr lang="en-US" dirty="0" err="1"/>
              <a:t>papo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detalhado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deles,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promover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troca</a:t>
            </a:r>
            <a:r>
              <a:rPr lang="en-US" dirty="0"/>
              <a:t> de </a:t>
            </a:r>
            <a:r>
              <a:rPr lang="en-US" dirty="0" err="1"/>
              <a:t>experiência</a:t>
            </a:r>
            <a:r>
              <a:rPr lang="en-US" dirty="0"/>
              <a:t> </a:t>
            </a:r>
            <a:r>
              <a:rPr lang="en-US" dirty="0" err="1"/>
              <a:t>direta</a:t>
            </a:r>
            <a:r>
              <a:rPr lang="en-US" dirty="0"/>
              <a:t> entre as </a:t>
            </a:r>
            <a:r>
              <a:rPr lang="en-US" dirty="0" err="1"/>
              <a:t>empresas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10" name="Google Shape;4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310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b05da801d4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gb05da801d4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pt-BR" sz="1800" b="0" i="0" u="none" strike="noStrike" cap="none" spc="-2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 a visualização, as empresas conseguem ver como a crise poderia se desdobrar nas áreas de cada uma e afetar os respectivos setores. Assim, elas podem embasar com informações suas tomadas de decisão. </a:t>
            </a: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lang="pt-BR" sz="1800" b="0" i="0" u="none" strike="noStrike" cap="none" spc="-20" dirty="0">
              <a:solidFill>
                <a:srgbClr val="3F3F3F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pt-BR" sz="1800" b="0" i="0" u="none" strike="noStrike" cap="none" spc="-2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Em 2021, a evolução da pandemia traz riscos mais complicados, que não existiam antes pelo menos não nessa magnitude, como o risco de saúde mental gerando a interrupção das atividades. Áreas inteiras pararam por completo de uma hora para outra. Outro exemplo é relacionado à gestão remota de pessoas e ter uma empresa inteira trabalhando à distância sem uma infraestrutura adequada de segurança (física, lógica e mental). </a:t>
            </a: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b05da801d4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b05da801d4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Eles puderam processar os pedidos mais rapidamente e ajudar seus associados comerciais com o máximo de agilidade. É o resultado do investimento na cultura de dados.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rgbClr val="3F3F3F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Mais um exemplo que foi agravado durante a </a:t>
            </a:r>
            <a:r>
              <a:rPr lang="pt-BR" sz="1800" b="0" i="0" u="none" strike="noStrike" cap="none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Covid</a:t>
            </a:r>
            <a:r>
              <a:rPr lang="pt-BR" sz="1800" b="0" i="0" u="none" strike="noStrike" cap="none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 e é importante dizer que muitos desses </a:t>
            </a:r>
            <a:r>
              <a:rPr lang="pt-BR" sz="1800" b="0" i="0" u="none" strike="noStrike" cap="none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dashboards</a:t>
            </a:r>
            <a:r>
              <a:rPr lang="pt-BR" sz="1800" b="0" i="0" u="none" strike="noStrike" cap="none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 foram criados em questão de dias, respondendo rapidamente à crise. Essa é uma das fortalezas do Tableau: permitir o acesso ao dado de forma simples e intuitiva. Imagina se eles tivessem que depender da TI para criar visões de uma hora pra outra em meio à uma crise sem precedentes, em que o mais importante é não interromper a operação. 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b05da801d4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b05da801d4_1_1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BNP Paribas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internacional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presença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75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190.000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empregados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Atendem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30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milhões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banco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varejo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operação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banco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80%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automatizados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redução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significativa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relatórios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Além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oferecer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única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integrada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dados. 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b05da801d4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gb05da801d4_1_28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PEMCO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único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painel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monitorar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sinistros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possibilitando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efetiva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clientes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Além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permitir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análise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detalhada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perfil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cliente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aprimorar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experiência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até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mudar a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oferta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produtos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forma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personalizada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direto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receita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b05da801d4_1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b05da801d4_1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USAA </a:t>
            </a:r>
            <a:r>
              <a:rPr lang="en-US" dirty="0" err="1"/>
              <a:t>utiliza</a:t>
            </a:r>
            <a:r>
              <a:rPr lang="en-US" dirty="0"/>
              <a:t> o Tableau para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visão</a:t>
            </a:r>
            <a:r>
              <a:rPr lang="en-US" dirty="0"/>
              <a:t> </a:t>
            </a:r>
            <a:r>
              <a:rPr lang="en-US" dirty="0" err="1"/>
              <a:t>clara</a:t>
            </a:r>
            <a:r>
              <a:rPr lang="en-US" dirty="0"/>
              <a:t> dos </a:t>
            </a:r>
            <a:r>
              <a:rPr lang="en-US" dirty="0" err="1"/>
              <a:t>riscos</a:t>
            </a:r>
            <a:r>
              <a:rPr lang="en-US" dirty="0"/>
              <a:t>, </a:t>
            </a:r>
            <a:r>
              <a:rPr lang="en-US" dirty="0" err="1"/>
              <a:t>conectando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mesmos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várias</a:t>
            </a:r>
            <a:r>
              <a:rPr lang="en-US" dirty="0"/>
              <a:t> </a:t>
            </a:r>
            <a:r>
              <a:rPr lang="en-US" dirty="0" err="1"/>
              <a:t>fontes</a:t>
            </a:r>
            <a:r>
              <a:rPr lang="en-US" dirty="0"/>
              <a:t> de dados. A </a:t>
            </a:r>
            <a:r>
              <a:rPr lang="en-US" dirty="0" err="1"/>
              <a:t>partir</a:t>
            </a:r>
            <a:r>
              <a:rPr lang="en-US" dirty="0"/>
              <a:t> dessa </a:t>
            </a:r>
            <a:r>
              <a:rPr lang="en-US" dirty="0" err="1"/>
              <a:t>visão</a:t>
            </a:r>
            <a:r>
              <a:rPr lang="en-US" dirty="0"/>
              <a:t>,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conseguem</a:t>
            </a:r>
            <a:r>
              <a:rPr lang="en-US" dirty="0"/>
              <a:t> </a:t>
            </a:r>
            <a:r>
              <a:rPr lang="en-US" dirty="0" err="1"/>
              <a:t>monitorar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críticos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controles</a:t>
            </a:r>
            <a:r>
              <a:rPr lang="en-US" dirty="0"/>
              <a:t> </a:t>
            </a:r>
            <a:r>
              <a:rPr lang="en-US" dirty="0" err="1"/>
              <a:t>associados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um deles 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imediatas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exceções</a:t>
            </a:r>
            <a:r>
              <a:rPr lang="en-US" dirty="0"/>
              <a:t>. Vale </a:t>
            </a:r>
            <a:r>
              <a:rPr lang="en-US" dirty="0" err="1"/>
              <a:t>muito</a:t>
            </a:r>
            <a:r>
              <a:rPr lang="en-US" dirty="0"/>
              <a:t> a </a:t>
            </a:r>
            <a:r>
              <a:rPr lang="en-US" dirty="0" err="1"/>
              <a:t>pena</a:t>
            </a:r>
            <a:r>
              <a:rPr lang="en-US" dirty="0"/>
              <a:t>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olharem</a:t>
            </a:r>
            <a:r>
              <a:rPr lang="en-US" dirty="0"/>
              <a:t> com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detalhes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case, pois </a:t>
            </a:r>
            <a:r>
              <a:rPr lang="en-US" dirty="0" err="1"/>
              <a:t>trata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pontos</a:t>
            </a:r>
            <a:r>
              <a:rPr lang="en-US" dirty="0"/>
              <a:t> que </a:t>
            </a:r>
            <a:r>
              <a:rPr lang="en-US" dirty="0" err="1"/>
              <a:t>discutimos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 err="1"/>
              <a:t>Esses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exemplos</a:t>
            </a:r>
            <a:r>
              <a:rPr lang="en-US" dirty="0"/>
              <a:t> que </a:t>
            </a:r>
            <a:r>
              <a:rPr lang="en-US" dirty="0" err="1"/>
              <a:t>trouxemos</a:t>
            </a:r>
            <a:r>
              <a:rPr lang="en-US" dirty="0"/>
              <a:t> para </a:t>
            </a:r>
            <a:r>
              <a:rPr lang="en-US" dirty="0" err="1"/>
              <a:t>vocês</a:t>
            </a:r>
            <a:r>
              <a:rPr lang="en-US" dirty="0"/>
              <a:t>,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obrigada</a:t>
            </a:r>
            <a:r>
              <a:rPr lang="en-US" dirty="0"/>
              <a:t> pela </a:t>
            </a:r>
            <a:r>
              <a:rPr lang="en-US" dirty="0" err="1"/>
              <a:t>atenção</a:t>
            </a:r>
            <a:r>
              <a:rPr lang="en-US" dirty="0"/>
              <a:t> e </a:t>
            </a:r>
            <a:r>
              <a:rPr lang="en-US" dirty="0" err="1"/>
              <a:t>disponibilidade</a:t>
            </a:r>
            <a:r>
              <a:rPr lang="en-US" dirty="0"/>
              <a:t>, e conte </a:t>
            </a:r>
            <a:r>
              <a:rPr lang="en-US" dirty="0" err="1"/>
              <a:t>conosco</a:t>
            </a:r>
            <a:r>
              <a:rPr lang="en-US" dirty="0"/>
              <a:t> para o que </a:t>
            </a:r>
            <a:r>
              <a:rPr lang="en-US" dirty="0" err="1"/>
              <a:t>precisarem</a:t>
            </a:r>
            <a:r>
              <a:rPr lang="en-US" dirty="0"/>
              <a:t>. </a:t>
            </a:r>
            <a:r>
              <a:rPr lang="en-US" dirty="0" err="1"/>
              <a:t>Deixo</a:t>
            </a:r>
            <a:r>
              <a:rPr lang="en-US" dirty="0"/>
              <a:t> meus </a:t>
            </a:r>
            <a:r>
              <a:rPr lang="en-US" dirty="0" err="1"/>
              <a:t>contatos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, </a:t>
            </a:r>
            <a:r>
              <a:rPr lang="en-US" dirty="0" err="1"/>
              <a:t>fiquem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vontade</a:t>
            </a:r>
            <a:r>
              <a:rPr lang="en-US" dirty="0"/>
              <a:t> para me </a:t>
            </a:r>
            <a:r>
              <a:rPr lang="en-US" dirty="0" err="1"/>
              <a:t>procurar</a:t>
            </a:r>
            <a:r>
              <a:rPr lang="en-US" dirty="0"/>
              <a:t> para </a:t>
            </a:r>
            <a:r>
              <a:rPr lang="en-US" dirty="0" err="1"/>
              <a:t>falarmos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tema</a:t>
            </a:r>
            <a:r>
              <a:rPr lang="en-US" dirty="0"/>
              <a:t>. Sou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entusiasta</a:t>
            </a:r>
            <a:r>
              <a:rPr lang="en-US" dirty="0"/>
              <a:t> </a:t>
            </a:r>
            <a:r>
              <a:rPr lang="en-US" dirty="0" err="1"/>
              <a:t>desse</a:t>
            </a:r>
            <a:r>
              <a:rPr lang="en-US" dirty="0"/>
              <a:t> </a:t>
            </a:r>
            <a:r>
              <a:rPr lang="en-US" dirty="0" err="1"/>
              <a:t>assunto</a:t>
            </a:r>
            <a:r>
              <a:rPr lang="en-US" dirty="0"/>
              <a:t> e </a:t>
            </a:r>
            <a:r>
              <a:rPr lang="en-US" dirty="0" err="1"/>
              <a:t>será</a:t>
            </a:r>
            <a:r>
              <a:rPr lang="en-US" dirty="0"/>
              <a:t> um </a:t>
            </a:r>
            <a:r>
              <a:rPr lang="en-US" dirty="0" err="1"/>
              <a:t>prazer</a:t>
            </a:r>
            <a:r>
              <a:rPr lang="en-US" dirty="0"/>
              <a:t> </a:t>
            </a:r>
            <a:r>
              <a:rPr lang="en-US" dirty="0" err="1"/>
              <a:t>conhecer</a:t>
            </a:r>
            <a:r>
              <a:rPr lang="en-US" dirty="0"/>
              <a:t> um </a:t>
            </a:r>
            <a:r>
              <a:rPr lang="en-US" dirty="0" err="1"/>
              <a:t>pouco</a:t>
            </a:r>
            <a:r>
              <a:rPr lang="en-US" dirty="0"/>
              <a:t>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fazem</a:t>
            </a:r>
            <a:r>
              <a:rPr lang="en-US" dirty="0"/>
              <a:t> a </a:t>
            </a:r>
            <a:r>
              <a:rPr lang="en-US" dirty="0" err="1"/>
              <a:t>gestão</a:t>
            </a:r>
            <a:r>
              <a:rPr lang="en-US" dirty="0"/>
              <a:t> de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e </a:t>
            </a:r>
            <a:r>
              <a:rPr lang="en-US" dirty="0" err="1"/>
              <a:t>como</a:t>
            </a:r>
            <a:r>
              <a:rPr lang="en-US" dirty="0"/>
              <a:t> Podemos </a:t>
            </a:r>
            <a:r>
              <a:rPr lang="en-US" dirty="0" err="1"/>
              <a:t>apoiar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aprimorar</a:t>
            </a:r>
            <a:r>
              <a:rPr lang="en-US" dirty="0"/>
              <a:t> o que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fazendo</a:t>
            </a:r>
            <a:r>
              <a:rPr lang="en-US" dirty="0"/>
              <a:t>. Agora </a:t>
            </a:r>
            <a:r>
              <a:rPr lang="en-US" dirty="0" err="1"/>
              <a:t>passo</a:t>
            </a:r>
            <a:r>
              <a:rPr lang="en-US" dirty="0"/>
              <a:t> o </a:t>
            </a:r>
            <a:r>
              <a:rPr lang="en-US" dirty="0" err="1"/>
              <a:t>bastão</a:t>
            </a:r>
            <a:r>
              <a:rPr lang="en-US" dirty="0"/>
              <a:t> para o Marcelo </a:t>
            </a:r>
            <a:r>
              <a:rPr lang="en-US" dirty="0" err="1"/>
              <a:t>Roloff</a:t>
            </a:r>
            <a:r>
              <a:rPr lang="en-US" dirty="0"/>
              <a:t>, que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demonstrar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prática</a:t>
            </a:r>
            <a:r>
              <a:rPr lang="en-US" dirty="0"/>
              <a:t> o que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com o Tableau. </a:t>
            </a: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/>
              <a:t>Um </a:t>
            </a:r>
            <a:r>
              <a:rPr lang="en-US" dirty="0" err="1"/>
              <a:t>abraço</a:t>
            </a:r>
            <a:r>
              <a:rPr lang="en-US" dirty="0"/>
              <a:t> e </a:t>
            </a:r>
            <a:r>
              <a:rPr lang="en-US" dirty="0" err="1"/>
              <a:t>ótima</a:t>
            </a:r>
            <a:r>
              <a:rPr lang="en-US" dirty="0"/>
              <a:t> </a:t>
            </a:r>
            <a:r>
              <a:rPr lang="en-US" dirty="0" err="1"/>
              <a:t>semana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!</a:t>
            </a: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54" name="Google Shape;7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missão</a:t>
            </a:r>
            <a:r>
              <a:rPr lang="en-US" dirty="0"/>
              <a:t> </a:t>
            </a:r>
            <a:r>
              <a:rPr lang="en-US" dirty="0" err="1"/>
              <a:t>permanece</a:t>
            </a:r>
            <a:r>
              <a:rPr lang="en-US" dirty="0"/>
              <a:t> a </a:t>
            </a:r>
            <a:r>
              <a:rPr lang="en-US" dirty="0" err="1"/>
              <a:t>mesma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a </a:t>
            </a:r>
            <a:r>
              <a:rPr lang="en-US" dirty="0" err="1"/>
              <a:t>fundação</a:t>
            </a:r>
            <a:r>
              <a:rPr lang="en-US" dirty="0"/>
              <a:t>: </a:t>
            </a:r>
            <a:r>
              <a:rPr lang="en-US" dirty="0" err="1"/>
              <a:t>Ajudamos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pessoas</a:t>
            </a:r>
            <a:r>
              <a:rPr lang="en-US" dirty="0"/>
              <a:t> a </a:t>
            </a:r>
            <a:r>
              <a:rPr lang="en-US" dirty="0" err="1"/>
              <a:t>entender</a:t>
            </a:r>
            <a:r>
              <a:rPr lang="en-US" dirty="0"/>
              <a:t> o dado. E que o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a </a:t>
            </a:r>
            <a:r>
              <a:rPr lang="en-US" dirty="0" err="1"/>
              <a:t>ver</a:t>
            </a:r>
            <a:r>
              <a:rPr lang="en-US" dirty="0"/>
              <a:t> com </a:t>
            </a:r>
            <a:r>
              <a:rPr lang="en-US" dirty="0" err="1"/>
              <a:t>riscos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 err="1"/>
              <a:t>Gerir</a:t>
            </a:r>
            <a:r>
              <a:rPr lang="en-US" dirty="0"/>
              <a:t>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negócio</a:t>
            </a:r>
            <a:r>
              <a:rPr lang="en-US" dirty="0"/>
              <a:t>. E com o Tableau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controlar</a:t>
            </a:r>
            <a:r>
              <a:rPr lang="en-US" dirty="0"/>
              <a:t> </a:t>
            </a:r>
            <a:r>
              <a:rPr lang="en-US" dirty="0" err="1"/>
              <a:t>perdas</a:t>
            </a:r>
            <a:r>
              <a:rPr lang="en-US" dirty="0"/>
              <a:t>,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novas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negócios</a:t>
            </a:r>
            <a:r>
              <a:rPr lang="en-US" dirty="0"/>
              <a:t>. </a:t>
            </a:r>
            <a:r>
              <a:rPr lang="en-US" dirty="0" err="1"/>
              <a:t>Além</a:t>
            </a:r>
            <a:r>
              <a:rPr lang="en-US" dirty="0"/>
              <a:t> de </a:t>
            </a:r>
            <a:r>
              <a:rPr lang="en-US" dirty="0" err="1"/>
              <a:t>aprimorar</a:t>
            </a:r>
            <a:r>
              <a:rPr lang="en-US" dirty="0"/>
              <a:t> as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, </a:t>
            </a:r>
            <a:r>
              <a:rPr lang="en-US" dirty="0" err="1"/>
              <a:t>passa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imagem</a:t>
            </a:r>
            <a:r>
              <a:rPr lang="en-US" dirty="0"/>
              <a:t> </a:t>
            </a:r>
            <a:r>
              <a:rPr lang="en-US" dirty="0" err="1"/>
              <a:t>positiva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mercado, </a:t>
            </a:r>
            <a:r>
              <a:rPr lang="en-US" dirty="0" err="1"/>
              <a:t>competitiva</a:t>
            </a:r>
            <a:r>
              <a:rPr lang="en-US" dirty="0"/>
              <a:t>, </a:t>
            </a:r>
            <a:r>
              <a:rPr lang="en-US" dirty="0" err="1"/>
              <a:t>comfável</a:t>
            </a:r>
            <a:r>
              <a:rPr lang="en-US" dirty="0"/>
              <a:t> e </a:t>
            </a:r>
            <a:r>
              <a:rPr lang="en-US" dirty="0" err="1"/>
              <a:t>moderna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/>
              <a:t>Por </a:t>
            </a:r>
            <a:r>
              <a:rPr lang="en-US" dirty="0" err="1"/>
              <a:t>meio</a:t>
            </a:r>
            <a:r>
              <a:rPr lang="en-US" dirty="0"/>
              <a:t> da </a:t>
            </a:r>
            <a:r>
              <a:rPr lang="en-US" dirty="0" err="1"/>
              <a:t>análise</a:t>
            </a:r>
            <a:r>
              <a:rPr lang="en-US" dirty="0"/>
              <a:t> dos dados e do </a:t>
            </a:r>
            <a:r>
              <a:rPr lang="en-US" dirty="0" err="1"/>
              <a:t>histórico</a:t>
            </a:r>
            <a:r>
              <a:rPr lang="en-US" dirty="0"/>
              <a:t> de </a:t>
            </a:r>
            <a:r>
              <a:rPr lang="en-US" dirty="0" err="1"/>
              <a:t>atividades</a:t>
            </a:r>
            <a:r>
              <a:rPr lang="en-US" dirty="0"/>
              <a:t>,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possível</a:t>
            </a:r>
            <a:r>
              <a:rPr lang="en-US" dirty="0"/>
              <a:t> com o Tableau </a:t>
            </a:r>
            <a:r>
              <a:rPr lang="en-US" dirty="0" err="1"/>
              <a:t>prever</a:t>
            </a:r>
            <a:r>
              <a:rPr lang="en-US" dirty="0"/>
              <a:t> a </a:t>
            </a:r>
            <a:r>
              <a:rPr lang="en-US" dirty="0" err="1"/>
              <a:t>exposição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 e </a:t>
            </a:r>
            <a:r>
              <a:rPr lang="en-US" dirty="0" err="1"/>
              <a:t>alertar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envolvidos</a:t>
            </a:r>
            <a:r>
              <a:rPr lang="en-US" dirty="0"/>
              <a:t> antes que </a:t>
            </a:r>
            <a:r>
              <a:rPr lang="en-US" dirty="0" err="1"/>
              <a:t>ele</a:t>
            </a:r>
            <a:r>
              <a:rPr lang="en-US" dirty="0"/>
              <a:t> de </a:t>
            </a:r>
            <a:r>
              <a:rPr lang="en-US" dirty="0" err="1"/>
              <a:t>fato</a:t>
            </a:r>
            <a:r>
              <a:rPr lang="en-US" dirty="0"/>
              <a:t> </a:t>
            </a:r>
            <a:r>
              <a:rPr lang="en-US" dirty="0" err="1"/>
              <a:t>aconteça</a:t>
            </a:r>
            <a:r>
              <a:rPr lang="en-US" dirty="0"/>
              <a:t>. </a:t>
            </a:r>
            <a:r>
              <a:rPr lang="en-US" dirty="0" err="1"/>
              <a:t>Isso</a:t>
            </a:r>
            <a:r>
              <a:rPr lang="en-US" dirty="0"/>
              <a:t> vale para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internos</a:t>
            </a:r>
            <a:r>
              <a:rPr lang="en-US" dirty="0"/>
              <a:t> (</a:t>
            </a:r>
            <a:r>
              <a:rPr lang="en-US" dirty="0" err="1"/>
              <a:t>chamado</a:t>
            </a:r>
            <a:r>
              <a:rPr lang="en-US" dirty="0"/>
              <a:t> de insider threat)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vazamento</a:t>
            </a:r>
            <a:r>
              <a:rPr lang="en-US" dirty="0"/>
              <a:t> de dados e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externos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de </a:t>
            </a:r>
            <a:r>
              <a:rPr lang="en-US" dirty="0" err="1"/>
              <a:t>imagem</a:t>
            </a:r>
            <a:r>
              <a:rPr lang="en-US" dirty="0"/>
              <a:t>, mercado, </a:t>
            </a:r>
            <a:r>
              <a:rPr lang="en-US" dirty="0" err="1"/>
              <a:t>câmbio</a:t>
            </a:r>
            <a:r>
              <a:rPr lang="en-US" dirty="0"/>
              <a:t> e cybersecurity. Uma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detectado</a:t>
            </a:r>
            <a:r>
              <a:rPr lang="en-US" dirty="0"/>
              <a:t> e </a:t>
            </a:r>
            <a:r>
              <a:rPr lang="en-US" dirty="0" err="1"/>
              <a:t>identificada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origem</a:t>
            </a:r>
            <a:r>
              <a:rPr lang="en-US" dirty="0"/>
              <a:t>,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agir</a:t>
            </a:r>
            <a:r>
              <a:rPr lang="en-US" dirty="0"/>
              <a:t> com </a:t>
            </a:r>
            <a:r>
              <a:rPr lang="en-US" dirty="0" err="1"/>
              <a:t>rapidez</a:t>
            </a:r>
            <a:r>
              <a:rPr lang="en-US" dirty="0"/>
              <a:t> e </a:t>
            </a:r>
            <a:r>
              <a:rPr lang="en-US" dirty="0" err="1"/>
              <a:t>eficiência</a:t>
            </a:r>
            <a:r>
              <a:rPr lang="en-US" dirty="0"/>
              <a:t>. Da </a:t>
            </a:r>
            <a:r>
              <a:rPr lang="en-US" dirty="0" err="1"/>
              <a:t>mesma</a:t>
            </a:r>
            <a:r>
              <a:rPr lang="en-US" dirty="0"/>
              <a:t> forma,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falamos</a:t>
            </a:r>
            <a:r>
              <a:rPr lang="en-US" dirty="0"/>
              <a:t> de testes de </a:t>
            </a:r>
            <a:r>
              <a:rPr lang="en-US" dirty="0" err="1"/>
              <a:t>controles</a:t>
            </a:r>
            <a:r>
              <a:rPr lang="en-US" dirty="0"/>
              <a:t> </a:t>
            </a:r>
            <a:r>
              <a:rPr lang="en-US" dirty="0" err="1"/>
              <a:t>associados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, com o Tableau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falha</a:t>
            </a:r>
            <a:r>
              <a:rPr lang="en-US" dirty="0"/>
              <a:t> </a:t>
            </a:r>
            <a:r>
              <a:rPr lang="en-US" dirty="0" err="1"/>
              <a:t>imediata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e </a:t>
            </a:r>
            <a:r>
              <a:rPr lang="en-US" dirty="0" err="1"/>
              <a:t>executar</a:t>
            </a:r>
            <a:r>
              <a:rPr lang="en-US" dirty="0"/>
              <a:t> as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necessárias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 err="1"/>
              <a:t>Existem</a:t>
            </a:r>
            <a:r>
              <a:rPr lang="en-US" dirty="0"/>
              <a:t> </a:t>
            </a:r>
            <a:r>
              <a:rPr lang="en-US" dirty="0" err="1"/>
              <a:t>inúmeras</a:t>
            </a:r>
            <a:r>
              <a:rPr lang="en-US" dirty="0"/>
              <a:t> ferramentas para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gestão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, mas com o Tableau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isso</a:t>
            </a:r>
            <a:r>
              <a:rPr lang="en-US" dirty="0"/>
              <a:t> de forma simples, </a:t>
            </a:r>
            <a:r>
              <a:rPr lang="en-US" dirty="0" err="1"/>
              <a:t>rápida</a:t>
            </a:r>
            <a:r>
              <a:rPr lang="en-US" dirty="0"/>
              <a:t>, </a:t>
            </a:r>
            <a:r>
              <a:rPr lang="en-US" dirty="0" err="1"/>
              <a:t>intuitiva</a:t>
            </a:r>
            <a:r>
              <a:rPr lang="en-US" dirty="0"/>
              <a:t> e visual, com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preditiva</a:t>
            </a:r>
            <a:r>
              <a:rPr lang="en-US" dirty="0"/>
              <a:t> 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somente</a:t>
            </a:r>
            <a:r>
              <a:rPr lang="en-US" dirty="0"/>
              <a:t> </a:t>
            </a:r>
            <a:r>
              <a:rPr lang="en-US" dirty="0" err="1"/>
              <a:t>reativa</a:t>
            </a:r>
            <a:r>
              <a:rPr lang="en-US" dirty="0"/>
              <a:t>. E a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falando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ferramenta </a:t>
            </a:r>
            <a:r>
              <a:rPr lang="en-US" dirty="0" err="1"/>
              <a:t>complexa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pela TI. Como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verão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demonstração</a:t>
            </a:r>
            <a:r>
              <a:rPr lang="en-US" dirty="0"/>
              <a:t>, o Tableau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/>
              <a:t>negócios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fãs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817accd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links para </a:t>
            </a:r>
            <a:r>
              <a:rPr lang="en-US" dirty="0" err="1"/>
              <a:t>os</a:t>
            </a:r>
            <a:r>
              <a:rPr lang="en-US" dirty="0"/>
              <a:t> e-books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painéis</a:t>
            </a:r>
            <a:r>
              <a:rPr lang="en-US" dirty="0"/>
              <a:t> de </a:t>
            </a:r>
            <a:r>
              <a:rPr lang="en-US" dirty="0" err="1"/>
              <a:t>riscos</a:t>
            </a:r>
            <a:r>
              <a:rPr lang="en-US" dirty="0"/>
              <a:t> para </a:t>
            </a:r>
            <a:r>
              <a:rPr lang="en-US" dirty="0" err="1"/>
              <a:t>bancos</a:t>
            </a:r>
            <a:r>
              <a:rPr lang="en-US" dirty="0"/>
              <a:t>, </a:t>
            </a:r>
            <a:r>
              <a:rPr lang="en-US" dirty="0" err="1"/>
              <a:t>seguros</a:t>
            </a:r>
            <a:r>
              <a:rPr lang="en-US" dirty="0"/>
              <a:t> e </a:t>
            </a:r>
            <a:r>
              <a:rPr lang="en-US" dirty="0" err="1"/>
              <a:t>gestão</a:t>
            </a:r>
            <a:r>
              <a:rPr lang="en-US" dirty="0"/>
              <a:t> de </a:t>
            </a:r>
            <a:r>
              <a:rPr lang="en-US" dirty="0" err="1"/>
              <a:t>capitais</a:t>
            </a:r>
            <a:r>
              <a:rPr lang="en-US" dirty="0"/>
              <a:t>/</a:t>
            </a:r>
            <a:r>
              <a:rPr lang="en-US" dirty="0" err="1"/>
              <a:t>ativos</a:t>
            </a:r>
            <a:r>
              <a:rPr lang="en-US" dirty="0"/>
              <a:t>, para que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possam</a:t>
            </a:r>
            <a:r>
              <a:rPr lang="en-US" dirty="0"/>
              <a:t> </a:t>
            </a:r>
            <a:r>
              <a:rPr lang="en-US" dirty="0" err="1"/>
              <a:t>olhar</a:t>
            </a:r>
            <a:r>
              <a:rPr lang="en-US" dirty="0"/>
              <a:t> com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detalhes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613" name="Google Shape;613;ga817accd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/>
              <a:t>Na agenda de </a:t>
            </a:r>
            <a:r>
              <a:rPr lang="en-US" dirty="0" err="1"/>
              <a:t>hoje</a:t>
            </a:r>
            <a:r>
              <a:rPr lang="en-US" dirty="0"/>
              <a:t> </a:t>
            </a:r>
            <a:r>
              <a:rPr lang="en-US" dirty="0" err="1"/>
              <a:t>Vamos</a:t>
            </a:r>
            <a:r>
              <a:rPr lang="en-US" dirty="0"/>
              <a:t> </a:t>
            </a:r>
            <a:r>
              <a:rPr lang="en-US" dirty="0" err="1"/>
              <a:t>rapidamente</a:t>
            </a:r>
            <a:r>
              <a:rPr lang="en-US" dirty="0"/>
              <a:t> </a:t>
            </a:r>
            <a:r>
              <a:rPr lang="en-US" dirty="0" err="1"/>
              <a:t>falar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/>
              <a:t>. </a:t>
            </a:r>
            <a:r>
              <a:rPr lang="en-US" dirty="0" err="1"/>
              <a:t>Esse</a:t>
            </a:r>
            <a:r>
              <a:rPr lang="en-US" dirty="0"/>
              <a:t> material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/>
              <a:t>disponível</a:t>
            </a:r>
            <a:r>
              <a:rPr lang="en-US" dirty="0"/>
              <a:t> para </a:t>
            </a:r>
            <a:r>
              <a:rPr lang="en-US" dirty="0" err="1"/>
              <a:t>vocês</a:t>
            </a:r>
            <a:r>
              <a:rPr lang="en-US" dirty="0"/>
              <a:t>, </a:t>
            </a:r>
            <a:r>
              <a:rPr lang="en-US" dirty="0" err="1"/>
              <a:t>então</a:t>
            </a:r>
            <a:r>
              <a:rPr lang="en-US" dirty="0"/>
              <a:t> a </a:t>
            </a:r>
            <a:r>
              <a:rPr lang="en-US" dirty="0" err="1"/>
              <a:t>ideia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detalhar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, mas sim </a:t>
            </a:r>
            <a:r>
              <a:rPr lang="en-US" dirty="0" err="1"/>
              <a:t>trazer</a:t>
            </a:r>
            <a:r>
              <a:rPr lang="en-US" dirty="0"/>
              <a:t> </a:t>
            </a:r>
            <a:r>
              <a:rPr lang="en-US" dirty="0" err="1"/>
              <a:t>exemplos</a:t>
            </a:r>
            <a:r>
              <a:rPr lang="en-US" dirty="0"/>
              <a:t> </a:t>
            </a:r>
            <a:r>
              <a:rPr lang="en-US" dirty="0" err="1"/>
              <a:t>práticos</a:t>
            </a:r>
            <a:r>
              <a:rPr lang="en-US" dirty="0"/>
              <a:t> (dashboards e </a:t>
            </a:r>
            <a:r>
              <a:rPr lang="en-US" dirty="0" err="1"/>
              <a:t>depoimentos</a:t>
            </a:r>
            <a:r>
              <a:rPr lang="en-US" dirty="0"/>
              <a:t>) de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. A </a:t>
            </a:r>
            <a:r>
              <a:rPr lang="en-US" dirty="0" err="1"/>
              <a:t>partir</a:t>
            </a:r>
            <a:r>
              <a:rPr lang="en-US" dirty="0"/>
              <a:t> </a:t>
            </a:r>
            <a:r>
              <a:rPr lang="en-US" dirty="0" err="1"/>
              <a:t>disso</a:t>
            </a:r>
            <a:r>
              <a:rPr lang="en-US" dirty="0"/>
              <a:t>, Podemos </a:t>
            </a:r>
            <a:r>
              <a:rPr lang="en-US" dirty="0" err="1"/>
              <a:t>marcar</a:t>
            </a:r>
            <a:r>
              <a:rPr lang="en-US" dirty="0"/>
              <a:t> um bate </a:t>
            </a:r>
            <a:r>
              <a:rPr lang="en-US" dirty="0" err="1"/>
              <a:t>papo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detalhado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deles,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promover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troca</a:t>
            </a:r>
            <a:r>
              <a:rPr lang="en-US" dirty="0"/>
              <a:t> de </a:t>
            </a:r>
            <a:r>
              <a:rPr lang="en-US" dirty="0" err="1"/>
              <a:t>experiência</a:t>
            </a:r>
            <a:r>
              <a:rPr lang="en-US" dirty="0"/>
              <a:t> </a:t>
            </a:r>
            <a:r>
              <a:rPr lang="en-US" dirty="0" err="1"/>
              <a:t>direta</a:t>
            </a:r>
            <a:r>
              <a:rPr lang="en-US" dirty="0"/>
              <a:t> entre as </a:t>
            </a:r>
            <a:r>
              <a:rPr lang="en-US" dirty="0" err="1"/>
              <a:t>empresas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10" name="Google Shape;4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af1276e14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/>
              <a:t>Este </a:t>
            </a:r>
            <a:r>
              <a:rPr lang="en-US" dirty="0" err="1"/>
              <a:t>é</a:t>
            </a:r>
            <a:r>
              <a:rPr lang="en-US" dirty="0"/>
              <a:t> um </a:t>
            </a:r>
            <a:r>
              <a:rPr lang="en-US" dirty="0" err="1"/>
              <a:t>exemplo</a:t>
            </a:r>
            <a:r>
              <a:rPr lang="en-US" dirty="0"/>
              <a:t> de </a:t>
            </a:r>
            <a:r>
              <a:rPr lang="en-US" dirty="0" err="1"/>
              <a:t>visão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do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, </a:t>
            </a:r>
            <a:r>
              <a:rPr lang="en-US" dirty="0" err="1"/>
              <a:t>informando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assets, </a:t>
            </a:r>
            <a:r>
              <a:rPr lang="en-US" dirty="0" err="1"/>
              <a:t>perdas</a:t>
            </a:r>
            <a:r>
              <a:rPr lang="en-US" dirty="0"/>
              <a:t> </a:t>
            </a:r>
            <a:r>
              <a:rPr lang="en-US" dirty="0" err="1"/>
              <a:t>esperadas</a:t>
            </a:r>
            <a:r>
              <a:rPr lang="en-US" dirty="0"/>
              <a:t> e o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. E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a </a:t>
            </a:r>
            <a:r>
              <a:rPr lang="en-US" dirty="0" err="1"/>
              <a:t>visão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por </a:t>
            </a:r>
            <a:r>
              <a:rPr lang="en-US" dirty="0" err="1"/>
              <a:t>região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granular por </a:t>
            </a:r>
            <a:r>
              <a:rPr lang="en-US" dirty="0" err="1"/>
              <a:t>conta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474" name="Google Shape;474;gaf1276e14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af1276e14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 err="1"/>
              <a:t>Painel</a:t>
            </a:r>
            <a:r>
              <a:rPr lang="en-US" dirty="0"/>
              <a:t> que </a:t>
            </a:r>
            <a:r>
              <a:rPr lang="en-US" dirty="0" err="1"/>
              <a:t>mostra</a:t>
            </a:r>
            <a:r>
              <a:rPr lang="en-US" dirty="0"/>
              <a:t> a </a:t>
            </a:r>
            <a:r>
              <a:rPr lang="en-US" dirty="0" err="1"/>
              <a:t>inadimplência</a:t>
            </a:r>
            <a:r>
              <a:rPr lang="en-US" dirty="0"/>
              <a:t> do portfolio de </a:t>
            </a:r>
            <a:r>
              <a:rPr lang="en-US" dirty="0" err="1"/>
              <a:t>empréstimos</a:t>
            </a:r>
            <a:r>
              <a:rPr lang="en-US" dirty="0"/>
              <a:t>. </a:t>
            </a:r>
            <a:r>
              <a:rPr lang="en-US" dirty="0" err="1"/>
              <a:t>Mostrando</a:t>
            </a:r>
            <a:r>
              <a:rPr lang="en-US" dirty="0"/>
              <a:t> as </a:t>
            </a:r>
            <a:r>
              <a:rPr lang="en-US" dirty="0" err="1"/>
              <a:t>contas</a:t>
            </a:r>
            <a:r>
              <a:rPr lang="en-US" dirty="0"/>
              <a:t> com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, o que </a:t>
            </a:r>
            <a:r>
              <a:rPr lang="en-US" dirty="0" err="1"/>
              <a:t>precisa</a:t>
            </a:r>
            <a:r>
              <a:rPr lang="en-US" dirty="0"/>
              <a:t> ser </a:t>
            </a:r>
            <a:r>
              <a:rPr lang="en-US" dirty="0" err="1"/>
              <a:t>monitorado</a:t>
            </a:r>
            <a:r>
              <a:rPr lang="en-US" dirty="0"/>
              <a:t> com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foco</a:t>
            </a:r>
            <a:r>
              <a:rPr lang="en-US" dirty="0"/>
              <a:t> e o que </a:t>
            </a:r>
            <a:r>
              <a:rPr lang="en-US" dirty="0" err="1"/>
              <a:t>terá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impacto</a:t>
            </a:r>
            <a:r>
              <a:rPr lang="en-US" dirty="0"/>
              <a:t> no </a:t>
            </a:r>
            <a:r>
              <a:rPr lang="en-US" dirty="0" err="1"/>
              <a:t>resultado</a:t>
            </a:r>
            <a:r>
              <a:rPr lang="en-US" dirty="0"/>
              <a:t>. Este </a:t>
            </a:r>
            <a:r>
              <a:rPr lang="en-US" dirty="0" err="1"/>
              <a:t>painel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desdobrar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ações</a:t>
            </a:r>
            <a:r>
              <a:rPr lang="en-US" dirty="0"/>
              <a:t> para </a:t>
            </a:r>
            <a:r>
              <a:rPr lang="en-US" dirty="0" err="1"/>
              <a:t>minimizar</a:t>
            </a:r>
            <a:r>
              <a:rPr lang="en-US" dirty="0"/>
              <a:t> o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inadimplência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81" name="Google Shape;481;gaf1276e14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af1276e14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 err="1"/>
              <a:t>Painel</a:t>
            </a:r>
            <a:r>
              <a:rPr lang="en-US" dirty="0"/>
              <a:t> de </a:t>
            </a:r>
            <a:r>
              <a:rPr lang="en-US" dirty="0" err="1"/>
              <a:t>análise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, por Geografia, </a:t>
            </a:r>
            <a:r>
              <a:rPr lang="en-US" dirty="0" err="1"/>
              <a:t>setor</a:t>
            </a:r>
            <a:r>
              <a:rPr lang="en-US" dirty="0"/>
              <a:t> e </a:t>
            </a:r>
            <a:r>
              <a:rPr lang="en-US" dirty="0" err="1"/>
              <a:t>potencial</a:t>
            </a:r>
            <a:r>
              <a:rPr lang="en-US" dirty="0"/>
              <a:t> de </a:t>
            </a:r>
            <a:r>
              <a:rPr lang="en-US" dirty="0" err="1"/>
              <a:t>inadimplência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495" name="Google Shape;495;gaf1276e14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af1276e14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 err="1"/>
              <a:t>Painel</a:t>
            </a:r>
            <a:r>
              <a:rPr lang="en-US" dirty="0"/>
              <a:t> de </a:t>
            </a:r>
            <a:r>
              <a:rPr lang="en-US" dirty="0" err="1"/>
              <a:t>análise</a:t>
            </a:r>
            <a:r>
              <a:rPr lang="en-US" dirty="0"/>
              <a:t> de </a:t>
            </a:r>
            <a:r>
              <a:rPr lang="en-US" dirty="0" err="1"/>
              <a:t>fraude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indústria</a:t>
            </a:r>
            <a:r>
              <a:rPr lang="en-US" dirty="0"/>
              <a:t> de </a:t>
            </a:r>
            <a:r>
              <a:rPr lang="en-US" dirty="0" err="1"/>
              <a:t>seguros</a:t>
            </a:r>
            <a:r>
              <a:rPr lang="en-US" dirty="0"/>
              <a:t>, </a:t>
            </a:r>
            <a:r>
              <a:rPr lang="en-US" dirty="0" err="1"/>
              <a:t>mostrando</a:t>
            </a:r>
            <a:r>
              <a:rPr lang="en-US" dirty="0"/>
              <a:t> o </a:t>
            </a:r>
            <a:r>
              <a:rPr lang="en-US" dirty="0" err="1"/>
              <a:t>potencial</a:t>
            </a:r>
            <a:r>
              <a:rPr lang="en-US" dirty="0"/>
              <a:t> de </a:t>
            </a:r>
            <a:r>
              <a:rPr lang="en-US" dirty="0" err="1"/>
              <a:t>sinistros</a:t>
            </a:r>
            <a:r>
              <a:rPr lang="en-US" dirty="0"/>
              <a:t> </a:t>
            </a:r>
            <a:r>
              <a:rPr lang="en-US" dirty="0" err="1"/>
              <a:t>fraudulentos</a:t>
            </a:r>
            <a:r>
              <a:rPr lang="en-US" dirty="0"/>
              <a:t>, por </a:t>
            </a:r>
            <a:r>
              <a:rPr lang="en-US" dirty="0" err="1"/>
              <a:t>região</a:t>
            </a:r>
            <a:r>
              <a:rPr lang="en-US" dirty="0"/>
              <a:t>. </a:t>
            </a:r>
            <a:r>
              <a:rPr lang="en-US" dirty="0" err="1"/>
              <a:t>Riscos</a:t>
            </a:r>
            <a:r>
              <a:rPr lang="en-US" dirty="0"/>
              <a:t> de </a:t>
            </a:r>
            <a:r>
              <a:rPr lang="en-US" dirty="0" err="1"/>
              <a:t>fraude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sempre </a:t>
            </a:r>
            <a:r>
              <a:rPr lang="en-US" dirty="0" err="1"/>
              <a:t>críticos</a:t>
            </a:r>
            <a:r>
              <a:rPr lang="en-US" dirty="0"/>
              <a:t> e </a:t>
            </a:r>
            <a:r>
              <a:rPr lang="en-US" dirty="0" err="1"/>
              <a:t>fazem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dos </a:t>
            </a:r>
            <a:r>
              <a:rPr lang="en-US" dirty="0" err="1"/>
              <a:t>riscos</a:t>
            </a:r>
            <a:r>
              <a:rPr lang="en-US" dirty="0"/>
              <a:t> </a:t>
            </a:r>
            <a:r>
              <a:rPr lang="en-US" dirty="0" err="1"/>
              <a:t>críticos</a:t>
            </a:r>
            <a:r>
              <a:rPr lang="en-US" dirty="0"/>
              <a:t> com </a:t>
            </a:r>
            <a:r>
              <a:rPr lang="en-US" dirty="0" err="1"/>
              <a:t>materialidade</a:t>
            </a:r>
            <a:r>
              <a:rPr lang="en-US" dirty="0"/>
              <a:t> </a:t>
            </a:r>
            <a:r>
              <a:rPr lang="en-US" dirty="0" err="1"/>
              <a:t>alta.</a:t>
            </a:r>
            <a:endParaRPr dirty="0"/>
          </a:p>
        </p:txBody>
      </p:sp>
      <p:sp>
        <p:nvSpPr>
          <p:cNvPr id="558" name="Google Shape;558;gaf1276e14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af1276e14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vemos</a:t>
            </a:r>
            <a:r>
              <a:rPr lang="en-US" dirty="0"/>
              <a:t> um outro </a:t>
            </a:r>
            <a:r>
              <a:rPr lang="en-US" dirty="0" err="1"/>
              <a:t>exemplo</a:t>
            </a:r>
            <a:r>
              <a:rPr lang="en-US" dirty="0"/>
              <a:t> de </a:t>
            </a:r>
            <a:r>
              <a:rPr lang="en-US" dirty="0" err="1"/>
              <a:t>painel</a:t>
            </a:r>
            <a:r>
              <a:rPr lang="en-US" dirty="0"/>
              <a:t> para </a:t>
            </a:r>
            <a:r>
              <a:rPr lang="en-US" dirty="0" err="1"/>
              <a:t>análise</a:t>
            </a:r>
            <a:r>
              <a:rPr lang="en-US" dirty="0"/>
              <a:t> do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fraude</a:t>
            </a:r>
            <a:r>
              <a:rPr lang="en-US" dirty="0"/>
              <a:t>, </a:t>
            </a:r>
            <a:r>
              <a:rPr lang="en-US" dirty="0" err="1"/>
              <a:t>contendo</a:t>
            </a:r>
            <a:r>
              <a:rPr lang="en-US" dirty="0"/>
              <a:t> a </a:t>
            </a:r>
            <a:r>
              <a:rPr lang="en-US" dirty="0" err="1"/>
              <a:t>previsão</a:t>
            </a:r>
            <a:r>
              <a:rPr lang="en-US" dirty="0"/>
              <a:t> do </a:t>
            </a:r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financeiro</a:t>
            </a:r>
            <a:r>
              <a:rPr lang="en-US" dirty="0"/>
              <a:t> por </a:t>
            </a:r>
            <a:r>
              <a:rPr lang="en-US" dirty="0" err="1"/>
              <a:t>produto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65" name="Google Shape;565;gaf1276e14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Blue - Bars">
  <p:cSld name="Title Slide - Blue - Bars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211" y="1297036"/>
            <a:ext cx="1828800" cy="3779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567211" y="2209623"/>
            <a:ext cx="10422813" cy="60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567211" y="2834688"/>
            <a:ext cx="6322366" cy="30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567211" y="3877825"/>
            <a:ext cx="6322365" cy="17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- Blue">
  <p:cSld name="2_Content - Blu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-2" y="0"/>
            <a:ext cx="48226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6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Google Shape;64;p13"/>
          <p:cNvSpPr>
            <a:spLocks noGrp="1"/>
          </p:cNvSpPr>
          <p:nvPr>
            <p:ph type="pic" idx="2"/>
          </p:nvPr>
        </p:nvSpPr>
        <p:spPr>
          <a:xfrm>
            <a:off x="4822654" y="0"/>
            <a:ext cx="736934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3431583" cy="10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3"/>
          </p:nvPr>
        </p:nvSpPr>
        <p:spPr>
          <a:xfrm>
            <a:off x="567212" y="1677980"/>
            <a:ext cx="3431582" cy="373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3245" algn="l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33"/>
              <a:buFont typeface="Arial"/>
              <a:buAutoNum type="arabicPeriod"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Blue">
  <p:cSld name="Quote - Blu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358380" y="4360663"/>
            <a:ext cx="6731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Font typeface="Arial"/>
              <a:buNone/>
              <a:defRPr sz="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Font typeface="Arial"/>
              <a:buNone/>
              <a:defRPr sz="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Font typeface="Arial"/>
              <a:buNone/>
              <a:defRPr sz="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Font typeface="Arial"/>
              <a:buNone/>
              <a:defRPr sz="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1358636" y="1958774"/>
            <a:ext cx="8443731" cy="222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831836" y="1470448"/>
            <a:ext cx="1053089" cy="7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- Blue">
  <p:cSld name="1_Quote - Blu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1358380" y="4360663"/>
            <a:ext cx="6731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Font typeface="Arial"/>
              <a:buNone/>
              <a:defRPr sz="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Font typeface="Arial"/>
              <a:buNone/>
              <a:defRPr sz="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Font typeface="Arial"/>
              <a:buNone/>
              <a:defRPr sz="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Font typeface="Arial"/>
              <a:buNone/>
              <a:defRPr sz="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358636" y="1958774"/>
            <a:ext cx="8455923" cy="222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831836" y="1470448"/>
            <a:ext cx="1053089" cy="7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Slide - Dark - Topic">
  <p:cSld name="PhotoSlide - Dark - Topic">
    <p:bg>
      <p:bgPr>
        <a:gradFill>
          <a:gsLst>
            <a:gs pos="0">
              <a:srgbClr val="000000"/>
            </a:gs>
            <a:gs pos="100000">
              <a:srgbClr val="070F1E"/>
            </a:gs>
          </a:gsLst>
          <a:lin ang="0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67"/>
              </a:spcBef>
              <a:spcAft>
                <a:spcPts val="0"/>
              </a:spcAft>
              <a:buClr>
                <a:schemeClr val="dk1"/>
              </a:buClr>
              <a:buSzPts val="3833"/>
              <a:buFont typeface="Arial"/>
              <a:buNone/>
              <a:defRPr sz="38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93990" y="3179559"/>
            <a:ext cx="1103709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White - Blank">
  <p:cSld name="Content - White - 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563271" y="498916"/>
            <a:ext cx="11061517" cy="5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424" y="6388607"/>
            <a:ext cx="1460090" cy="3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2 - White - Blank">
  <p:cSld name="Content2 - White - 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567930" y="498916"/>
            <a:ext cx="11057577" cy="5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563271" y="1152223"/>
            <a:ext cx="1106151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3245" algn="l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33"/>
              <a:buFont typeface="Arial"/>
              <a:buAutoNum type="arabicPeriod"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424" y="6388607"/>
            <a:ext cx="1460090" cy="3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White - Blank">
  <p:cSld name="1_Content - White - Blank">
    <p:bg>
      <p:bgPr>
        <a:solidFill>
          <a:schemeClr val="accent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563271" y="498916"/>
            <a:ext cx="11061517" cy="5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424" y="6388607"/>
            <a:ext cx="1460090" cy="3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ogo Slide">
  <p:cSld name="1_Logo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0" y="0"/>
            <a:ext cx="12192000" cy="69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4200" y="2814827"/>
            <a:ext cx="5943600" cy="1228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Blue - Bars">
  <p:cSld name="1_Title Slide - Blue - Bars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567211" y="2209623"/>
            <a:ext cx="10422813" cy="60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567211" y="2834688"/>
            <a:ext cx="6322366" cy="30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2"/>
          </p:nvPr>
        </p:nvSpPr>
        <p:spPr>
          <a:xfrm>
            <a:off x="567211" y="3877825"/>
            <a:ext cx="6322365" cy="17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211" y="1297036"/>
            <a:ext cx="1828800" cy="37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- White">
  <p:cSld name="Photo Slide - Whit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767"/>
              </a:spcBef>
              <a:spcAft>
                <a:spcPts val="0"/>
              </a:spcAft>
              <a:buClr>
                <a:schemeClr val="dk1"/>
              </a:buClr>
              <a:buSzPts val="3833"/>
              <a:buFont typeface="Arial"/>
              <a:buNone/>
              <a:defRPr sz="38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- Bars">
  <p:cSld name="Title Slide - White - Bars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211" y="1297034"/>
            <a:ext cx="1828800" cy="3779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67211" y="2209623"/>
            <a:ext cx="10422813" cy="60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67211" y="2834688"/>
            <a:ext cx="6322366" cy="30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567211" y="3877825"/>
            <a:ext cx="6322365" cy="17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Slide - Dark - Feature">
  <p:cSld name="PhotoSlide - Dark - Feature">
    <p:bg>
      <p:bgPr>
        <a:gradFill>
          <a:gsLst>
            <a:gs pos="0">
              <a:srgbClr val="000000"/>
            </a:gs>
            <a:gs pos="100000">
              <a:srgbClr val="070F1E"/>
            </a:gs>
          </a:gsLst>
          <a:lin ang="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767"/>
              </a:spcBef>
              <a:spcAft>
                <a:spcPts val="0"/>
              </a:spcAft>
              <a:buClr>
                <a:schemeClr val="dk1"/>
              </a:buClr>
              <a:buSzPts val="3833"/>
              <a:buFont typeface="Arial"/>
              <a:buNone/>
              <a:defRPr sz="38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567930" y="3178691"/>
            <a:ext cx="996937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p23"/>
          <p:cNvCxnSpPr/>
          <p:nvPr/>
        </p:nvCxnSpPr>
        <p:spPr>
          <a:xfrm>
            <a:off x="567930" y="2885606"/>
            <a:ext cx="1143000" cy="0"/>
          </a:xfrm>
          <a:prstGeom prst="straightConnector1">
            <a:avLst/>
          </a:prstGeom>
          <a:noFill/>
          <a:ln w="635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au2020 - Blank">
  <p:cSld name="Tableau2020 - 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276440" y="275167"/>
            <a:ext cx="1163433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3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Highlight - Blue">
  <p:cSld name="2_Content Highlight - Blu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7369342" y="0"/>
            <a:ext cx="48226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6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6077429" cy="5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40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2"/>
          </p:nvPr>
        </p:nvSpPr>
        <p:spPr>
          <a:xfrm>
            <a:off x="567212" y="1152223"/>
            <a:ext cx="607742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324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333"/>
              <a:buFont typeface="Arial"/>
              <a:buAutoNum type="arabicPeriod"/>
              <a:defRPr sz="1333">
                <a:solidFill>
                  <a:schemeClr val="accent5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659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659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659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6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65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6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8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8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6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75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75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Slide - Bars">
  <p:cSld name="Topic Slide - Bars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93990" y="3162683"/>
            <a:ext cx="11037093" cy="50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411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/>
          <p:nvPr/>
        </p:nvSpPr>
        <p:spPr>
          <a:xfrm>
            <a:off x="6096000" y="-167"/>
            <a:ext cx="609608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7"/>
              <a:buFont typeface="Gill Sans"/>
              <a:buNone/>
            </a:pPr>
            <a:endParaRPr sz="2167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5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5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32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283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659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659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tory ">
  <p:cSld name="Product Story 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894"/>
            <a:ext cx="12185650" cy="6852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 txBox="1">
            <a:spLocks noGrp="1"/>
          </p:cNvSpPr>
          <p:nvPr>
            <p:ph type="body" idx="1"/>
          </p:nvPr>
        </p:nvSpPr>
        <p:spPr>
          <a:xfrm>
            <a:off x="572096" y="1764285"/>
            <a:ext cx="4650311" cy="4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  <a:defRPr sz="19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238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900"/>
            </a:lvl5pPr>
            <a:lvl6pPr marL="2743200" lvl="5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2"/>
          </p:nvPr>
        </p:nvSpPr>
        <p:spPr>
          <a:xfrm>
            <a:off x="572099" y="1097179"/>
            <a:ext cx="495609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>
                <a:solidFill>
                  <a:srgbClr val="205CA0"/>
                </a:solidFill>
              </a:defRPr>
            </a:lvl1pPr>
            <a:lvl2pPr marL="91440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2pPr>
            <a:lvl3pPr marL="1371600" lvl="2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title"/>
          </p:nvPr>
        </p:nvSpPr>
        <p:spPr>
          <a:xfrm>
            <a:off x="572100" y="63500"/>
            <a:ext cx="4956091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body" idx="3"/>
          </p:nvPr>
        </p:nvSpPr>
        <p:spPr>
          <a:xfrm>
            <a:off x="7623026" y="4344821"/>
            <a:ext cx="432052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63500" rIns="63500" bIns="635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2pPr>
            <a:lvl3pPr marL="1371600" lvl="2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4"/>
          </p:nvPr>
        </p:nvSpPr>
        <p:spPr>
          <a:xfrm>
            <a:off x="5614294" y="4286915"/>
            <a:ext cx="1797168" cy="423900"/>
          </a:xfrm>
          <a:prstGeom prst="rect">
            <a:avLst/>
          </a:prstGeom>
          <a:solidFill>
            <a:srgbClr val="F5EEEB"/>
          </a:solidFill>
          <a:ln w="9525" cap="flat" cmpd="sng">
            <a:solidFill>
              <a:srgbClr val="8280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535353"/>
                </a:solidFill>
              </a:defRPr>
            </a:lvl1pPr>
            <a:lvl2pPr marL="91440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Char char="•"/>
              <a:defRPr/>
            </a:lvl2pPr>
            <a:lvl3pPr marL="1371600" lvl="2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cxnSp>
        <p:nvCxnSpPr>
          <p:cNvPr id="164" name="Google Shape;164;p39"/>
          <p:cNvCxnSpPr/>
          <p:nvPr/>
        </p:nvCxnSpPr>
        <p:spPr>
          <a:xfrm>
            <a:off x="7518354" y="4315946"/>
            <a:ext cx="0" cy="365700"/>
          </a:xfrm>
          <a:prstGeom prst="straightConnector1">
            <a:avLst/>
          </a:prstGeom>
          <a:noFill/>
          <a:ln w="12700" cap="flat" cmpd="sng">
            <a:solidFill>
              <a:srgbClr val="BCBAB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5" name="Google Shape;165;p39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3447" y="565461"/>
            <a:ext cx="635569" cy="44486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9"/>
          <p:cNvSpPr txBox="1">
            <a:spLocks noGrp="1"/>
          </p:cNvSpPr>
          <p:nvPr>
            <p:ph type="body" idx="5"/>
          </p:nvPr>
        </p:nvSpPr>
        <p:spPr>
          <a:xfrm>
            <a:off x="5629979" y="4865226"/>
            <a:ext cx="6191212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/>
            </a:lvl5pPr>
            <a:lvl6pPr marL="2743200" lvl="5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4 - Large Staging Area">
  <p:cSld name="V4 - Large Staging Area">
    <p:bg>
      <p:bgPr>
        <a:solidFill>
          <a:srgbClr val="F4F4F4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893"/>
            <a:ext cx="12191990" cy="68562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0"/>
          <p:cNvSpPr txBox="1">
            <a:spLocks noGrp="1"/>
          </p:cNvSpPr>
          <p:nvPr>
            <p:ph type="body" idx="1"/>
          </p:nvPr>
        </p:nvSpPr>
        <p:spPr>
          <a:xfrm>
            <a:off x="571649" y="1611887"/>
            <a:ext cx="4925783" cy="4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2"/>
          </p:nvPr>
        </p:nvSpPr>
        <p:spPr>
          <a:xfrm>
            <a:off x="571649" y="1097179"/>
            <a:ext cx="1104887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71" name="Google Shape;171;p40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3446" y="565461"/>
            <a:ext cx="635900" cy="44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571653" y="63500"/>
            <a:ext cx="1104857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opic Slide - Blue - Bars">
  <p:cSld name="1_Topic Slide - Blue - Bars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93990" y="3162683"/>
            <a:ext cx="11037093" cy="50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">
  <p:cSld name="Content - Blu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 rot="-5400000">
            <a:off x="5775959" y="441960"/>
            <a:ext cx="640080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6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424" y="6388607"/>
            <a:ext cx="1460090" cy="30175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11057578" cy="5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567211" y="1152223"/>
            <a:ext cx="1106151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3245" algn="l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33"/>
              <a:buFont typeface="Arial"/>
              <a:buAutoNum type="arabicPeriod"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- Blue">
  <p:cSld name="3_Content - Blu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 rot="-5400000">
            <a:off x="5775959" y="441960"/>
            <a:ext cx="640080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6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11057578" cy="5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567211" y="1152223"/>
            <a:ext cx="1106151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3245" algn="l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33"/>
              <a:buFont typeface="Arial"/>
              <a:buAutoNum type="arabicPeriod"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424" y="6388607"/>
            <a:ext cx="1460090" cy="3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Blue">
  <p:cSld name="1_Content - Blu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>
            <a:spLocks noGrp="1"/>
          </p:cNvSpPr>
          <p:nvPr>
            <p:ph type="pic" idx="2"/>
          </p:nvPr>
        </p:nvSpPr>
        <p:spPr>
          <a:xfrm>
            <a:off x="4435522" y="991336"/>
            <a:ext cx="7312992" cy="487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3431583" cy="10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567212" y="1615549"/>
            <a:ext cx="3431582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3245" algn="l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33"/>
              <a:buFont typeface="Arial"/>
              <a:buAutoNum type="arabicPeriod"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/>
          <p:nvPr/>
        </p:nvSpPr>
        <p:spPr>
          <a:xfrm rot="-5400000">
            <a:off x="5775959" y="441960"/>
            <a:ext cx="640080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6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424" y="6388607"/>
            <a:ext cx="1460090" cy="3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Highlight - Blue">
  <p:cSld name="Content Highlight - Blu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7369342" y="0"/>
            <a:ext cx="48226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6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6077429" cy="5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567212" y="1152223"/>
            <a:ext cx="607742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3245" algn="l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33"/>
              <a:buFont typeface="Arial"/>
              <a:buAutoNum type="arabicPeriod"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Highlight - Blue">
  <p:cSld name="2_Content Highlight - Blu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7369342" y="0"/>
            <a:ext cx="48226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6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6077429" cy="5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024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8495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833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567212" y="1152223"/>
            <a:ext cx="607742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3245" algn="l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33"/>
              <a:buFont typeface="Arial"/>
              <a:buAutoNum type="arabicPeriod"/>
              <a:defRPr sz="13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2079" algn="l" rtl="0">
              <a:spcBef>
                <a:spcPts val="483"/>
              </a:spcBef>
              <a:spcAft>
                <a:spcPts val="0"/>
              </a:spcAft>
              <a:buClr>
                <a:schemeClr val="dk1"/>
              </a:buClr>
              <a:buSzPts val="2417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93990" y="501095"/>
            <a:ext cx="11037093" cy="50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5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5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5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5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5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5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5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5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6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65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Gill Sans"/>
              <a:buNone/>
              <a:defRPr sz="1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t-br/profile/useready5067#!/vizhome/TradingRiskAnalysis/MarketRiskAnalysi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o.experian.com/covid-business-risk-index?cmpid=bis_blog_referral_bis-21-us-cross-mi-covid19-us-business&amp;utm_source=blog&amp;utm_medium=referral&amp;utm_campaign=bis-21-us-cross-mi-covid19-us-business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tableau.com/about/blog/2020/5/covid-19-forced-closures-st-marys-bank-leaned-data-plan-their-crisis-respon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tableau.com/solutions/customer/bnp-paribas-creates-single-source-truth-2000-corporate-bankers-tableau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tableau.com/solutions/customer/PEMCO-insurance-claims-handling-server-management-with-tableau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hyperlink" Target="https://www.tableau.com/solutions/customer/usaa-unifies-risk-analysis-data-with-tableau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pinudo@salesforce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bleau.com/pt-br/learn/whitepapers/transforming-and-thriving-with-data-top-3-dashboards-for-wealth-and-asset-management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tableau.com/pt-br/learn/whitepapers/transforming-and-thriving-with-data-top-5-dashboards-for-insur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ableau.com/pt-br/learn/whitepapers/transforming-and-thriving-with-data-top-3-risk-dashboard-for-banks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t-br/profile/tableau.for.financial.services#!/vizhome/CreditRiskOverviewandRestructuring/CreditRiskOver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t-br/profile/tableau.for.financial.services#!/vizhome/LoanPortfolioDeliquencyMonitoring/LoanPortfolioDeliquencyMonito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t-br/profile/slalom5644#!/vizhome/CreditRiskAnalysis_15882827323800/OVERVIEW?publish=y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t-br/profile/tableau.for.financial.services#!/vizhome/Insurance-Fraud_0/FraudOver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t-br/profile/coenterprise#!/vizhome/InsuranceFraudDashboard/PotentialFraudulentClaim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1"/>
          <p:cNvSpPr txBox="1">
            <a:spLocks noGrp="1"/>
          </p:cNvSpPr>
          <p:nvPr>
            <p:ph type="title"/>
          </p:nvPr>
        </p:nvSpPr>
        <p:spPr>
          <a:xfrm>
            <a:off x="567211" y="2209623"/>
            <a:ext cx="10422813" cy="60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Gestão de Riscos </a:t>
            </a:r>
          </a:p>
        </p:txBody>
      </p:sp>
      <p:sp>
        <p:nvSpPr>
          <p:cNvPr id="392" name="Google Shape;392;p91"/>
          <p:cNvSpPr txBox="1">
            <a:spLocks noGrp="1"/>
          </p:cNvSpPr>
          <p:nvPr>
            <p:ph type="body" idx="1"/>
          </p:nvPr>
        </p:nvSpPr>
        <p:spPr>
          <a:xfrm>
            <a:off x="567211" y="2834688"/>
            <a:ext cx="6322366" cy="30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/>
              <a:t>Tableau para serviços financeiros</a:t>
            </a:r>
          </a:p>
        </p:txBody>
      </p:sp>
      <p:sp>
        <p:nvSpPr>
          <p:cNvPr id="393" name="Google Shape;393;p91"/>
          <p:cNvSpPr txBox="1">
            <a:spLocks noGrp="1"/>
          </p:cNvSpPr>
          <p:nvPr>
            <p:ph type="body" idx="2"/>
          </p:nvPr>
        </p:nvSpPr>
        <p:spPr>
          <a:xfrm>
            <a:off x="567138" y="4813000"/>
            <a:ext cx="6322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1600" i="1" dirty="0" err="1"/>
              <a:t>Mariangela</a:t>
            </a:r>
            <a:r>
              <a:rPr lang="pt-BR" sz="1600" i="1" dirty="0"/>
              <a:t> </a:t>
            </a:r>
            <a:r>
              <a:rPr lang="pt-BR" sz="1600" i="1" dirty="0" err="1"/>
              <a:t>Louvain</a:t>
            </a:r>
            <a:r>
              <a:rPr lang="pt-BR" sz="1600" i="1" dirty="0"/>
              <a:t> </a:t>
            </a:r>
            <a:r>
              <a:rPr lang="pt-BR" sz="1600" i="1" dirty="0" err="1"/>
              <a:t>Pinudo</a:t>
            </a:r>
            <a:endParaRPr lang="pt-BR" sz="16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1600" i="1" dirty="0"/>
              <a:t>Abril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16"/>
          <p:cNvSpPr txBox="1">
            <a:spLocks noGrp="1"/>
          </p:cNvSpPr>
          <p:nvPr>
            <p:ph type="body" idx="1"/>
          </p:nvPr>
        </p:nvSpPr>
        <p:spPr>
          <a:xfrm>
            <a:off x="567210" y="498916"/>
            <a:ext cx="11624789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pt-BR" dirty="0"/>
              <a:t>Risco do mercado de negociação | USEReady</a:t>
            </a:r>
          </a:p>
        </p:txBody>
      </p:sp>
      <p:sp>
        <p:nvSpPr>
          <p:cNvPr id="599" name="Google Shape;599;p116"/>
          <p:cNvSpPr txBox="1">
            <a:spLocks noGrp="1"/>
          </p:cNvSpPr>
          <p:nvPr>
            <p:ph type="body" idx="2"/>
          </p:nvPr>
        </p:nvSpPr>
        <p:spPr>
          <a:xfrm>
            <a:off x="421075" y="1498500"/>
            <a:ext cx="5092500" cy="4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dirty="0">
                <a:solidFill>
                  <a:srgbClr val="4B4B4B"/>
                </a:solidFill>
              </a:rPr>
              <a:t>Este </a:t>
            </a:r>
            <a:r>
              <a:rPr lang="pt-BR" sz="1350" u="sng" dirty="0">
                <a:solidFill>
                  <a:schemeClr val="hlink"/>
                </a:solidFill>
                <a:hlinkClick r:id="rId3"/>
              </a:rPr>
              <a:t>painel de Risco do mercado de negociação</a:t>
            </a:r>
            <a:r>
              <a:rPr lang="pt-BR" sz="1350" dirty="0">
                <a:solidFill>
                  <a:srgbClr val="4B4B4B"/>
                </a:solidFill>
              </a:rPr>
              <a:t> ajuda instituições de gestão de capitais e ativos a fazer um balanço dos riscos sistemáticos no mercado de negociação. Consultando esse painel, operadores, gestores de risco e gerentes de portfólio podem identificar melhor as tendências históricas e a volatilidade relacionadas aos mercados financeiros.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350" dirty="0">
                <a:solidFill>
                  <a:srgbClr val="4B4B4B"/>
                </a:solidFill>
              </a:rPr>
            </a:br>
            <a:r>
              <a:rPr lang="pt-BR" sz="1350" dirty="0">
                <a:solidFill>
                  <a:srgbClr val="4B4B4B"/>
                </a:solidFill>
              </a:rPr>
              <a:t>Explore este painel para entender melhor: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Fatores de mercado atuais para determinar uma interrupção na negociação ou outras ações para mitigar riscos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Tendências históricas por volatilidade ou variação de Lucro/Perda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Rentabilidade estimada para a gestão de portfólio pertinente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B4B4B"/>
              </a:solidFill>
            </a:endParaRPr>
          </a:p>
          <a:p>
            <a:pPr marL="4762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000" dirty="0"/>
          </a:p>
        </p:txBody>
      </p:sp>
      <p:pic>
        <p:nvPicPr>
          <p:cNvPr id="600" name="Google Shape;600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5475" y="1440091"/>
            <a:ext cx="6373626" cy="3666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4"/>
          <p:cNvSpPr txBox="1">
            <a:spLocks noGrp="1"/>
          </p:cNvSpPr>
          <p:nvPr>
            <p:ph type="title"/>
          </p:nvPr>
        </p:nvSpPr>
        <p:spPr>
          <a:xfrm>
            <a:off x="569286" y="2866106"/>
            <a:ext cx="12103326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pc="-30" dirty="0"/>
              <a:t>Depoimentos</a:t>
            </a:r>
          </a:p>
        </p:txBody>
      </p:sp>
    </p:spTree>
    <p:extLst>
      <p:ext uri="{BB962C8B-B14F-4D97-AF65-F5344CB8AC3E}">
        <p14:creationId xmlns:p14="http://schemas.microsoft.com/office/powerpoint/2010/main" val="355196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340" y="0"/>
            <a:ext cx="49094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97"/>
          <p:cNvSpPr txBox="1"/>
          <p:nvPr/>
        </p:nvSpPr>
        <p:spPr>
          <a:xfrm>
            <a:off x="401009" y="1303454"/>
            <a:ext cx="6495091" cy="21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spc="-3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Experian ajuda empresas a revelar e </a:t>
            </a:r>
            <a:r>
              <a:rPr lang="pt-BR" sz="2400" b="1" i="0" u="none" strike="noStrike" cap="none" spc="-3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mitigar riscos financeiros</a:t>
            </a:r>
            <a:r>
              <a:rPr lang="pt-BR" sz="2400" b="1" i="0" u="none" strike="noStrike" cap="none" spc="-3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usando o Tableau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endParaRPr sz="1400" b="0" i="0" u="none" strike="noStrike" cap="none" spc="-2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spc="-2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Experian criou um Índice de Risco de Empresas dos EUA durante a Covid-19 para ajudar as empresas a entender melhor o impacto que a Covid-19 pode ter em seus setores</a:t>
            </a:r>
            <a:r>
              <a:rPr lang="pt-BR" spc="-20" dirty="0">
                <a:solidFill>
                  <a:srgbClr val="3F3F3F"/>
                </a:solidFill>
              </a:rPr>
              <a:t>. </a:t>
            </a:r>
            <a:r>
              <a:rPr lang="pt-BR" sz="1400" b="0" i="0" u="none" strike="noStrike" cap="none" spc="-2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Esta visualização ajuda as empresas a consultar vários cenários de impacto, de nenhum impacto a impacto grave, até o nível estadual. </a:t>
            </a:r>
          </a:p>
        </p:txBody>
      </p:sp>
      <p:sp>
        <p:nvSpPr>
          <p:cNvPr id="437" name="Google Shape;437;p97"/>
          <p:cNvSpPr/>
          <p:nvPr/>
        </p:nvSpPr>
        <p:spPr>
          <a:xfrm>
            <a:off x="7594805" y="870908"/>
            <a:ext cx="4340020" cy="37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67" b="0" i="1" u="none" strike="noStrike" cap="none" spc="-3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Somos uma empresa B2B (business-to-business) e sabemos que algumas organizações estão passando por mais dificuldades que outras. Precisávamos de uma maneira de ajudar os credores a medir o impacto da pandemia em cenários comerciais muito específicos, para que elas pudessem </a:t>
            </a:r>
            <a:r>
              <a:rPr lang="pt-BR" sz="2167" b="0" i="1" u="none" strike="noStrike" cap="none" spc="-3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tomar decisões melhores com mais rapidez e ajudar pequenas empresas a se manterem em funcionamento</a:t>
            </a:r>
            <a:r>
              <a:rPr lang="pt-BR" sz="2167" b="0" i="1" u="none" strike="noStrike" cap="none" spc="-3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7"/>
              <a:buFont typeface="Gill Sans"/>
              <a:buNone/>
            </a:pPr>
            <a:endParaRPr sz="2167" b="0" i="0" u="none" strike="noStrike" cap="none" spc="-3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spc="-3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NICOLETTE EMORY, GERENTE DE PRODUTOS SÊNIOR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 spc="-3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EXPERIAN</a:t>
            </a:r>
          </a:p>
        </p:txBody>
      </p:sp>
      <p:pic>
        <p:nvPicPr>
          <p:cNvPr id="438" name="Google Shape;438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4805" y="436624"/>
            <a:ext cx="380124" cy="25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8410" y="6174567"/>
            <a:ext cx="1300566" cy="26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009" y="436624"/>
            <a:ext cx="1895191" cy="9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936" y="3379750"/>
            <a:ext cx="6495091" cy="2609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36;p97">
            <a:extLst>
              <a:ext uri="{FF2B5EF4-FFF2-40B4-BE49-F238E27FC236}">
                <a16:creationId xmlns:a16="http://schemas.microsoft.com/office/drawing/2014/main" id="{8C25B955-F5F0-B942-ADCB-07AD1A7DC6EC}"/>
              </a:ext>
            </a:extLst>
          </p:cNvPr>
          <p:cNvSpPr txBox="1"/>
          <p:nvPr/>
        </p:nvSpPr>
        <p:spPr>
          <a:xfrm>
            <a:off x="401008" y="5981747"/>
            <a:ext cx="6495091" cy="81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spcBef>
                <a:spcPts val="540"/>
              </a:spcBef>
              <a:buClr>
                <a:schemeClr val="dk1"/>
              </a:buClr>
              <a:buSzPts val="1800"/>
            </a:pPr>
            <a:r>
              <a:rPr lang="en-US" sz="1100" i="1" u="sng" dirty="0">
                <a:solidFill>
                  <a:schemeClr val="hlink"/>
                </a:solidFill>
                <a:hlinkClick r:id="rId8"/>
              </a:rPr>
              <a:t>http://go.experian.com/covid-business-risk-index?cmpid=bis_blog_referral_bis-21-us-cross-mi-covid19-us-business&amp;utm_source=blog&amp;utm_medium=referral&amp;utm_campaign=bis-21-us-cross-mi-covid19-us-business</a:t>
            </a:r>
            <a:endParaRPr lang="en-US" sz="11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340" y="0"/>
            <a:ext cx="49094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96"/>
          <p:cNvSpPr txBox="1"/>
          <p:nvPr/>
        </p:nvSpPr>
        <p:spPr>
          <a:xfrm>
            <a:off x="401008" y="1611361"/>
            <a:ext cx="6018841" cy="4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 o Tableau, o St. Mary’s Bank pôde manter o compromisso centenário de atender aos clientes como cooperativa de crédito durante a pandemia de COVID-19</a:t>
            </a:r>
            <a:r>
              <a:rPr lang="pt-BR" sz="18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Quando o volume de solicitações de empréstimos comerciais do St. Mary’s Bank disparou, impulsionado pelo Programa de Proteção Salarial oferecido a pequenos negócios, o St. Mary’s Bank </a:t>
            </a:r>
            <a:r>
              <a:rPr lang="pt-BR" sz="1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utilizou o Tableau para obter uma visão rápida e única do relacionamento financeiro geral do solicitante</a:t>
            </a:r>
            <a:r>
              <a:rPr lang="pt-BR" sz="18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lang="pt-BR" sz="1800" dirty="0">
              <a:solidFill>
                <a:srgbClr val="3F3F3F"/>
              </a:solidFill>
            </a:endParaRPr>
          </a:p>
          <a:p>
            <a:pPr>
              <a:buClr>
                <a:srgbClr val="3F3F3F"/>
              </a:buClr>
              <a:buSzPts val="1800"/>
            </a:pPr>
            <a:r>
              <a:rPr lang="en-US" sz="1100" i="1" u="sng" dirty="0">
                <a:solidFill>
                  <a:schemeClr val="hlink"/>
                </a:solidFill>
                <a:hlinkClick r:id="rId4"/>
              </a:rPr>
              <a:t>https://www.tableau.com/about/blog/2020/5/covid-19-forced-closures-st-marys-bank-leaned-data-plan-their-crisis-response</a:t>
            </a:r>
            <a:endParaRPr lang="en-US" sz="1100" i="1" u="sng" dirty="0">
              <a:solidFill>
                <a:schemeClr val="hlink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lang="pt-BR" sz="1800" dirty="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6"/>
          <p:cNvSpPr/>
          <p:nvPr/>
        </p:nvSpPr>
        <p:spPr>
          <a:xfrm>
            <a:off x="7594805" y="2101716"/>
            <a:ext cx="4235245" cy="276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67"/>
              <a:buFont typeface="Arial"/>
              <a:buNone/>
            </a:pPr>
            <a:r>
              <a:rPr lang="pt-BR" sz="2167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 tempos assim, em que decisões rápidas e precisas podem ter um impacto imediato e duradouro, o St. Mary's Bank </a:t>
            </a:r>
            <a:r>
              <a:rPr lang="pt-BR" sz="2167" b="0" i="1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está satisfeito por ter investido em uma solução e em uma cultura de dados.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7"/>
              <a:buFont typeface="Gill Sans"/>
              <a:buNone/>
            </a:pPr>
            <a:endParaRPr sz="2167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 spc="-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MELISSA POMEROY, VICE-PRESIDENTE DE ANÁLISE EMPRESARIAL E GESTÃO DE PROJETOS, ST. MARY'S BANK</a:t>
            </a:r>
          </a:p>
        </p:txBody>
      </p:sp>
      <p:pic>
        <p:nvPicPr>
          <p:cNvPr id="428" name="Google Shape;428;p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2854" y="1762322"/>
            <a:ext cx="380124" cy="25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8410" y="6174567"/>
            <a:ext cx="1300566" cy="26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021" y="791853"/>
            <a:ext cx="2878590" cy="65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340" y="0"/>
            <a:ext cx="49094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98"/>
          <p:cNvSpPr/>
          <p:nvPr/>
        </p:nvSpPr>
        <p:spPr>
          <a:xfrm>
            <a:off x="8030916" y="389435"/>
            <a:ext cx="3799134" cy="469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6175" tIns="38075" rIns="76175" bIns="38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lang="pt-BR" sz="1800" b="0" i="1" u="none" strike="noStrike" cap="none" spc="-30" dirty="0">
                <a:solidFill>
                  <a:srgbClr val="FFFFFF"/>
                </a:solidFill>
                <a:latin typeface="+mj-lt"/>
                <a:ea typeface="Gill Sans"/>
                <a:cs typeface="Gill Sans"/>
                <a:sym typeface="Gill Sans"/>
              </a:rPr>
              <a:t>Agora sabemos que todos estão vendo as mesmas informações, o que </a:t>
            </a:r>
            <a:r>
              <a:rPr lang="pt-BR" sz="1800" b="0" i="1" u="none" strike="noStrike" cap="none" spc="-30" dirty="0">
                <a:solidFill>
                  <a:srgbClr val="FFC000"/>
                </a:solidFill>
                <a:latin typeface="+mj-lt"/>
                <a:ea typeface="Gill Sans"/>
                <a:cs typeface="Gill Sans"/>
                <a:sym typeface="Gill Sans"/>
              </a:rPr>
              <a:t>elimina uma quantidade significativa de incertezas e possibilita a tomada de decisões muito melhores</a:t>
            </a:r>
            <a:r>
              <a:rPr lang="pt-BR" sz="1800" b="0" i="1" u="none" strike="noStrike" cap="none" spc="-30" dirty="0">
                <a:solidFill>
                  <a:srgbClr val="FFFFFF"/>
                </a:solidFill>
                <a:latin typeface="+mj-lt"/>
                <a:ea typeface="Gill Sans"/>
                <a:cs typeface="Gill Sans"/>
                <a:sym typeface="Gill Sans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1" u="none" strike="noStrike" cap="none" spc="-30" dirty="0">
              <a:solidFill>
                <a:srgbClr val="FFFFFF"/>
              </a:solidFill>
              <a:latin typeface="+mj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lang="pt-BR" sz="1800" b="0" i="1" u="none" strike="noStrike" cap="none" spc="-30" dirty="0">
                <a:solidFill>
                  <a:srgbClr val="FFFFFF"/>
                </a:solidFill>
                <a:latin typeface="+mj-lt"/>
                <a:ea typeface="Gill Sans"/>
                <a:cs typeface="Gill Sans"/>
                <a:sym typeface="Gill Sans"/>
              </a:rPr>
              <a:t>“Com o Tableau, cerca de 80% dos serviços que conduzimos para a organização agora envolvem automação. Isso não só poupa muito tempo para aqueles envolvidos nos processos de relatórios, mas a automação de tantas atividades de relatórios também libera nossa equipe para criar novos serviços de análise que podem beneficiar a organização como um todo.”</a:t>
            </a:r>
            <a:br>
              <a:rPr lang="pt-BR" sz="1800" b="0" i="0" u="none" strike="noStrike" cap="none" dirty="0">
                <a:solidFill>
                  <a:srgbClr val="FFFFFF"/>
                </a:solidFill>
                <a:latin typeface="+mj-lt"/>
                <a:ea typeface="Gill Sans"/>
                <a:cs typeface="Gill Sans"/>
                <a:sym typeface="Gill Sans"/>
              </a:rPr>
            </a:br>
            <a:endParaRPr lang="pt-BR" sz="1800" b="0" i="0" u="none" strike="noStrike" cap="none" dirty="0">
              <a:solidFill>
                <a:srgbClr val="FFFFFF"/>
              </a:solidFill>
              <a:latin typeface="+mj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Gill Sans"/>
              <a:buNone/>
            </a:pPr>
            <a:r>
              <a:rPr lang="pt-BR" sz="1050" i="0" u="none" strike="noStrike" cap="none" dirty="0">
                <a:solidFill>
                  <a:srgbClr val="FFFFFF"/>
                </a:solidFill>
                <a:latin typeface="+mj-lt"/>
                <a:ea typeface="Gill Sans"/>
                <a:cs typeface="Gill Sans"/>
                <a:sym typeface="Gill Sans"/>
              </a:rPr>
              <a:t>David Henriques, chefe de consultoria de análise e laboratório de dados, BNP Paribas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pt-BR" sz="1800" b="0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</a:br>
            <a:endParaRPr lang="pt-BR" sz="1800" b="0" i="0" u="none" strike="noStrike" cap="none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9344" y="277025"/>
            <a:ext cx="380124" cy="25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8410" y="6174567"/>
            <a:ext cx="1300566" cy="26878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8"/>
          <p:cNvSpPr/>
          <p:nvPr/>
        </p:nvSpPr>
        <p:spPr>
          <a:xfrm>
            <a:off x="5969202" y="3216089"/>
            <a:ext cx="330540" cy="42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Times New Roman"/>
              <a:buNone/>
            </a:pPr>
            <a:r>
              <a:rPr lang="pt-BR" sz="216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pt-BR" sz="21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</a:p>
        </p:txBody>
      </p:sp>
      <p:sp>
        <p:nvSpPr>
          <p:cNvPr id="451" name="Google Shape;451;p98"/>
          <p:cNvSpPr/>
          <p:nvPr/>
        </p:nvSpPr>
        <p:spPr>
          <a:xfrm>
            <a:off x="397735" y="1801285"/>
            <a:ext cx="6243697" cy="376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67"/>
              <a:buFont typeface="Arial"/>
              <a:buNone/>
            </a:pPr>
            <a:r>
              <a:rPr lang="pt-BR" sz="2667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Cria uma única fonte confiável para mais de 2 mil bancários corporativos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Gill Sans"/>
              <a:buNone/>
            </a:pPr>
            <a:endParaRPr sz="2667" b="1" i="0" u="none" strike="noStrike" cap="none" dirty="0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 i="0" u="none" strike="noStrike" cap="none" dirty="0">
                <a:solidFill>
                  <a:srgbClr val="FFC00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Automatização de 80% das tarefas de relatórios manuais</a:t>
            </a:r>
          </a:p>
          <a:p>
            <a:pPr marL="380985" marR="0" lvl="0" indent="-253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Criação de uma única fonte confiável para todos os gerentes de relacionamento e redução de erros comerciais</a:t>
            </a:r>
          </a:p>
          <a:p>
            <a:pPr marL="380985" marR="0" lvl="0" indent="-2645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3"/>
              <a:buFont typeface="Arial"/>
              <a:buNone/>
            </a:pPr>
            <a:endParaRPr sz="1833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sym typeface="Arial"/>
            </a:endParaRPr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Gill Sans MT" panose="020B0502020104020203" pitchFamily="34" charset="0"/>
                <a:cs typeface="Gill Sans" panose="020B0502020104020203" pitchFamily="34" charset="-79"/>
                <a:sym typeface="Arial"/>
              </a:rPr>
              <a:t>Redução de relatórios de 400 páginas para um único painel totalmente interativo</a:t>
            </a:r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lang="pt-BR" sz="2000" dirty="0">
              <a:latin typeface="Gill Sans MT" panose="020B0502020104020203" pitchFamily="34" charset="0"/>
              <a:cs typeface="Gill Sans" panose="020B0502020104020203" pitchFamily="34" charset="-79"/>
            </a:endParaRPr>
          </a:p>
          <a:p>
            <a:pPr>
              <a:buSzPts val="2000"/>
            </a:pPr>
            <a:r>
              <a:rPr lang="en-US" sz="1100" i="1" dirty="0">
                <a:solidFill>
                  <a:schemeClr val="dk1"/>
                </a:solidFill>
                <a:hlinkClick r:id="rId6"/>
              </a:rPr>
              <a:t>https://www.tableau.com/solutions/customer/bnp-paribas-creates-single-source-truth-2000-corporate-bankers-tableau</a:t>
            </a:r>
            <a:r>
              <a:rPr lang="en-US" sz="1100" i="1" dirty="0">
                <a:solidFill>
                  <a:schemeClr val="dk1"/>
                </a:solidFill>
              </a:rPr>
              <a:t> </a:t>
            </a:r>
            <a:endParaRPr lang="en-US" sz="1100" dirty="0"/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lang="pt-BR" sz="20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cs typeface="Gill Sans" panose="020B0502020104020203" pitchFamily="34" charset="-79"/>
              <a:sym typeface="Arial"/>
            </a:endParaRPr>
          </a:p>
        </p:txBody>
      </p:sp>
      <p:pic>
        <p:nvPicPr>
          <p:cNvPr id="452" name="Google Shape;452;p9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7736" y="842913"/>
            <a:ext cx="2343948" cy="62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7860" y="0"/>
            <a:ext cx="49094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08"/>
          <p:cNvSpPr/>
          <p:nvPr/>
        </p:nvSpPr>
        <p:spPr>
          <a:xfrm>
            <a:off x="8030916" y="265867"/>
            <a:ext cx="3868641" cy="469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6175" tIns="38075" rIns="76175" bIns="38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sz="1600" i="1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A PEMCO usa o Tableau para rastrear e monitorar com precisão todos os sinistros de seguro em andamento, melhorando significativamente as taxas de fechamento e garantindo altos níveis de satisfação do cliente.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endParaRPr sz="1600" i="1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sz="1600" i="1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As permissões flexíveis do Tableau nos permitem agir com rapidez e facilidade, mantendo a integridade dos dados em todos os momentos.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endParaRPr sz="1600" i="1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pt-BR" sz="1600" i="1" dirty="0">
                <a:solidFill>
                  <a:srgbClr val="FFC000"/>
                </a:solidFill>
                <a:latin typeface="+mj-lt"/>
                <a:ea typeface="Arial"/>
                <a:cs typeface="Arial"/>
                <a:sym typeface="Arial"/>
              </a:rPr>
              <a:t>Usando um único painel do Tableau, os operadores podem monitorar cada sinistro em aberto, acompanhar clientes e fechar sinistros de maneira muito mais oportuna</a:t>
            </a:r>
            <a:r>
              <a:rPr lang="pt-BR" sz="1600" i="1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. Como resultado, eles são capazes de oferecer um atendimento muito melhor e em lugares onde não conseguiam antes.”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endParaRPr sz="1600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pt-BR" sz="1200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TIM HUGHES, ADMINISTRADOR E DESENVOLVEDOR PRINCIPAL DO TABLEAU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None/>
            </a:pPr>
            <a:br>
              <a:rPr lang="pt-BR" sz="1800" b="0" i="0" u="none" strike="noStrike" cap="none" dirty="0">
                <a:solidFill>
                  <a:srgbClr val="FFFFFF"/>
                </a:solidFill>
                <a:latin typeface="+mj-lt"/>
                <a:ea typeface="Merriweather"/>
                <a:cs typeface="Merriweather"/>
                <a:sym typeface="Merriweather"/>
              </a:rPr>
            </a:br>
            <a:endParaRPr lang="pt-BR" sz="1800" b="0" i="0" u="none" strike="noStrike" cap="none" dirty="0">
              <a:solidFill>
                <a:srgbClr val="FFFFFF"/>
              </a:solidFill>
              <a:latin typeface="+mj-lt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30" name="Google Shape;530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0792" y="1753071"/>
            <a:ext cx="380124" cy="25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8410" y="6174567"/>
            <a:ext cx="1300566" cy="26878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08"/>
          <p:cNvSpPr/>
          <p:nvPr/>
        </p:nvSpPr>
        <p:spPr>
          <a:xfrm>
            <a:off x="5969202" y="3216089"/>
            <a:ext cx="330540" cy="42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Times New Roman"/>
              <a:buNone/>
            </a:pPr>
            <a:r>
              <a:rPr lang="pt-BR" sz="216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pt-BR" sz="2167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</a:p>
        </p:txBody>
      </p:sp>
      <p:sp>
        <p:nvSpPr>
          <p:cNvPr id="533" name="Google Shape;533;p108"/>
          <p:cNvSpPr/>
          <p:nvPr/>
        </p:nvSpPr>
        <p:spPr>
          <a:xfrm>
            <a:off x="513177" y="2028568"/>
            <a:ext cx="6316248" cy="410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67"/>
              <a:buFont typeface="Arial"/>
              <a:buNone/>
            </a:pPr>
            <a:r>
              <a:rPr lang="pt-BR" sz="2667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PEMCO combina o tratamento rápido e preciso de sinistros com o gerenciamento de servidor integrado usando o Tableau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Gill Sans"/>
              <a:buNone/>
            </a:pPr>
            <a:endParaRPr sz="2667" b="1" i="0" u="none" strike="noStrike" cap="none" dirty="0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Arial"/>
              <a:buChar char="•"/>
            </a:pPr>
            <a:r>
              <a:rPr lang="pt-BR" sz="2000" b="1" i="0" u="none" strike="noStrike" cap="none" dirty="0">
                <a:solidFill>
                  <a:srgbClr val="FFC00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Um único painel para monitorar todos os sinistros de seguro em aberto</a:t>
            </a:r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Gerenciamento abrangente de servidor com mais de 500 usuários</a:t>
            </a:r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76% dos funcionários do departamento de sinistros usam o Tableau todos os meses</a:t>
            </a:r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Arial"/>
              <a:buChar char="•"/>
            </a:pPr>
            <a:endParaRPr lang="pt-BR" sz="2000" dirty="0"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>
              <a:buSzPts val="2167"/>
            </a:pPr>
            <a:r>
              <a:rPr lang="en-US" sz="1100" i="1" u="sng" dirty="0">
                <a:solidFill>
                  <a:schemeClr val="hlink"/>
                </a:solidFill>
                <a:hlinkClick r:id="rId6"/>
              </a:rPr>
              <a:t>https://www.tableau.com/solutions/customer/PEMCO-insurance-claims-handling-server-management-with-tableau</a:t>
            </a:r>
            <a:endParaRPr lang="en-US" sz="1100" i="1" dirty="0"/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Arial"/>
              <a:buChar char="•"/>
            </a:pPr>
            <a:endParaRPr lang="pt-BR" sz="2000" dirty="0"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380985" marR="0" lvl="0" indent="-3809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7"/>
              <a:buFont typeface="Arial"/>
              <a:buChar char="•"/>
            </a:pPr>
            <a:endParaRPr lang="pt-BR" sz="20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pic>
        <p:nvPicPr>
          <p:cNvPr id="534" name="Google Shape;534;p10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7836" y="389435"/>
            <a:ext cx="1075040" cy="11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340" y="0"/>
            <a:ext cx="49094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8410" y="6174567"/>
            <a:ext cx="1300566" cy="26878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10"/>
          <p:cNvSpPr txBox="1"/>
          <p:nvPr/>
        </p:nvSpPr>
        <p:spPr>
          <a:xfrm>
            <a:off x="156039" y="2270798"/>
            <a:ext cx="7149636" cy="3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Executivos confiantes na abordagem de riscos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rgbClr val="3F3F3F"/>
                </a:solidFill>
                <a:sym typeface="Arial"/>
              </a:rPr>
              <a:t>Desde 1922, a USAA presta serviços financeiros e de seguros a membros militares e civis. A USAA desenvolveu painéis executivos que estão dando a seus líderes uma </a:t>
            </a:r>
            <a:r>
              <a:rPr lang="pt-BR" sz="1600" b="1" i="0" u="none" strike="noStrike" cap="none" dirty="0">
                <a:solidFill>
                  <a:srgbClr val="FFC000"/>
                </a:solidFill>
                <a:sym typeface="Arial"/>
              </a:rPr>
              <a:t>visão clara dos riscos e a confiança para tomar decisões orientadas por dados para mitigar e agir adequadamente</a:t>
            </a:r>
            <a:r>
              <a:rPr lang="pt-BR" sz="1600" b="0" i="0" u="none" strike="noStrike" cap="none" dirty="0">
                <a:solidFill>
                  <a:srgbClr val="3F3F3F"/>
                </a:solidFill>
                <a:sym typeface="Arial"/>
              </a:rPr>
              <a:t>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rgbClr val="3F3F3F"/>
                </a:solidFill>
                <a:sym typeface="Arial"/>
              </a:rPr>
              <a:t>Com o Tableau, a USAA: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 b="0" i="0" u="none" strike="noStrike" cap="none" spc="-30" dirty="0">
                <a:solidFill>
                  <a:srgbClr val="3F3F3F"/>
                </a:solidFill>
                <a:sym typeface="Arial"/>
              </a:rPr>
              <a:t>Conecta-se a várias fontes de dados para exibir uma única fonte confiável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 b="0" i="0" u="none" strike="noStrike" cap="none" dirty="0">
                <a:solidFill>
                  <a:srgbClr val="3F3F3F"/>
                </a:solidFill>
                <a:sym typeface="Arial"/>
              </a:rPr>
              <a:t>Reduziu o tempo de entrega do relatório de várias semanas para apenas alguns segundos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pt-BR" sz="1600" b="0" i="0" u="none" strike="noStrike" cap="none" dirty="0">
                <a:solidFill>
                  <a:srgbClr val="3F3F3F"/>
                </a:solidFill>
                <a:sym typeface="Arial"/>
              </a:rPr>
              <a:t>Promove uma cultura de dados em que cada usuário tem uma visão comercial holística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endParaRPr lang="pt-BR" sz="1600" dirty="0">
              <a:solidFill>
                <a:srgbClr val="3F3F3F"/>
              </a:solidFill>
            </a:endParaRPr>
          </a:p>
          <a:p>
            <a:pPr>
              <a:buClr>
                <a:srgbClr val="3F3F3F"/>
              </a:buClr>
              <a:buSzPts val="1600"/>
            </a:pPr>
            <a:r>
              <a:rPr lang="en-US" sz="1100" i="1" u="sng" dirty="0">
                <a:solidFill>
                  <a:schemeClr val="hlink"/>
                </a:solidFill>
                <a:hlinkClick r:id="rId5"/>
              </a:rPr>
              <a:t>https://www.tableau.com/solutions/customer/usaa-unifies-risk-analysis-data-with-tableau</a:t>
            </a:r>
            <a:endParaRPr lang="en-US" sz="1100" i="1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endParaRPr lang="pt-BR" sz="1600" b="0" i="0" u="none" strike="noStrike" cap="none" dirty="0">
              <a:solidFill>
                <a:srgbClr val="3F3F3F"/>
              </a:solidFill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Gill Sans"/>
              <a:buNone/>
            </a:pPr>
            <a:endParaRPr sz="1467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Gill Sans"/>
              <a:buNone/>
            </a:pPr>
            <a:endParaRPr sz="1467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3" name="Google Shape;553;p110"/>
          <p:cNvSpPr txBox="1"/>
          <p:nvPr/>
        </p:nvSpPr>
        <p:spPr>
          <a:xfrm>
            <a:off x="8073128" y="1953557"/>
            <a:ext cx="3566422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endParaRPr sz="1600" b="0" i="1" u="none" strike="noStrike" cap="none" dirty="0">
              <a:solidFill>
                <a:srgbClr val="FFFFFF"/>
              </a:solidFill>
              <a:latin typeface="+mj-lt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None/>
            </a:pPr>
            <a:r>
              <a:rPr lang="pt-BR" sz="1600" b="0" i="1" u="none" strike="noStrike" cap="none" dirty="0">
                <a:solidFill>
                  <a:srgbClr val="FFFFFF"/>
                </a:solidFill>
                <a:latin typeface="+mj-lt"/>
                <a:ea typeface="Gill Sans"/>
                <a:cs typeface="Gill Sans"/>
                <a:sym typeface="Gill Sans"/>
              </a:rPr>
              <a:t>Implementamos o Tableau em nosso grupo de análise e compartilhamos as visualizações em nível executivo com o restante da organização. Os executivos adoraram e começaram a pedir visualizações mais aprofundadas, até o nível de grupos e equipes individuais. Envolver os executivos foi essencial para nossa adoção do Tableau.”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endParaRPr sz="1600" b="0" i="1" u="none" strike="noStrike" cap="none" dirty="0">
              <a:solidFill>
                <a:srgbClr val="FFFFFF"/>
              </a:solidFill>
              <a:latin typeface="+mj-lt"/>
              <a:ea typeface="Gill Sans"/>
              <a:cs typeface="Gill Sans"/>
              <a:sym typeface="Gill Sans"/>
            </a:endParaRPr>
          </a:p>
        </p:txBody>
      </p:sp>
      <p:pic>
        <p:nvPicPr>
          <p:cNvPr id="554" name="Google Shape;554;p1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3004" y="2233859"/>
            <a:ext cx="380124" cy="25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6112" y="1111900"/>
            <a:ext cx="1137052" cy="1121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3;p91">
            <a:extLst>
              <a:ext uri="{FF2B5EF4-FFF2-40B4-BE49-F238E27FC236}">
                <a16:creationId xmlns:a16="http://schemas.microsoft.com/office/drawing/2014/main" id="{F73ABB01-8E65-0B46-BC36-00E42C13C1C2}"/>
              </a:ext>
            </a:extLst>
          </p:cNvPr>
          <p:cNvSpPr txBox="1">
            <a:spLocks/>
          </p:cNvSpPr>
          <p:nvPr/>
        </p:nvSpPr>
        <p:spPr>
          <a:xfrm>
            <a:off x="764846" y="5158990"/>
            <a:ext cx="63225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000"/>
            </a:pPr>
            <a:r>
              <a:rPr lang="pt-BR" sz="1600" i="1" dirty="0" err="1">
                <a:solidFill>
                  <a:schemeClr val="accent1">
                    <a:lumMod val="75000"/>
                  </a:schemeClr>
                </a:solidFill>
              </a:rPr>
              <a:t>Mariangela</a:t>
            </a:r>
            <a:r>
              <a:rPr lang="pt-BR" sz="1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i="1" dirty="0" err="1">
                <a:solidFill>
                  <a:schemeClr val="accent1">
                    <a:lumMod val="75000"/>
                  </a:schemeClr>
                </a:solidFill>
              </a:rPr>
              <a:t>Louvain</a:t>
            </a:r>
            <a:r>
              <a:rPr lang="pt-BR" sz="1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i="1" dirty="0" err="1">
                <a:solidFill>
                  <a:schemeClr val="accent1">
                    <a:lumMod val="75000"/>
                  </a:schemeClr>
                </a:solidFill>
              </a:rPr>
              <a:t>Pinudo</a:t>
            </a:r>
            <a:endParaRPr lang="pt-BR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lt1"/>
              </a:buClr>
              <a:buSzPts val="2000"/>
            </a:pPr>
            <a:r>
              <a:rPr lang="pt-BR" sz="1600" i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mpinudo@salesforce.com</a:t>
            </a:r>
            <a:endParaRPr lang="pt-BR" sz="16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lt1"/>
              </a:buClr>
              <a:buSzPts val="2000"/>
            </a:pPr>
            <a:r>
              <a:rPr lang="pt-BR" sz="1600" i="1" dirty="0">
                <a:solidFill>
                  <a:schemeClr val="accent1">
                    <a:lumMod val="75000"/>
                  </a:schemeClr>
                </a:solidFill>
              </a:rPr>
              <a:t>(11) 99756-5779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2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11057700" cy="51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pt-BR" dirty="0"/>
              <a:t>Visão geral – Por que Tableau?</a:t>
            </a:r>
          </a:p>
        </p:txBody>
      </p:sp>
      <p:sp>
        <p:nvSpPr>
          <p:cNvPr id="399" name="Google Shape;399;p92"/>
          <p:cNvSpPr txBox="1">
            <a:spLocks noGrp="1"/>
          </p:cNvSpPr>
          <p:nvPr>
            <p:ph type="body" idx="2"/>
          </p:nvPr>
        </p:nvSpPr>
        <p:spPr>
          <a:xfrm>
            <a:off x="640161" y="1358198"/>
            <a:ext cx="11061600" cy="144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rgbClr val="0F3B5E"/>
                </a:solidFill>
              </a:rPr>
              <a:t>Como usar os dados para identificar riscos, prevenir fraudes e monitorar exposições que afetam o seu negócio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 i="1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Tableau ajuda</a:t>
            </a:r>
            <a:r>
              <a:rPr lang="pt-BR" sz="1800" i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i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bancos, seguradoras e empresas de gestão de capitais e ativos</a:t>
            </a:r>
            <a:r>
              <a:rPr lang="pt-BR" sz="1800" i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detectar rapidamente fraudes, riscos e problemas de desempenho. Com o Tableau, as empresas podem analisar a exposição por característica de risco, e também visualizar a concentração de risco.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400" name="Google Shape;400;p92"/>
          <p:cNvSpPr txBox="1"/>
          <p:nvPr/>
        </p:nvSpPr>
        <p:spPr>
          <a:xfrm>
            <a:off x="6264900" y="2919937"/>
            <a:ext cx="52359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spc="-30" dirty="0">
                <a:solidFill>
                  <a:srgbClr val="0F3B5E"/>
                </a:solidFill>
              </a:rPr>
              <a:t>Agir com rapidez e confiança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spc="-30" dirty="0">
                <a:latin typeface="Calibri"/>
                <a:ea typeface="Calibri"/>
                <a:cs typeface="Calibri"/>
                <a:sym typeface="Calibri"/>
              </a:rPr>
              <a:t>A visualização e a análise de dados ajudam as empresas a entender e analisar os perfis, padrões e históricos dos clientes para identificar anomalias com rapidez e agir sem demora.  Por exemplo, as fraudes têm sido um dos maiores problemas enfrentados pelo setor bancário e financeiro. A popularidade crescente de transações </a:t>
            </a:r>
            <a:br>
              <a:rPr lang="pt-BR" sz="1500" spc="-30" dirty="0">
                <a:latin typeface="Calibri"/>
                <a:ea typeface="Calibri"/>
                <a:cs typeface="Calibri"/>
                <a:sym typeface="Calibri"/>
              </a:rPr>
            </a:br>
            <a:r>
              <a:rPr lang="pt-BR" sz="1500" spc="-30" dirty="0">
                <a:latin typeface="Calibri"/>
                <a:ea typeface="Calibri"/>
                <a:cs typeface="Calibri"/>
                <a:sym typeface="Calibri"/>
              </a:rPr>
              <a:t>on-line resultou em um aumento de incidentes de fraude cibernética e de seguros. Mas com o Tableau, esses incidentes podem ser enfrentados de forma efetiva e rápida. </a:t>
            </a:r>
          </a:p>
        </p:txBody>
      </p:sp>
      <p:sp>
        <p:nvSpPr>
          <p:cNvPr id="401" name="Google Shape;401;p92"/>
          <p:cNvSpPr txBox="1"/>
          <p:nvPr/>
        </p:nvSpPr>
        <p:spPr>
          <a:xfrm>
            <a:off x="640150" y="2919937"/>
            <a:ext cx="5118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1500" b="1" spc="-30" dirty="0">
                <a:solidFill>
                  <a:srgbClr val="0F3B5E"/>
                </a:solidFill>
              </a:rPr>
              <a:t>Detectar riscos com rapidez </a:t>
            </a:r>
            <a:r>
              <a:rPr lang="pt-BR" sz="1500" b="1" spc="-30" dirty="0">
                <a:solidFill>
                  <a:srgbClr val="FFFFFF"/>
                </a:solidFill>
              </a:rPr>
              <a:t>nas áreas de negócios.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spc="-30" dirty="0">
                <a:latin typeface="Calibri"/>
                <a:ea typeface="Calibri"/>
                <a:cs typeface="Calibri"/>
                <a:sym typeface="Calibri"/>
              </a:rPr>
              <a:t>O gerenciamento de riscos é um fator crucial no setor de serviços financeiros e pode vir em qualquer formato, como empréstimo irrecuperável, falha em investimento e atividades fraudulentas. Ao aproveitar a visualização e a análise de dados, o Tableau ajuda as empresas a detectar riscos com antecedência analisando dados em tempo real. Isso pode ainda ajudar no aumento dos níveis de transparência de ativos subjacentes e exposição ao risco.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pc="-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19"/>
          <p:cNvSpPr txBox="1">
            <a:spLocks noGrp="1"/>
          </p:cNvSpPr>
          <p:nvPr>
            <p:ph type="body" idx="1"/>
          </p:nvPr>
        </p:nvSpPr>
        <p:spPr>
          <a:xfrm>
            <a:off x="564000" y="323575"/>
            <a:ext cx="1106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pt-BR" sz="3300"/>
              <a:t>Transformação e sucesso com os dados</a:t>
            </a:r>
          </a:p>
        </p:txBody>
      </p:sp>
      <p:pic>
        <p:nvPicPr>
          <p:cNvPr id="616" name="Google Shape;616;p119"/>
          <p:cNvPicPr preferRelativeResize="0"/>
          <p:nvPr/>
        </p:nvPicPr>
        <p:blipFill>
          <a:blip r:embed="rId3"/>
          <a:srcRect/>
          <a:stretch/>
        </p:blipFill>
        <p:spPr>
          <a:xfrm>
            <a:off x="7832125" y="3796023"/>
            <a:ext cx="3614076" cy="214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19"/>
          <p:cNvPicPr preferRelativeResize="0"/>
          <p:nvPr/>
        </p:nvPicPr>
        <p:blipFill>
          <a:blip r:embed="rId4"/>
          <a:srcRect/>
          <a:stretch/>
        </p:blipFill>
        <p:spPr>
          <a:xfrm>
            <a:off x="7166425" y="918505"/>
            <a:ext cx="3614076" cy="214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19"/>
          <p:cNvPicPr preferRelativeResize="0"/>
          <p:nvPr/>
        </p:nvPicPr>
        <p:blipFill>
          <a:blip r:embed="rId5"/>
          <a:srcRect/>
          <a:stretch/>
        </p:blipFill>
        <p:spPr>
          <a:xfrm>
            <a:off x="5839852" y="2354290"/>
            <a:ext cx="3614076" cy="2149423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19"/>
          <p:cNvSpPr txBox="1"/>
          <p:nvPr/>
        </p:nvSpPr>
        <p:spPr>
          <a:xfrm>
            <a:off x="526050" y="1441750"/>
            <a:ext cx="4807950" cy="3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/>
              <a:t>O ano de 2020 trouxe diversas mudanças para instituições de serviços financeiros. Como resultado, as instituições de serviços financeiros enfrentaram desafios substanciais, como a pandemia, a recessão econômica ou a crise de endividamento, que aceleraram suas jornadas de transformação digital. Para lidar com essas mudanças com eficácia, é crucial priorizar os esforços orientados por dados para melhorar o gerenciamento de riscos, a experiência do cliente e a eficiência operacional. </a:t>
            </a:r>
            <a:br>
              <a:rPr lang="pt-BR" sz="1300" dirty="0"/>
            </a:br>
            <a:br>
              <a:rPr lang="pt-BR" sz="1300" dirty="0"/>
            </a:br>
            <a:r>
              <a:rPr lang="pt-BR" sz="1300" b="1" dirty="0"/>
              <a:t>Leia os seguintes e-books para saber mais: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chemeClr val="hlink"/>
                </a:solidFill>
                <a:hlinkClick r:id="rId6"/>
              </a:rPr>
              <a:t>Os três principais painéis de risco para bancos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chemeClr val="hlink"/>
                </a:solidFill>
                <a:hlinkClick r:id="rId7"/>
              </a:rPr>
              <a:t>Os cinco principais painéis para seguros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u="sng" dirty="0">
                <a:solidFill>
                  <a:schemeClr val="hlink"/>
                </a:solidFill>
                <a:hlinkClick r:id="rId8"/>
              </a:rPr>
              <a:t>Os três principais painéis para gestão de capitais e ativos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4"/>
          <p:cNvSpPr txBox="1">
            <a:spLocks noGrp="1"/>
          </p:cNvSpPr>
          <p:nvPr>
            <p:ph type="title"/>
          </p:nvPr>
        </p:nvSpPr>
        <p:spPr>
          <a:xfrm>
            <a:off x="569286" y="2866106"/>
            <a:ext cx="12103326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pc="-30" dirty="0"/>
              <a:t>Exemplos de </a:t>
            </a:r>
            <a:r>
              <a:rPr lang="pt-BR" spc="-30" dirty="0" err="1"/>
              <a:t>Dashboards</a:t>
            </a:r>
            <a:endParaRPr lang="pt-BR" spc="-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1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12072464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pt-BR" spc="-30" dirty="0"/>
              <a:t>Visão geral e reestruturação do risco de crédito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endParaRPr spc="-30" dirty="0"/>
          </a:p>
        </p:txBody>
      </p:sp>
      <p:sp>
        <p:nvSpPr>
          <p:cNvPr id="477" name="Google Shape;477;p101"/>
          <p:cNvSpPr txBox="1">
            <a:spLocks noGrp="1"/>
          </p:cNvSpPr>
          <p:nvPr>
            <p:ph type="body" idx="2"/>
          </p:nvPr>
        </p:nvSpPr>
        <p:spPr>
          <a:xfrm>
            <a:off x="567200" y="1370100"/>
            <a:ext cx="5092500" cy="4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dirty="0"/>
              <a:t>Este </a:t>
            </a:r>
            <a:r>
              <a:rPr lang="pt-BR" sz="1350" u="sng" dirty="0">
                <a:solidFill>
                  <a:schemeClr val="hlink"/>
                </a:solidFill>
                <a:hlinkClick r:id="rId3"/>
              </a:rPr>
              <a:t>painel de Visão geral e reestruturação do risco de crédito</a:t>
            </a:r>
            <a:r>
              <a:rPr lang="pt-BR" sz="1350" dirty="0">
                <a:solidFill>
                  <a:srgbClr val="E9772C"/>
                </a:solidFill>
              </a:rPr>
              <a:t> </a:t>
            </a:r>
            <a:r>
              <a:rPr lang="pt-BR" sz="1350" dirty="0">
                <a:solidFill>
                  <a:srgbClr val="4B4B4B"/>
                </a:solidFill>
              </a:rPr>
              <a:t>revela informações acionáveis para ajudar bancos a gerenciar seus ricos e manter a liquidez.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B4B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350" dirty="0">
                <a:solidFill>
                  <a:srgbClr val="4B4B4B"/>
                </a:solidFill>
              </a:rPr>
            </a:br>
            <a:r>
              <a:rPr lang="pt-BR" sz="1350" dirty="0">
                <a:solidFill>
                  <a:srgbClr val="4B4B4B"/>
                </a:solidFill>
              </a:rPr>
              <a:t>Explore este painel para entender melhor: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Valor atual de ativos bancários por limite de risco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Contas em risco e principais tendências ao longo do tempo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Risco geográfico para descobrir possíveis correlações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Análise de risco abrangente para que as lideranças tomem decisões efetivas e oportunas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B4B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B4B4B"/>
              </a:solidFill>
            </a:endParaRPr>
          </a:p>
          <a:p>
            <a:pPr marL="4762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000" dirty="0"/>
          </a:p>
        </p:txBody>
      </p:sp>
      <p:pic>
        <p:nvPicPr>
          <p:cNvPr id="478" name="Google Shape;478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0650" y="1451786"/>
            <a:ext cx="5141692" cy="3954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2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11057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pt-BR"/>
              <a:t>Inadimplência de portfólios de empréstimo</a:t>
            </a:r>
          </a:p>
        </p:txBody>
      </p:sp>
      <p:sp>
        <p:nvSpPr>
          <p:cNvPr id="484" name="Google Shape;484;p102"/>
          <p:cNvSpPr txBox="1">
            <a:spLocks noGrp="1"/>
          </p:cNvSpPr>
          <p:nvPr>
            <p:ph type="body" idx="2"/>
          </p:nvPr>
        </p:nvSpPr>
        <p:spPr>
          <a:xfrm>
            <a:off x="421075" y="1498500"/>
            <a:ext cx="4417625" cy="4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dirty="0"/>
              <a:t>Este </a:t>
            </a:r>
            <a:r>
              <a:rPr lang="pt-BR" sz="1350" u="sng" dirty="0">
                <a:solidFill>
                  <a:schemeClr val="hlink"/>
                </a:solidFill>
                <a:hlinkClick r:id="rId3"/>
              </a:rPr>
              <a:t>painel de Inadimplência de portfólios de empréstimo</a:t>
            </a:r>
            <a:r>
              <a:rPr lang="pt-BR" sz="1350" dirty="0"/>
              <a:t> oferece informações acionáveis imediatas, para que analistas possam fazer recomendações a gerentes de contas ou executivos bancários que desejam minimizar os riscos e dar suporte aos clientes.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350" dirty="0">
                <a:solidFill>
                  <a:srgbClr val="4B4B4B"/>
                </a:solidFill>
              </a:rPr>
            </a:br>
            <a:r>
              <a:rPr lang="pt-BR" sz="1350" dirty="0">
                <a:solidFill>
                  <a:srgbClr val="4B4B4B"/>
                </a:solidFill>
              </a:rPr>
              <a:t>Explore este painel para entender melhor: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Contas de alto risco e seu impacto na integridade geral do portfólio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Contas inadimplentes e dias em atraso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Saldo geral do empréstimo por produto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B4B4B"/>
              </a:solidFill>
            </a:endParaRPr>
          </a:p>
          <a:p>
            <a:pPr marL="4762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000" dirty="0"/>
          </a:p>
        </p:txBody>
      </p:sp>
      <p:pic>
        <p:nvPicPr>
          <p:cNvPr id="485" name="Google Shape;485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9450" y="1498500"/>
            <a:ext cx="6510251" cy="360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4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11057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pt-BR"/>
              <a:t>Análise do risco de crédito | Slalom</a:t>
            </a:r>
          </a:p>
        </p:txBody>
      </p:sp>
      <p:sp>
        <p:nvSpPr>
          <p:cNvPr id="498" name="Google Shape;498;p104"/>
          <p:cNvSpPr txBox="1">
            <a:spLocks noGrp="1"/>
          </p:cNvSpPr>
          <p:nvPr>
            <p:ph type="body" idx="2"/>
          </p:nvPr>
        </p:nvSpPr>
        <p:spPr>
          <a:xfrm>
            <a:off x="421075" y="1498500"/>
            <a:ext cx="4989125" cy="4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dirty="0">
                <a:solidFill>
                  <a:srgbClr val="4B4B4B"/>
                </a:solidFill>
              </a:rPr>
              <a:t>Este </a:t>
            </a:r>
            <a:r>
              <a:rPr lang="pt-BR" sz="1350" u="sng" dirty="0">
                <a:solidFill>
                  <a:schemeClr val="hlink"/>
                </a:solidFill>
                <a:hlinkClick r:id="rId3"/>
              </a:rPr>
              <a:t>painel de Análise do risco de crédito</a:t>
            </a:r>
            <a:r>
              <a:rPr lang="pt-BR" sz="1350" dirty="0">
                <a:solidFill>
                  <a:srgbClr val="E9772C"/>
                </a:solidFill>
              </a:rPr>
              <a:t> </a:t>
            </a:r>
            <a:r>
              <a:rPr lang="pt-BR" sz="1350" dirty="0">
                <a:solidFill>
                  <a:srgbClr val="4B4B4B"/>
                </a:solidFill>
              </a:rPr>
              <a:t>ajuda os bancos a entender quais devedores de pequenas empresas tendem ou podem tender à inadimplência.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B4B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350" dirty="0">
                <a:solidFill>
                  <a:srgbClr val="4B4B4B"/>
                </a:solidFill>
              </a:rPr>
            </a:br>
            <a:r>
              <a:rPr lang="pt-BR" sz="1350" dirty="0">
                <a:solidFill>
                  <a:srgbClr val="4B4B4B"/>
                </a:solidFill>
              </a:rPr>
              <a:t>Explore este painel para entender melhor: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Informações valiosas referentes a empréstimos comerciais por meio de programas como SSBA/PPP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Risco de crédito por geografia e setor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Valores totais de empréstimo com as principais tendências e exceções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Pequenos negócios e setores que podem buscar o apoio do empréstimo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B4B4B"/>
              </a:solidFill>
            </a:endParaRPr>
          </a:p>
          <a:p>
            <a:pPr marL="4762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000" dirty="0"/>
          </a:p>
        </p:txBody>
      </p:sp>
      <p:pic>
        <p:nvPicPr>
          <p:cNvPr id="499" name="Google Shape;499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5450" y="1498491"/>
            <a:ext cx="6373622" cy="366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11"/>
          <p:cNvSpPr txBox="1">
            <a:spLocks noGrp="1"/>
          </p:cNvSpPr>
          <p:nvPr>
            <p:ph type="body" idx="1"/>
          </p:nvPr>
        </p:nvSpPr>
        <p:spPr>
          <a:xfrm>
            <a:off x="567211" y="498916"/>
            <a:ext cx="11057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pt-BR"/>
              <a:t>Fraude de seguros</a:t>
            </a:r>
          </a:p>
        </p:txBody>
      </p:sp>
      <p:sp>
        <p:nvSpPr>
          <p:cNvPr id="561" name="Google Shape;561;p111"/>
          <p:cNvSpPr txBox="1">
            <a:spLocks noGrp="1"/>
          </p:cNvSpPr>
          <p:nvPr>
            <p:ph type="body" idx="2"/>
          </p:nvPr>
        </p:nvSpPr>
        <p:spPr>
          <a:xfrm>
            <a:off x="430800" y="1562100"/>
            <a:ext cx="5092500" cy="4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dirty="0">
                <a:solidFill>
                  <a:srgbClr val="4B4B4B"/>
                </a:solidFill>
              </a:rPr>
              <a:t>Este </a:t>
            </a:r>
            <a:r>
              <a:rPr lang="pt-BR" sz="1350" u="sng" dirty="0">
                <a:solidFill>
                  <a:schemeClr val="hlink"/>
                </a:solidFill>
                <a:hlinkClick r:id="rId3"/>
              </a:rPr>
              <a:t>painel de Fraude de seguros</a:t>
            </a:r>
            <a:r>
              <a:rPr lang="pt-BR" sz="1350" dirty="0">
                <a:solidFill>
                  <a:srgbClr val="4B4B4B"/>
                </a:solidFill>
              </a:rPr>
              <a:t> ajuda organizações de seguros a ter uma visão geral imediata de sinistros atuais e quais deles podem ser fraude.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B4B4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dirty="0">
                <a:solidFill>
                  <a:srgbClr val="4B4B4B"/>
                </a:solidFill>
              </a:rPr>
              <a:t>Explore este painel para entender melhor: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Total de sinistros potencialmente fraudulentos ao longo do tempo e por região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Resumo de perdas potenciais de receita devido a fraude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Detalhamento de sinistros fraudulentos por produto, região geográfica e setor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000" dirty="0"/>
          </a:p>
        </p:txBody>
      </p:sp>
      <p:pic>
        <p:nvPicPr>
          <p:cNvPr id="562" name="Google Shape;562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900" y="904325"/>
            <a:ext cx="6075777" cy="496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12"/>
          <p:cNvSpPr txBox="1">
            <a:spLocks noGrp="1"/>
          </p:cNvSpPr>
          <p:nvPr>
            <p:ph type="body" idx="1"/>
          </p:nvPr>
        </p:nvSpPr>
        <p:spPr>
          <a:xfrm>
            <a:off x="567211" y="360454"/>
            <a:ext cx="11057700" cy="8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pt-BR" dirty="0"/>
              <a:t>Sinistros potencialmente fraudulentos | CoEnterprise</a:t>
            </a:r>
          </a:p>
        </p:txBody>
      </p:sp>
      <p:sp>
        <p:nvSpPr>
          <p:cNvPr id="568" name="Google Shape;568;p112"/>
          <p:cNvSpPr txBox="1">
            <a:spLocks noGrp="1"/>
          </p:cNvSpPr>
          <p:nvPr>
            <p:ph type="body" idx="2"/>
          </p:nvPr>
        </p:nvSpPr>
        <p:spPr>
          <a:xfrm>
            <a:off x="421075" y="1610794"/>
            <a:ext cx="5092500" cy="4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dirty="0">
                <a:solidFill>
                  <a:srgbClr val="4B4B4B"/>
                </a:solidFill>
              </a:rPr>
              <a:t>Este </a:t>
            </a:r>
            <a:r>
              <a:rPr lang="pt-BR" sz="1350" u="sng" dirty="0">
                <a:solidFill>
                  <a:schemeClr val="hlink"/>
                </a:solidFill>
                <a:hlinkClick r:id="rId3"/>
              </a:rPr>
              <a:t>painel de Sinistros potencialmente fraudulentos</a:t>
            </a:r>
            <a:r>
              <a:rPr lang="pt-BR" sz="1350" dirty="0">
                <a:solidFill>
                  <a:srgbClr val="4B4B4B"/>
                </a:solidFill>
              </a:rPr>
              <a:t> ajuda as organizações de seguros a avaliar as possíveis causas de fraude em toda a empresa, permitindo que os líderes tomem decisões oportunas para prevenir riscos.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350" dirty="0">
                <a:solidFill>
                  <a:srgbClr val="4B4B4B"/>
                </a:solidFill>
              </a:rPr>
            </a:br>
            <a:r>
              <a:rPr lang="pt-BR" sz="1350" dirty="0">
                <a:solidFill>
                  <a:srgbClr val="4B4B4B"/>
                </a:solidFill>
              </a:rPr>
              <a:t>Explore este painel para entender melhor: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Sinistros identificados como potencialmente fraudulentos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Detalhes instantâneos sobre cada sinistro fraudulento</a:t>
            </a: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350"/>
              <a:buChar char="-"/>
            </a:pPr>
            <a:r>
              <a:rPr lang="pt-BR" sz="1350" dirty="0">
                <a:solidFill>
                  <a:srgbClr val="4B4B4B"/>
                </a:solidFill>
              </a:rPr>
              <a:t>Previsão do impacto financeiro da fraude por produto, ocupação e proporção de perdas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4B4B4B"/>
              </a:solidFill>
            </a:endParaRPr>
          </a:p>
          <a:p>
            <a:pPr marL="4762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000" dirty="0"/>
          </a:p>
        </p:txBody>
      </p:sp>
      <p:pic>
        <p:nvPicPr>
          <p:cNvPr id="569" name="Google Shape;569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5975" y="1396510"/>
            <a:ext cx="6373624" cy="415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34232_Rosewood_Christian_PPT_v1">
  <a:themeElements>
    <a:clrScheme name="Tableau2020_Colors">
      <a:dk1>
        <a:srgbClr val="333333"/>
      </a:dk1>
      <a:lt1>
        <a:srgbClr val="FFFFFF"/>
      </a:lt1>
      <a:dk2>
        <a:srgbClr val="787878"/>
      </a:dk2>
      <a:lt2>
        <a:srgbClr val="FAFAFA"/>
      </a:lt2>
      <a:accent1>
        <a:srgbClr val="26569A"/>
      </a:accent1>
      <a:accent2>
        <a:srgbClr val="F58220"/>
      </a:accent2>
      <a:accent3>
        <a:srgbClr val="63A5B9"/>
      </a:accent3>
      <a:accent4>
        <a:srgbClr val="576EB2"/>
      </a:accent4>
      <a:accent5>
        <a:srgbClr val="0F1E3C"/>
      </a:accent5>
      <a:accent6>
        <a:srgbClr val="CD2033"/>
      </a:accent6>
      <a:hlink>
        <a:srgbClr val="F5822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3185</Words>
  <Application>Microsoft Macintosh PowerPoint</Application>
  <PresentationFormat>Widescreen</PresentationFormat>
  <Paragraphs>159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Gill Sans MT</vt:lpstr>
      <vt:lpstr>Calibri</vt:lpstr>
      <vt:lpstr>Gill Sans</vt:lpstr>
      <vt:lpstr>Arial</vt:lpstr>
      <vt:lpstr>Merriweather</vt:lpstr>
      <vt:lpstr>Times New Roman</vt:lpstr>
      <vt:lpstr>534232_Rosewood_Christian_PPT_v1</vt:lpstr>
      <vt:lpstr>Simple Light</vt:lpstr>
      <vt:lpstr>Gestão de Riscos </vt:lpstr>
      <vt:lpstr>PowerPoint Presentation</vt:lpstr>
      <vt:lpstr>PowerPoint Presentation</vt:lpstr>
      <vt:lpstr>Exemplos de Dashboards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Depoimentos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Mariangela Pinudo</cp:lastModifiedBy>
  <cp:revision>36</cp:revision>
  <cp:lastPrinted>2021-04-07T22:51:45Z</cp:lastPrinted>
  <dcterms:modified xsi:type="dcterms:W3CDTF">2021-04-08T00:17:51Z</dcterms:modified>
</cp:coreProperties>
</file>