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Gill Sans" panose="020B0502020104020203" pitchFamily="34" charset="-79"/>
      <p:regular r:id="rId31"/>
      <p:bold r:id="rId32"/>
    </p:embeddedFont>
    <p:embeddedFont>
      <p:font typeface="Merriweather"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68">
          <p15:clr>
            <a:srgbClr val="A4A3A4"/>
          </p15:clr>
        </p15:guide>
        <p15:guide id="2" orient="horz" pos="308">
          <p15:clr>
            <a:srgbClr val="A4A3A4"/>
          </p15:clr>
        </p15:guide>
        <p15:guide id="3" pos="360">
          <p15:clr>
            <a:srgbClr val="A4A3A4"/>
          </p15:clr>
        </p15:guide>
        <p15:guide id="4" orient="horz" pos="2217">
          <p15:clr>
            <a:srgbClr val="A4A3A4"/>
          </p15:clr>
        </p15:guide>
        <p15:guide id="5" orient="horz"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3"/>
    <p:restoredTop sz="94619"/>
  </p:normalViewPr>
  <p:slideViewPr>
    <p:cSldViewPr snapToGrid="0">
      <p:cViewPr varScale="1">
        <p:scale>
          <a:sx n="148" d="100"/>
          <a:sy n="148" d="100"/>
        </p:scale>
        <p:origin x="1112" y="200"/>
      </p:cViewPr>
      <p:guideLst>
        <p:guide orient="horz" pos="1268"/>
        <p:guide orient="horz" pos="308"/>
        <p:guide pos="360"/>
        <p:guide orient="horz" pos="2217"/>
        <p:guide orient="horz"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4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54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54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54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54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2167" b="0" i="0" u="none" strike="noStrike" cap="none">
                <a:solidFill>
                  <a:schemeClr val="dk1"/>
                </a:solidFill>
                <a:latin typeface="Gill Sans"/>
                <a:ea typeface="Gill Sans"/>
                <a:cs typeface="Gill Sans"/>
                <a:sym typeface="Gill San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ableau.com/about/blog/2020/5/covid-19-forced-closures-st-marys-bank-leaned-data-plan-their-crisis-respon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o.experian.com/covid-business-risk-index?cmpid=bis_blog_referral_bis-21-us-cross-mi-covid19-us-business&amp;utm_source=blog&amp;utm_medium=referral&amp;utm_campaign=bis-21-us-cross-mi-covid19-us-busines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ableau.com/solutions/customer/PEMCO-insurance-claims-handling-server-management-with-tablea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ableau.com/en-gb/solutions/customer/Swiss-Life-puts-data-at-the-heart-of-its-growth-strategy-with-Tableau-Softwar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ableau.com/solutions/customer/usaa-unifies-risk-analysis-data-with-tablea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540"/>
              </a:spcBef>
              <a:spcAft>
                <a:spcPts val="0"/>
              </a:spcAft>
              <a:buClr>
                <a:schemeClr val="dk1"/>
              </a:buClr>
              <a:buSzPts val="1400"/>
              <a:buFont typeface="Arial"/>
              <a:buNone/>
            </a:pPr>
            <a:r>
              <a:rPr lang="es-MX" dirty="0">
                <a:solidFill>
                  <a:srgbClr val="333333"/>
                </a:solidFill>
              </a:rPr>
              <a:t>El 2020 trajo consigo una inmensa cantidad de cambios para las instituciones de servicios financieros. Estas empresas enfrentaron desafíos importantes como una pandemia, una recesión económica y una crisis de deuda que han acelerado sus caminos hacia la transformación digital. Para manejar de manera efectiva estos cambios, es fundamental priorizar los esfuerzos basados en los datos para mejorar la administración de riesgos, la experiencia del cliente y la eficiencia operativa. </a:t>
            </a:r>
            <a:endParaRPr dirty="0"/>
          </a:p>
        </p:txBody>
      </p:sp>
      <p:sp>
        <p:nvSpPr>
          <p:cNvPr id="275" name="Google Shape;2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SzPts val="1400"/>
              <a:buNone/>
            </a:pPr>
            <a:r>
              <a:rPr lang="es-MX"/>
              <a:t>Este dashboard de morosidad de la cartera de préstamos brinda información procesable y al instante para que los analistas puedan hacer recomendaciones a los gerentes de cuentas o ejecutivos bancarios que deseen mantener los riesgos al mínimo y respaldar a los clientes.</a:t>
            </a:r>
            <a:endParaRPr/>
          </a:p>
          <a:p>
            <a:pPr marL="0" lvl="0" indent="0" algn="l" rtl="0">
              <a:lnSpc>
                <a:spcPct val="100000"/>
              </a:lnSpc>
              <a:spcBef>
                <a:spcPts val="540"/>
              </a:spcBef>
              <a:spcAft>
                <a:spcPts val="0"/>
              </a:spcAft>
              <a:buSzPts val="1400"/>
              <a:buNone/>
            </a:pPr>
            <a:endParaRPr/>
          </a:p>
          <a:p>
            <a:pPr marL="0" lvl="0" indent="0" algn="l" rtl="0">
              <a:lnSpc>
                <a:spcPct val="100000"/>
              </a:lnSpc>
              <a:spcBef>
                <a:spcPts val="540"/>
              </a:spcBef>
              <a:spcAft>
                <a:spcPts val="0"/>
              </a:spcAft>
              <a:buSzPts val="1400"/>
              <a:buNone/>
            </a:pPr>
            <a:r>
              <a:rPr lang="es-MX"/>
              <a:t>Muestra:</a:t>
            </a:r>
            <a:endParaRPr/>
          </a:p>
          <a:p>
            <a:pPr marL="457200" lvl="0" indent="-317500" algn="l" rtl="0">
              <a:lnSpc>
                <a:spcPct val="100000"/>
              </a:lnSpc>
              <a:spcBef>
                <a:spcPts val="540"/>
              </a:spcBef>
              <a:spcAft>
                <a:spcPts val="0"/>
              </a:spcAft>
              <a:buSzPts val="1400"/>
              <a:buChar char="●"/>
            </a:pPr>
            <a:r>
              <a:rPr lang="es-MX"/>
              <a:t>Cuentas de alto riesgo y su impacto en el estado general de la cartera.</a:t>
            </a:r>
            <a:endParaRPr/>
          </a:p>
          <a:p>
            <a:pPr marL="457200" lvl="0" indent="-317500" algn="l" rtl="0">
              <a:lnSpc>
                <a:spcPct val="100000"/>
              </a:lnSpc>
              <a:spcBef>
                <a:spcPts val="0"/>
              </a:spcBef>
              <a:spcAft>
                <a:spcPts val="0"/>
              </a:spcAft>
              <a:buSzPts val="1400"/>
              <a:buChar char="●"/>
            </a:pPr>
            <a:r>
              <a:rPr lang="es-MX"/>
              <a:t>Cuentas morosas y días desde la fecha de vencimiento.</a:t>
            </a:r>
            <a:endParaRPr/>
          </a:p>
          <a:p>
            <a:pPr marL="457200" lvl="0" indent="-317500" algn="l" rtl="0">
              <a:lnSpc>
                <a:spcPct val="100000"/>
              </a:lnSpc>
              <a:spcBef>
                <a:spcPts val="0"/>
              </a:spcBef>
              <a:spcAft>
                <a:spcPts val="0"/>
              </a:spcAft>
              <a:buSzPts val="1400"/>
              <a:buChar char="●"/>
            </a:pPr>
            <a:r>
              <a:rPr lang="es-MX"/>
              <a:t>Saldo total de préstamos por producto.</a:t>
            </a:r>
            <a:endParaRPr/>
          </a:p>
          <a:p>
            <a:pPr marL="0" lvl="0" indent="0" algn="l" rtl="0">
              <a:lnSpc>
                <a:spcPct val="100000"/>
              </a:lnSpc>
              <a:spcBef>
                <a:spcPts val="540"/>
              </a:spcBef>
              <a:spcAft>
                <a:spcPts val="0"/>
              </a:spcAft>
              <a:buSzPts val="1400"/>
              <a:buNone/>
            </a:pPr>
            <a:endParaRPr/>
          </a:p>
        </p:txBody>
      </p:sp>
      <p:sp>
        <p:nvSpPr>
          <p:cNvPr id="338" name="Google Shape;33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Clr>
                <a:schemeClr val="dk1"/>
              </a:buClr>
              <a:buSzPts val="1100"/>
              <a:buFont typeface="Arial"/>
              <a:buNone/>
            </a:pPr>
            <a:r>
              <a:rPr lang="es-MX"/>
              <a:t>Este dashboard de posibles reclamaciones fraudulentas ayuda a las organizaciones de seguros a evaluar las posibles causas de fraude en toda la empresa. Esto permite a los líderes tomar decisiones oportunas para contener el riesgo.</a:t>
            </a:r>
            <a:endParaRPr/>
          </a:p>
          <a:p>
            <a:pPr marL="0" lvl="0" indent="0" algn="l" rtl="0">
              <a:lnSpc>
                <a:spcPct val="100000"/>
              </a:lnSpc>
              <a:spcBef>
                <a:spcPts val="540"/>
              </a:spcBef>
              <a:spcAft>
                <a:spcPts val="0"/>
              </a:spcAft>
              <a:buClr>
                <a:schemeClr val="dk1"/>
              </a:buClr>
              <a:buSzPts val="1100"/>
              <a:buFont typeface="Arial"/>
              <a:buNone/>
            </a:pPr>
            <a:endParaRPr/>
          </a:p>
          <a:p>
            <a:pPr marL="0" lvl="0" indent="0" algn="l" rtl="0">
              <a:lnSpc>
                <a:spcPct val="100000"/>
              </a:lnSpc>
              <a:spcBef>
                <a:spcPts val="540"/>
              </a:spcBef>
              <a:spcAft>
                <a:spcPts val="0"/>
              </a:spcAft>
              <a:buClr>
                <a:schemeClr val="dk1"/>
              </a:buClr>
              <a:buSzPts val="1100"/>
              <a:buFont typeface="Arial"/>
              <a:buNone/>
            </a:pPr>
            <a:r>
              <a:rPr lang="es-MX"/>
              <a:t>Muestra:</a:t>
            </a:r>
            <a:endParaRPr/>
          </a:p>
          <a:p>
            <a:pPr marL="457200" lvl="0" indent="-317500" algn="l" rtl="0">
              <a:lnSpc>
                <a:spcPct val="100000"/>
              </a:lnSpc>
              <a:spcBef>
                <a:spcPts val="540"/>
              </a:spcBef>
              <a:spcAft>
                <a:spcPts val="0"/>
              </a:spcAft>
              <a:buSzPts val="1400"/>
              <a:buChar char="●"/>
            </a:pPr>
            <a:r>
              <a:rPr lang="es-MX"/>
              <a:t>Reclamaciones que se han marcado como potencialmente fraudulentas.</a:t>
            </a:r>
            <a:endParaRPr/>
          </a:p>
          <a:p>
            <a:pPr marL="457200" lvl="0" indent="-317500" algn="l" rtl="0">
              <a:lnSpc>
                <a:spcPct val="100000"/>
              </a:lnSpc>
              <a:spcBef>
                <a:spcPts val="0"/>
              </a:spcBef>
              <a:spcAft>
                <a:spcPts val="0"/>
              </a:spcAft>
              <a:buSzPts val="1400"/>
              <a:buChar char="●"/>
            </a:pPr>
            <a:r>
              <a:rPr lang="es-MX"/>
              <a:t>Detalles al instante sobre cada reclamación fraudulenta.</a:t>
            </a:r>
            <a:endParaRPr/>
          </a:p>
          <a:p>
            <a:pPr marL="457200" lvl="0" indent="-317500" algn="l" rtl="0">
              <a:lnSpc>
                <a:spcPct val="100000"/>
              </a:lnSpc>
              <a:spcBef>
                <a:spcPts val="0"/>
              </a:spcBef>
              <a:spcAft>
                <a:spcPts val="0"/>
              </a:spcAft>
              <a:buSzPts val="1400"/>
              <a:buChar char="●"/>
            </a:pPr>
            <a:r>
              <a:rPr lang="es-MX"/>
              <a:t>Impacto financiero previsto del fraude por producto, ocupación e índice de pérdidas. </a:t>
            </a:r>
            <a:endParaRPr/>
          </a:p>
          <a:p>
            <a:pPr marL="0" lvl="0" indent="0" algn="l" rtl="0">
              <a:lnSpc>
                <a:spcPct val="100000"/>
              </a:lnSpc>
              <a:spcBef>
                <a:spcPts val="540"/>
              </a:spcBef>
              <a:spcAft>
                <a:spcPts val="0"/>
              </a:spcAft>
              <a:buClr>
                <a:schemeClr val="dk1"/>
              </a:buClr>
              <a:buSzPts val="1100"/>
              <a:buFont typeface="Arial"/>
              <a:buNone/>
            </a:pPr>
            <a:endParaRPr/>
          </a:p>
          <a:p>
            <a:pPr marL="0" lvl="0" indent="0" algn="l" rtl="0">
              <a:lnSpc>
                <a:spcPct val="100000"/>
              </a:lnSpc>
              <a:spcBef>
                <a:spcPts val="540"/>
              </a:spcBef>
              <a:spcAft>
                <a:spcPts val="0"/>
              </a:spcAft>
              <a:buSzPts val="1400"/>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Clr>
                <a:schemeClr val="dk1"/>
              </a:buClr>
              <a:buSzPts val="1100"/>
              <a:buFont typeface="Arial"/>
              <a:buNone/>
            </a:pPr>
            <a:r>
              <a:rPr lang="es-MX"/>
              <a:t>Este dashboard de riesgo del mercado de valores ayuda a las instituciones de administración del patrimonio y de activos a evaluar los riesgos sistemáticos en el mercado comercial. </a:t>
            </a:r>
            <a:endParaRPr/>
          </a:p>
          <a:p>
            <a:pPr marL="0" lvl="0" indent="0" algn="l" rtl="0">
              <a:lnSpc>
                <a:spcPct val="100000"/>
              </a:lnSpc>
              <a:spcBef>
                <a:spcPts val="540"/>
              </a:spcBef>
              <a:spcAft>
                <a:spcPts val="0"/>
              </a:spcAft>
              <a:buClr>
                <a:schemeClr val="dk1"/>
              </a:buClr>
              <a:buSzPts val="1100"/>
              <a:buFont typeface="Arial"/>
              <a:buNone/>
            </a:pPr>
            <a:r>
              <a:rPr lang="es-MX"/>
              <a:t>Al consultar este dashboard, los asesores, la administración de riesgos y los administradores de carteras pueden identificar mejor las tendencias históricas y la volatilidad relacionada con los mercados financieros. </a:t>
            </a:r>
            <a:endParaRPr/>
          </a:p>
          <a:p>
            <a:pPr marL="0" lvl="0" indent="0" algn="l" rtl="0">
              <a:lnSpc>
                <a:spcPct val="100000"/>
              </a:lnSpc>
              <a:spcBef>
                <a:spcPts val="540"/>
              </a:spcBef>
              <a:spcAft>
                <a:spcPts val="0"/>
              </a:spcAft>
              <a:buClr>
                <a:schemeClr val="dk1"/>
              </a:buClr>
              <a:buSzPts val="1100"/>
              <a:buFont typeface="Arial"/>
              <a:buNone/>
            </a:pPr>
            <a:endParaRPr/>
          </a:p>
          <a:p>
            <a:pPr marL="0" lvl="0" indent="0" algn="l" rtl="0">
              <a:lnSpc>
                <a:spcPct val="100000"/>
              </a:lnSpc>
              <a:spcBef>
                <a:spcPts val="540"/>
              </a:spcBef>
              <a:spcAft>
                <a:spcPts val="0"/>
              </a:spcAft>
              <a:buClr>
                <a:schemeClr val="dk1"/>
              </a:buClr>
              <a:buSzPts val="1100"/>
              <a:buFont typeface="Arial"/>
              <a:buNone/>
            </a:pPr>
            <a:r>
              <a:rPr lang="es-MX"/>
              <a:t>Muestra:</a:t>
            </a:r>
            <a:endParaRPr/>
          </a:p>
          <a:p>
            <a:pPr marL="457200" lvl="0" indent="-317500" algn="l" rtl="0">
              <a:lnSpc>
                <a:spcPct val="100000"/>
              </a:lnSpc>
              <a:spcBef>
                <a:spcPts val="540"/>
              </a:spcBef>
              <a:spcAft>
                <a:spcPts val="0"/>
              </a:spcAft>
              <a:buSzPts val="1400"/>
              <a:buChar char="●"/>
            </a:pPr>
            <a:r>
              <a:rPr lang="es-MX"/>
              <a:t>Factores del mercado actual para determinar una interrupción en las transacciones o acciones adicionales para cubrir el riesgo.</a:t>
            </a:r>
            <a:endParaRPr/>
          </a:p>
          <a:p>
            <a:pPr marL="457200" lvl="0" indent="-317500" algn="l" rtl="0">
              <a:lnSpc>
                <a:spcPct val="100000"/>
              </a:lnSpc>
              <a:spcBef>
                <a:spcPts val="0"/>
              </a:spcBef>
              <a:spcAft>
                <a:spcPts val="0"/>
              </a:spcAft>
              <a:buSzPts val="1400"/>
              <a:buChar char="●"/>
            </a:pPr>
            <a:r>
              <a:rPr lang="es-MX"/>
              <a:t>Tendencias históricas por volatilidad o variación de ganancias o pérdidas.</a:t>
            </a:r>
            <a:endParaRPr/>
          </a:p>
          <a:p>
            <a:pPr marL="457200" lvl="0" indent="-317500" algn="l" rtl="0">
              <a:lnSpc>
                <a:spcPct val="100000"/>
              </a:lnSpc>
              <a:spcBef>
                <a:spcPts val="0"/>
              </a:spcBef>
              <a:spcAft>
                <a:spcPts val="0"/>
              </a:spcAft>
              <a:buSzPts val="1400"/>
              <a:buChar char="●"/>
            </a:pPr>
            <a:r>
              <a:rPr lang="es-MX"/>
              <a:t>Rentabilidad estimada en la administración aplicable de carteras.</a:t>
            </a:r>
            <a:endParaRPr/>
          </a:p>
          <a:p>
            <a:pPr marL="0" lvl="0" indent="0" algn="l" rtl="0">
              <a:lnSpc>
                <a:spcPct val="100000"/>
              </a:lnSpc>
              <a:spcBef>
                <a:spcPts val="540"/>
              </a:spcBef>
              <a:spcAft>
                <a:spcPts val="0"/>
              </a:spcAft>
              <a:buSzPts val="1400"/>
              <a:buNone/>
            </a:pPr>
            <a:endParaRPr/>
          </a:p>
        </p:txBody>
      </p:sp>
      <p:sp>
        <p:nvSpPr>
          <p:cNvPr id="350" name="Google Shape;3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Clr>
                <a:schemeClr val="dk1"/>
              </a:buClr>
              <a:buSzPts val="1100"/>
              <a:buFont typeface="Arial"/>
              <a:buNone/>
            </a:pPr>
            <a:r>
              <a:rPr lang="es-MX"/>
              <a:t>Este dashboard de fraude de seguros ayuda a las organizaciones de seguros a ver al instante un resumen de las reclamaciones actuales y cuáles podrían ser potencialmente fraudulentas. </a:t>
            </a:r>
            <a:endParaRPr/>
          </a:p>
          <a:p>
            <a:pPr marL="0" lvl="0" indent="0" algn="l" rtl="0">
              <a:lnSpc>
                <a:spcPct val="100000"/>
              </a:lnSpc>
              <a:spcBef>
                <a:spcPts val="540"/>
              </a:spcBef>
              <a:spcAft>
                <a:spcPts val="0"/>
              </a:spcAft>
              <a:buClr>
                <a:schemeClr val="dk1"/>
              </a:buClr>
              <a:buSzPts val="1100"/>
              <a:buFont typeface="Arial"/>
              <a:buNone/>
            </a:pPr>
            <a:endParaRPr/>
          </a:p>
          <a:p>
            <a:pPr marL="0" lvl="0" indent="0" algn="l" rtl="0">
              <a:lnSpc>
                <a:spcPct val="100000"/>
              </a:lnSpc>
              <a:spcBef>
                <a:spcPts val="540"/>
              </a:spcBef>
              <a:spcAft>
                <a:spcPts val="0"/>
              </a:spcAft>
              <a:buClr>
                <a:schemeClr val="dk1"/>
              </a:buClr>
              <a:buSzPts val="1100"/>
              <a:buFont typeface="Arial"/>
              <a:buNone/>
            </a:pPr>
            <a:r>
              <a:rPr lang="es-MX"/>
              <a:t>Muestra:</a:t>
            </a:r>
            <a:endParaRPr/>
          </a:p>
          <a:p>
            <a:pPr marL="457200" lvl="0" indent="-317500" algn="l" rtl="0">
              <a:lnSpc>
                <a:spcPct val="100000"/>
              </a:lnSpc>
              <a:spcBef>
                <a:spcPts val="540"/>
              </a:spcBef>
              <a:spcAft>
                <a:spcPts val="0"/>
              </a:spcAft>
              <a:buSzPts val="1400"/>
              <a:buChar char="●"/>
            </a:pPr>
            <a:r>
              <a:rPr lang="es-MX"/>
              <a:t>Total de posibles reclamaciones por fraude a lo largo del tiempo y por región.</a:t>
            </a:r>
            <a:endParaRPr/>
          </a:p>
          <a:p>
            <a:pPr marL="457200" lvl="0" indent="-317500" algn="l" rtl="0">
              <a:lnSpc>
                <a:spcPct val="100000"/>
              </a:lnSpc>
              <a:spcBef>
                <a:spcPts val="0"/>
              </a:spcBef>
              <a:spcAft>
                <a:spcPts val="0"/>
              </a:spcAft>
              <a:buSzPts val="1400"/>
              <a:buChar char="●"/>
            </a:pPr>
            <a:r>
              <a:rPr lang="es-MX"/>
              <a:t>Resumen de la posible pérdida de ingresos debido a fraude.</a:t>
            </a:r>
            <a:endParaRPr/>
          </a:p>
          <a:p>
            <a:pPr marL="457200" lvl="0" indent="-317500" algn="l" rtl="0">
              <a:lnSpc>
                <a:spcPct val="100000"/>
              </a:lnSpc>
              <a:spcBef>
                <a:spcPts val="0"/>
              </a:spcBef>
              <a:spcAft>
                <a:spcPts val="0"/>
              </a:spcAft>
              <a:buSzPts val="1400"/>
              <a:buChar char="●"/>
            </a:pPr>
            <a:r>
              <a:rPr lang="es-MX"/>
              <a:t>Detalle de reclamaciones fraudulentas por producto, sectores geográficos y de la industria.</a:t>
            </a:r>
            <a:endParaRPr/>
          </a:p>
          <a:p>
            <a:pPr marL="0" lvl="0" indent="0" algn="l" rtl="0">
              <a:lnSpc>
                <a:spcPct val="100000"/>
              </a:lnSpc>
              <a:spcBef>
                <a:spcPts val="540"/>
              </a:spcBef>
              <a:spcAft>
                <a:spcPts val="0"/>
              </a:spcAft>
              <a:buClr>
                <a:schemeClr val="dk1"/>
              </a:buClr>
              <a:buSzPts val="1100"/>
              <a:buFont typeface="Arial"/>
              <a:buNone/>
            </a:pPr>
            <a:endParaRPr/>
          </a:p>
          <a:p>
            <a:pPr marL="0" lvl="0" indent="0" algn="l" rtl="0">
              <a:lnSpc>
                <a:spcPct val="100000"/>
              </a:lnSpc>
              <a:spcBef>
                <a:spcPts val="540"/>
              </a:spcBef>
              <a:spcAft>
                <a:spcPts val="0"/>
              </a:spcAft>
              <a:buSzPts val="1400"/>
              <a:buNone/>
            </a:pPr>
            <a:endParaRPr/>
          </a:p>
        </p:txBody>
      </p:sp>
      <p:sp>
        <p:nvSpPr>
          <p:cNvPr id="356" name="Google Shape;35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cbfd419fa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cbfd419fab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40"/>
              </a:spcBef>
              <a:spcAft>
                <a:spcPts val="0"/>
              </a:spcAft>
              <a:buNone/>
            </a:pPr>
            <a:endParaRPr/>
          </a:p>
        </p:txBody>
      </p:sp>
      <p:sp>
        <p:nvSpPr>
          <p:cNvPr id="364" name="Google Shape;364;gcbfd419fab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u="sng">
                <a:solidFill>
                  <a:schemeClr val="hlink"/>
                </a:solidFill>
                <a:hlinkClick r:id="rId3"/>
              </a:rPr>
              <a:t>https://www.tableau.com/about/blog/2020/5/covid-19-forced-closures-st-marys-bank-leaned-data-plan-their-crisis-response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MX"/>
              <a:t>Cuando el volumen de solicitudes de préstamos comerciales de St. Mary's Bank se disparó debido al programa de protección de cheques de pago financiado con fondos federales que se ofrecía a las pequeñas empresas, la institución aprovechó los servicios de Tableau para obtener al instante una vista única de la relación financiera general de los solicitantes. Así pudieron procesar las solicitudes a un ritmo más ágil y ayudar a los miembros de la empresa lo más rápido posible.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540"/>
              </a:spcBef>
              <a:spcAft>
                <a:spcPts val="0"/>
              </a:spcAft>
              <a:buClr>
                <a:schemeClr val="dk1"/>
              </a:buClr>
              <a:buSzPts val="1800"/>
              <a:buFont typeface="Arial"/>
              <a:buNone/>
            </a:pPr>
            <a:r>
              <a:rPr lang="es-MX" sz="1800" u="sng">
                <a:solidFill>
                  <a:schemeClr val="hlink"/>
                </a:solidFill>
                <a:latin typeface="Arial"/>
                <a:ea typeface="Arial"/>
                <a:cs typeface="Arial"/>
                <a:sym typeface="Arial"/>
                <a:hlinkClick r:id="rId3"/>
              </a:rPr>
              <a:t>http://go.experian.com/covid-business-risk-index?cmpid=bis_blog_referral_bis-21-us-cross-mi-covid19-us-business&amp;utm_source=blog&amp;utm_medium=referral&amp;utm_campaign=bis-21-us-cross-mi-covid19-us-business</a:t>
            </a:r>
            <a:endParaRPr sz="1800">
              <a:solidFill>
                <a:schemeClr val="dk1"/>
              </a:solidFill>
              <a:latin typeface="Arial"/>
              <a:ea typeface="Arial"/>
              <a:cs typeface="Arial"/>
              <a:sym typeface="Arial"/>
            </a:endParaRPr>
          </a:p>
          <a:p>
            <a:pPr marL="0" lvl="0" indent="0" algn="l" rtl="0">
              <a:lnSpc>
                <a:spcPct val="100000"/>
              </a:lnSpc>
              <a:spcBef>
                <a:spcPts val="540"/>
              </a:spcBef>
              <a:spcAft>
                <a:spcPts val="0"/>
              </a:spcAft>
              <a:buClr>
                <a:schemeClr val="dk1"/>
              </a:buClr>
              <a:buSzPts val="1100"/>
              <a:buFont typeface="Arial"/>
              <a:buNone/>
            </a:pPr>
            <a:r>
              <a:rPr lang="es-MX"/>
              <a:t>Experian creó un índice de riesgo empresarial del COVID-19 en los EE. UU. Este ayuda a las empresas a comprender mejor el impacto que el COVID-19 puede tener en sus sectores en función de una serie de factores clave. Esta visualización permite a las empresas ver varias situaciones, que van desde una sin impacto hasta una con impacto grave. Toda esta información está disponible hasta el ámbito estatal. De esta manera, las organizaciones pueden ver cómo podría desarrollarse la crisis en sus áreas y qué efectos tendrá en el sector, </a:t>
            </a:r>
            <a:endParaRPr/>
          </a:p>
          <a:p>
            <a:pPr marL="0" lvl="0" indent="0" algn="l" rtl="0">
              <a:lnSpc>
                <a:spcPct val="100000"/>
              </a:lnSpc>
              <a:spcBef>
                <a:spcPts val="540"/>
              </a:spcBef>
              <a:spcAft>
                <a:spcPts val="0"/>
              </a:spcAft>
              <a:buClr>
                <a:schemeClr val="dk1"/>
              </a:buClr>
              <a:buSzPts val="1100"/>
              <a:buFont typeface="Arial"/>
              <a:buNone/>
            </a:pPr>
            <a:r>
              <a:rPr lang="es-MX"/>
              <a:t>a fin de tomar decisiones informadas. </a:t>
            </a:r>
            <a:endParaRPr/>
          </a:p>
          <a:p>
            <a:pPr marL="0" lvl="0" indent="0" algn="l" rtl="0">
              <a:lnSpc>
                <a:spcPct val="100000"/>
              </a:lnSpc>
              <a:spcBef>
                <a:spcPts val="54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9: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s-MX" i="1"/>
              <a:t>Automatizó el 80 % de las tareas manuales de generación de informes.</a:t>
            </a:r>
            <a:endParaRPr i="1"/>
          </a:p>
          <a:p>
            <a:pPr marL="0" marR="0" lvl="0" indent="0" algn="l" rtl="0">
              <a:lnSpc>
                <a:spcPct val="100000"/>
              </a:lnSpc>
              <a:spcBef>
                <a:spcPts val="600"/>
              </a:spcBef>
              <a:spcAft>
                <a:spcPts val="0"/>
              </a:spcAft>
              <a:buClr>
                <a:schemeClr val="dk1"/>
              </a:buClr>
              <a:buSzPts val="1100"/>
              <a:buFont typeface="Arial"/>
              <a:buNone/>
            </a:pPr>
            <a:endParaRPr i="1"/>
          </a:p>
          <a:p>
            <a:pPr marL="0" marR="0" lvl="0" indent="0" algn="l" rtl="0">
              <a:lnSpc>
                <a:spcPct val="100000"/>
              </a:lnSpc>
              <a:spcBef>
                <a:spcPts val="600"/>
              </a:spcBef>
              <a:spcAft>
                <a:spcPts val="0"/>
              </a:spcAft>
              <a:buClr>
                <a:schemeClr val="dk1"/>
              </a:buClr>
              <a:buSzPts val="1100"/>
              <a:buFont typeface="Arial"/>
              <a:buNone/>
            </a:pPr>
            <a:r>
              <a:rPr lang="es-MX" i="1"/>
              <a:t>Creó una fuente única de información veraz para todos los gerentes de relaciones, la cual reduce los errores comerciales.</a:t>
            </a:r>
            <a:endParaRPr i="1"/>
          </a:p>
          <a:p>
            <a:pPr marL="0" marR="0" lvl="0" indent="0" algn="l" rtl="0">
              <a:lnSpc>
                <a:spcPct val="100000"/>
              </a:lnSpc>
              <a:spcBef>
                <a:spcPts val="600"/>
              </a:spcBef>
              <a:spcAft>
                <a:spcPts val="0"/>
              </a:spcAft>
              <a:buClr>
                <a:schemeClr val="dk1"/>
              </a:buClr>
              <a:buSzPts val="1100"/>
              <a:buFont typeface="Arial"/>
              <a:buNone/>
            </a:pPr>
            <a:endParaRPr i="1"/>
          </a:p>
          <a:p>
            <a:pPr marL="0" marR="0" lvl="0" indent="0" algn="l" rtl="0">
              <a:lnSpc>
                <a:spcPct val="100000"/>
              </a:lnSpc>
              <a:spcBef>
                <a:spcPts val="600"/>
              </a:spcBef>
              <a:spcAft>
                <a:spcPts val="0"/>
              </a:spcAft>
              <a:buClr>
                <a:schemeClr val="dk1"/>
              </a:buClr>
              <a:buSzPts val="1100"/>
              <a:buFont typeface="Arial"/>
              <a:buNone/>
            </a:pPr>
            <a:r>
              <a:rPr lang="es-MX" i="1"/>
              <a:t>Redujo los informes de 400 páginas a un solo dashboard completamente interactivo.</a:t>
            </a:r>
            <a:endParaRPr i="1"/>
          </a:p>
          <a:p>
            <a:pPr marL="0" marR="0" lvl="0" indent="0" algn="l" rtl="0">
              <a:lnSpc>
                <a:spcPct val="100000"/>
              </a:lnSpc>
              <a:spcBef>
                <a:spcPts val="600"/>
              </a:spcBef>
              <a:spcAft>
                <a:spcPts val="0"/>
              </a:spcAft>
              <a:buClr>
                <a:schemeClr val="dk1"/>
              </a:buClr>
              <a:buSzPts val="1100"/>
              <a:buFont typeface="Arial"/>
              <a:buNone/>
            </a:pPr>
            <a:endParaRPr i="1"/>
          </a:p>
          <a:p>
            <a:pPr marL="0" marR="0" lvl="0" indent="0" algn="l" rtl="0">
              <a:lnSpc>
                <a:spcPct val="100000"/>
              </a:lnSpc>
              <a:spcBef>
                <a:spcPts val="600"/>
              </a:spcBef>
              <a:spcAft>
                <a:spcPts val="0"/>
              </a:spcAft>
              <a:buClr>
                <a:schemeClr val="dk1"/>
              </a:buClr>
              <a:buSzPts val="1800"/>
              <a:buFont typeface="Arial"/>
              <a:buNone/>
            </a:pP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600"/>
              </a:spcBef>
              <a:spcAft>
                <a:spcPts val="0"/>
              </a:spcAft>
              <a:buClr>
                <a:schemeClr val="dk1"/>
              </a:buClr>
              <a:buSzPts val="1100"/>
              <a:buFont typeface="Arial"/>
              <a:buNone/>
            </a:pPr>
            <a:r>
              <a:rPr lang="es-MX"/>
              <a:t>En Allstate a través de Tableau</a:t>
            </a:r>
            <a:endParaRPr/>
          </a:p>
          <a:p>
            <a:pPr marL="0" marR="0" lvl="0" indent="0" algn="l" rtl="0">
              <a:lnSpc>
                <a:spcPct val="100000"/>
              </a:lnSpc>
              <a:spcBef>
                <a:spcPts val="600"/>
              </a:spcBef>
              <a:spcAft>
                <a:spcPts val="0"/>
              </a:spcAft>
              <a:buClr>
                <a:schemeClr val="dk1"/>
              </a:buClr>
              <a:buSzPts val="1100"/>
              <a:buFont typeface="Arial"/>
              <a:buNone/>
            </a:pPr>
            <a:r>
              <a:rPr lang="es-MX"/>
              <a:t>Se identificaron cientos de casos de reclamaciones fraudulentas que ahorraron millones en pagos.</a:t>
            </a:r>
            <a:endParaRPr/>
          </a:p>
          <a:p>
            <a:pPr marL="0" marR="0" lvl="0" indent="0" algn="l" rtl="0">
              <a:lnSpc>
                <a:spcPct val="100000"/>
              </a:lnSpc>
              <a:spcBef>
                <a:spcPts val="600"/>
              </a:spcBef>
              <a:spcAft>
                <a:spcPts val="0"/>
              </a:spcAft>
              <a:buClr>
                <a:schemeClr val="dk1"/>
              </a:buClr>
              <a:buSzPts val="1100"/>
              <a:buFont typeface="Arial"/>
              <a:buNone/>
            </a:pPr>
            <a:endParaRPr/>
          </a:p>
          <a:p>
            <a:pPr marL="0" marR="0" lvl="0" indent="0" algn="l" rtl="0">
              <a:lnSpc>
                <a:spcPct val="100000"/>
              </a:lnSpc>
              <a:spcBef>
                <a:spcPts val="600"/>
              </a:spcBef>
              <a:spcAft>
                <a:spcPts val="0"/>
              </a:spcAft>
              <a:buClr>
                <a:schemeClr val="dk1"/>
              </a:buClr>
              <a:buSzPts val="1100"/>
              <a:buFont typeface="Arial"/>
              <a:buNone/>
            </a:pPr>
            <a:r>
              <a:rPr lang="es-MX"/>
              <a:t>Se redujeron las inspecciones de viviendas innecesarias relacionadas con las pólizas en un 20 %. Esto genera </a:t>
            </a:r>
            <a:endParaRPr/>
          </a:p>
          <a:p>
            <a:pPr marL="0" marR="0" lvl="0" indent="0" algn="l" rtl="0">
              <a:lnSpc>
                <a:spcPct val="100000"/>
              </a:lnSpc>
              <a:spcBef>
                <a:spcPts val="600"/>
              </a:spcBef>
              <a:spcAft>
                <a:spcPts val="0"/>
              </a:spcAft>
              <a:buClr>
                <a:schemeClr val="dk1"/>
              </a:buClr>
              <a:buSzPts val="1100"/>
              <a:buFont typeface="Arial"/>
              <a:buNone/>
            </a:pPr>
            <a:r>
              <a:rPr lang="es-MX"/>
              <a:t>USD 3 millones de ahorro al año.</a:t>
            </a:r>
            <a:endParaRPr/>
          </a:p>
          <a:p>
            <a:pPr marL="0" marR="0" lvl="0" indent="0" algn="l" rtl="0">
              <a:lnSpc>
                <a:spcPct val="100000"/>
              </a:lnSpc>
              <a:spcBef>
                <a:spcPts val="600"/>
              </a:spcBef>
              <a:spcAft>
                <a:spcPts val="0"/>
              </a:spcAft>
              <a:buClr>
                <a:schemeClr val="dk1"/>
              </a:buClr>
              <a:buSzPts val="1100"/>
              <a:buFont typeface="Arial"/>
              <a:buNone/>
            </a:pPr>
            <a:endParaRPr/>
          </a:p>
          <a:p>
            <a:pPr marL="0" marR="0" lvl="0" indent="0" algn="l" rtl="0">
              <a:lnSpc>
                <a:spcPct val="100000"/>
              </a:lnSpc>
              <a:spcBef>
                <a:spcPts val="600"/>
              </a:spcBef>
              <a:spcAft>
                <a:spcPts val="0"/>
              </a:spcAft>
              <a:buClr>
                <a:schemeClr val="dk1"/>
              </a:buClr>
              <a:buSzPts val="1100"/>
              <a:buFont typeface="Arial"/>
              <a:buNone/>
            </a:pPr>
            <a:r>
              <a:rPr lang="es-MX"/>
              <a:t>Se obtuvo información más detallada sobre los clientes, </a:t>
            </a:r>
            <a:endParaRPr/>
          </a:p>
          <a:p>
            <a:pPr marL="0" marR="0" lvl="0" indent="0" algn="l" rtl="0">
              <a:lnSpc>
                <a:spcPct val="100000"/>
              </a:lnSpc>
              <a:spcBef>
                <a:spcPts val="600"/>
              </a:spcBef>
              <a:spcAft>
                <a:spcPts val="0"/>
              </a:spcAft>
              <a:buClr>
                <a:schemeClr val="dk1"/>
              </a:buClr>
              <a:buSzPts val="1100"/>
              <a:buFont typeface="Arial"/>
              <a:buNone/>
            </a:pPr>
            <a:r>
              <a:rPr lang="es-MX"/>
              <a:t>lo que llevó a mejores planes de calificación, aumentos de las pólizas y mayor retención.</a:t>
            </a:r>
            <a:endParaRPr/>
          </a:p>
          <a:p>
            <a:pPr marL="0" marR="0" lvl="0" indent="0" algn="l" rtl="0">
              <a:lnSpc>
                <a:spcPct val="100000"/>
              </a:lnSpc>
              <a:spcBef>
                <a:spcPts val="600"/>
              </a:spcBef>
              <a:spcAft>
                <a:spcPts val="0"/>
              </a:spcAft>
              <a:buClr>
                <a:schemeClr val="dk1"/>
              </a:buClr>
              <a:buSzPts val="1100"/>
              <a:buFont typeface="Arial"/>
              <a:buNone/>
            </a:pPr>
            <a:endParaRPr/>
          </a:p>
          <a:p>
            <a:pPr marL="0" marR="0" lvl="0" indent="0" algn="l" rtl="0">
              <a:lnSpc>
                <a:spcPct val="100000"/>
              </a:lnSpc>
              <a:spcBef>
                <a:spcPts val="600"/>
              </a:spcBef>
              <a:spcAft>
                <a:spcPts val="0"/>
              </a:spcAft>
              <a:buClr>
                <a:schemeClr val="dk1"/>
              </a:buClr>
              <a:buSzPts val="1100"/>
              <a:buFont typeface="Arial"/>
              <a:buNone/>
            </a:pPr>
            <a:r>
              <a:rPr lang="es-MX"/>
              <a:t>Se aceleró la velocidad para obtener información y la capacidad para monetizar tus datos al reducir el tiempo de análisis de la información de meses a menos de un día. </a:t>
            </a:r>
            <a:endParaRPr/>
          </a:p>
          <a:p>
            <a:pPr marL="0" marR="0" lvl="0" indent="0" algn="l" rtl="0">
              <a:lnSpc>
                <a:spcPct val="100000"/>
              </a:lnSpc>
              <a:spcBef>
                <a:spcPts val="600"/>
              </a:spcBef>
              <a:spcAft>
                <a:spcPts val="0"/>
              </a:spcAft>
              <a:buClr>
                <a:schemeClr val="dk1"/>
              </a:buClr>
              <a:buSzPts val="1100"/>
              <a:buFont typeface="Arial"/>
              <a:buNone/>
            </a:pPr>
            <a:endParaRPr/>
          </a:p>
          <a:p>
            <a:pPr marL="0" marR="0" lvl="0" indent="0" algn="l" rtl="0">
              <a:lnSpc>
                <a:spcPct val="100000"/>
              </a:lnSpc>
              <a:spcBef>
                <a:spcPts val="600"/>
              </a:spcBef>
              <a:spcAft>
                <a:spcPts val="0"/>
              </a:spcAft>
              <a:buClr>
                <a:schemeClr val="dk1"/>
              </a:buClr>
              <a:buSzPts val="18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9: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600"/>
              </a:spcBef>
              <a:spcAft>
                <a:spcPts val="0"/>
              </a:spcAft>
              <a:buClr>
                <a:schemeClr val="dk1"/>
              </a:buClr>
              <a:buSzPts val="1800"/>
              <a:buFont typeface="Arial"/>
              <a:buNone/>
            </a:pPr>
            <a:r>
              <a:rPr lang="es-MX" u="sng">
                <a:solidFill>
                  <a:schemeClr val="hlink"/>
                </a:solidFill>
                <a:hlinkClick r:id="rId3"/>
              </a:rPr>
              <a:t>https://www.tableau.com/solutions/customer/PEMCO-insurance-claims-handling-server-management-with-tableau</a:t>
            </a:r>
            <a:endParaRPr/>
          </a:p>
          <a:p>
            <a:pPr marL="0" marR="0" lvl="0" indent="0" algn="l" rtl="0">
              <a:lnSpc>
                <a:spcPct val="100000"/>
              </a:lnSpc>
              <a:spcBef>
                <a:spcPts val="600"/>
              </a:spcBef>
              <a:spcAft>
                <a:spcPts val="0"/>
              </a:spcAft>
              <a:buClr>
                <a:schemeClr val="dk1"/>
              </a:buClr>
              <a:buSzPts val="1800"/>
              <a:buFont typeface="Arial"/>
              <a:buNone/>
            </a:pPr>
            <a:r>
              <a:rPr lang="es-MX" sz="1800" b="1" i="1" u="none" strike="noStrike" cap="none">
                <a:solidFill>
                  <a:schemeClr val="dk1"/>
                </a:solidFill>
                <a:latin typeface="Arial"/>
                <a:ea typeface="Arial"/>
                <a:cs typeface="Arial"/>
                <a:sym typeface="Arial"/>
              </a:rPr>
              <a:t>2019 Video &amp; Customer Story: </a:t>
            </a:r>
            <a:r>
              <a:rPr lang="es-MX" u="sng">
                <a:solidFill>
                  <a:schemeClr val="hlink"/>
                </a:solidFill>
                <a:hlinkClick r:id="rId3"/>
              </a:rPr>
              <a:t>https://www.tableau.com/solutions/customer/PEMCO-insurance-claims-handling-server-management-with-tableau</a:t>
            </a:r>
            <a:endParaRPr sz="1800" b="1" i="1"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800"/>
              <a:buFont typeface="Arial"/>
              <a:buNone/>
            </a:pPr>
            <a:endParaRPr b="1"/>
          </a:p>
          <a:p>
            <a:pPr marL="0" marR="0" lvl="0" indent="0" algn="l" rtl="0">
              <a:lnSpc>
                <a:spcPct val="100000"/>
              </a:lnSpc>
              <a:spcBef>
                <a:spcPts val="600"/>
              </a:spcBef>
              <a:spcAft>
                <a:spcPts val="0"/>
              </a:spcAft>
              <a:buClr>
                <a:schemeClr val="dk1"/>
              </a:buClr>
              <a:buSzPts val="1100"/>
              <a:buFont typeface="Arial"/>
              <a:buNone/>
            </a:pPr>
            <a:r>
              <a:rPr lang="es-MX" b="1"/>
              <a:t>Pemco cuenta con un Dashboard único utilizado para hacer seguimiento de todas las reclamaciones de seguros abiertas.</a:t>
            </a:r>
            <a:endParaRPr b="1"/>
          </a:p>
          <a:p>
            <a:pPr marL="0" marR="0" lvl="0" indent="0" algn="l" rtl="0">
              <a:lnSpc>
                <a:spcPct val="100000"/>
              </a:lnSpc>
              <a:spcBef>
                <a:spcPts val="600"/>
              </a:spcBef>
              <a:spcAft>
                <a:spcPts val="0"/>
              </a:spcAft>
              <a:buClr>
                <a:schemeClr val="dk1"/>
              </a:buClr>
              <a:buSzPts val="1100"/>
              <a:buFont typeface="Arial"/>
              <a:buNone/>
            </a:pPr>
            <a:r>
              <a:rPr lang="es-MX" b="1"/>
              <a:t>Administración integral que abarca más de 500 usuarios.</a:t>
            </a:r>
            <a:endParaRPr b="1"/>
          </a:p>
          <a:p>
            <a:pPr marL="0" marR="0" lvl="0" indent="0" algn="l" rtl="0">
              <a:lnSpc>
                <a:spcPct val="100000"/>
              </a:lnSpc>
              <a:spcBef>
                <a:spcPts val="600"/>
              </a:spcBef>
              <a:spcAft>
                <a:spcPts val="0"/>
              </a:spcAft>
              <a:buClr>
                <a:schemeClr val="dk1"/>
              </a:buClr>
              <a:buSzPts val="1100"/>
              <a:buFont typeface="Arial"/>
              <a:buNone/>
            </a:pPr>
            <a:r>
              <a:rPr lang="es-MX" b="1"/>
              <a:t>El 76 % de los empleados del departamento de reclamaciones usan Tableau para su gestión diaria.</a:t>
            </a:r>
            <a:endParaRPr b="1"/>
          </a:p>
          <a:p>
            <a:pPr marL="0" marR="0" lvl="0" indent="0" algn="l" rtl="0">
              <a:lnSpc>
                <a:spcPct val="100000"/>
              </a:lnSpc>
              <a:spcBef>
                <a:spcPts val="600"/>
              </a:spcBef>
              <a:spcAft>
                <a:spcPts val="0"/>
              </a:spcAft>
              <a:buClr>
                <a:schemeClr val="dk1"/>
              </a:buClr>
              <a:buSzPts val="1100"/>
              <a:buFont typeface="Arial"/>
              <a:buNone/>
            </a:pPr>
            <a:endParaRPr b="1"/>
          </a:p>
          <a:p>
            <a:pPr marL="0" marR="0" lvl="0" indent="0" algn="l" rtl="0">
              <a:lnSpc>
                <a:spcPct val="100000"/>
              </a:lnSpc>
              <a:spcBef>
                <a:spcPts val="600"/>
              </a:spcBef>
              <a:spcAft>
                <a:spcPts val="0"/>
              </a:spcAft>
              <a:buClr>
                <a:schemeClr val="dk1"/>
              </a:buClr>
              <a:buSzPts val="1800"/>
              <a:buFont typeface="Arial"/>
              <a:buNone/>
            </a:pP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400"/>
              <a:buFont typeface="Arial"/>
              <a:buNone/>
            </a:pPr>
            <a:r>
              <a:rPr lang="es-MX" i="1">
                <a:latin typeface="Calibri"/>
                <a:ea typeface="Calibri"/>
                <a:cs typeface="Calibri"/>
                <a:sym typeface="Calibri"/>
              </a:rPr>
              <a:t>Tableau ayuda a empresas del sector financiero como:</a:t>
            </a:r>
            <a:r>
              <a:rPr lang="es-MX" i="1">
                <a:solidFill>
                  <a:srgbClr val="4A86E8"/>
                </a:solidFill>
                <a:latin typeface="Calibri"/>
                <a:ea typeface="Calibri"/>
                <a:cs typeface="Calibri"/>
                <a:sym typeface="Calibri"/>
              </a:rPr>
              <a:t> </a:t>
            </a:r>
            <a:r>
              <a:rPr lang="es-MX" b="1" i="1">
                <a:solidFill>
                  <a:srgbClr val="4A86E8"/>
                </a:solidFill>
                <a:latin typeface="Calibri"/>
                <a:ea typeface="Calibri"/>
                <a:cs typeface="Calibri"/>
                <a:sym typeface="Calibri"/>
              </a:rPr>
              <a:t>bancos, aseguradoras y empresas de administración del patrimonio y de activos</a:t>
            </a:r>
            <a:r>
              <a:rPr lang="es-MX" i="1">
                <a:solidFill>
                  <a:srgbClr val="4A86E8"/>
                </a:solidFill>
                <a:latin typeface="Calibri"/>
                <a:ea typeface="Calibri"/>
                <a:cs typeface="Calibri"/>
                <a:sym typeface="Calibri"/>
              </a:rPr>
              <a:t> </a:t>
            </a:r>
            <a:r>
              <a:rPr lang="es-MX" i="1">
                <a:latin typeface="Calibri"/>
                <a:ea typeface="Calibri"/>
                <a:cs typeface="Calibri"/>
                <a:sym typeface="Calibri"/>
              </a:rPr>
              <a:t>a detectar rápidamente problemas de fraude, riesgo y rendimiento. Al usar Tableau, las empresas pueden analizar la vulnerabilidad según las características de los riesgos y visualizar dónde estos se concentran. </a:t>
            </a:r>
            <a:endParaRPr sz="2400">
              <a:solidFill>
                <a:srgbClr val="333333"/>
              </a:solidFill>
            </a:endParaRPr>
          </a:p>
          <a:p>
            <a:pPr marL="0" lvl="0" indent="0" algn="l" rtl="0">
              <a:lnSpc>
                <a:spcPct val="100000"/>
              </a:lnSpc>
              <a:spcBef>
                <a:spcPts val="540"/>
              </a:spcBef>
              <a:spcAft>
                <a:spcPts val="0"/>
              </a:spcAft>
              <a:buSzPts val="1400"/>
              <a:buNone/>
            </a:pPr>
            <a:endParaRPr/>
          </a:p>
          <a:p>
            <a:pPr marL="0" lvl="0" indent="0" algn="l" rtl="0">
              <a:lnSpc>
                <a:spcPct val="115000"/>
              </a:lnSpc>
              <a:spcBef>
                <a:spcPts val="0"/>
              </a:spcBef>
              <a:spcAft>
                <a:spcPts val="0"/>
              </a:spcAft>
              <a:buSzPts val="1500"/>
              <a:buNone/>
            </a:pPr>
            <a:r>
              <a:rPr lang="es-MX" sz="1500">
                <a:latin typeface="Calibri"/>
                <a:ea typeface="Calibri"/>
                <a:cs typeface="Calibri"/>
                <a:sym typeface="Calibri"/>
              </a:rPr>
              <a:t>La administración de riesgos es un factor fundamental en el sector de servicios financieros y puede presentarse en cualquier forma, como un préstamo incobrable, una inversión que fracasó o actividades fraudulentas. Tableau aprovecha el análisis y la visualización de datos para ayudar a las empresas a detectar riesgos con anticipación mediante el análisis de datos en tiempo real. Además, esto puede ayudar a aumentar los niveles de transparencia de los activos y reducir la exposición al riesgo</a:t>
            </a:r>
            <a:r>
              <a:rPr lang="es-MX" sz="1600">
                <a:latin typeface="Calibri"/>
                <a:ea typeface="Calibri"/>
                <a:cs typeface="Calibri"/>
                <a:sym typeface="Calibri"/>
              </a:rPr>
              <a:t>.</a:t>
            </a:r>
            <a:endParaRPr sz="1600">
              <a:latin typeface="Calibri"/>
              <a:ea typeface="Calibri"/>
              <a:cs typeface="Calibri"/>
              <a:sym typeface="Calibri"/>
            </a:endParaRPr>
          </a:p>
          <a:p>
            <a:pPr marL="0" lvl="0" indent="0" algn="l" rtl="0">
              <a:lnSpc>
                <a:spcPct val="115000"/>
              </a:lnSpc>
              <a:spcBef>
                <a:spcPts val="0"/>
              </a:spcBef>
              <a:spcAft>
                <a:spcPts val="0"/>
              </a:spcAft>
              <a:buClr>
                <a:schemeClr val="dk1"/>
              </a:buClr>
              <a:buSzPts val="1500"/>
              <a:buFont typeface="Arial"/>
              <a:buNone/>
            </a:pPr>
            <a:endParaRPr sz="1600">
              <a:latin typeface="Calibri"/>
              <a:ea typeface="Calibri"/>
              <a:cs typeface="Calibri"/>
              <a:sym typeface="Calibri"/>
            </a:endParaRPr>
          </a:p>
          <a:p>
            <a:pPr marL="0" lvl="0" indent="0" algn="l" rtl="0">
              <a:lnSpc>
                <a:spcPct val="115000"/>
              </a:lnSpc>
              <a:spcBef>
                <a:spcPts val="0"/>
              </a:spcBef>
              <a:spcAft>
                <a:spcPts val="0"/>
              </a:spcAft>
              <a:buClr>
                <a:schemeClr val="dk1"/>
              </a:buClr>
              <a:buSzPts val="1500"/>
              <a:buFont typeface="Arial"/>
              <a:buNone/>
            </a:pPr>
            <a:r>
              <a:rPr lang="es-MX" sz="1500">
                <a:latin typeface="Calibri"/>
                <a:ea typeface="Calibri"/>
                <a:cs typeface="Calibri"/>
                <a:sym typeface="Calibri"/>
              </a:rPr>
              <a:t>El análisis y la visualización de datos ayudan a las empresas a comprender y analizar los perfiles, los patrones y el historial de los clientes para identificar rápidamente las anomalías y actuar con celeridad. El fraude ha sido uno de los mayores problemas a los que se ha enfrentado el sector bancario y de seguros. La creciente popularidad de las transacciones en línea ha dado lugar a un aumento de los incidentes de fraude cibernético y de seguros.</a:t>
            </a:r>
            <a:endParaRPr/>
          </a:p>
        </p:txBody>
      </p:sp>
      <p:sp>
        <p:nvSpPr>
          <p:cNvPr id="282" name="Google Shape;2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marR="0" lvl="0" indent="0" algn="l" rtl="0">
              <a:lnSpc>
                <a:spcPct val="100000"/>
              </a:lnSpc>
              <a:spcBef>
                <a:spcPts val="600"/>
              </a:spcBef>
              <a:spcAft>
                <a:spcPts val="0"/>
              </a:spcAft>
              <a:buClr>
                <a:schemeClr val="dk1"/>
              </a:buClr>
              <a:buSzPts val="1800"/>
              <a:buFont typeface="Arial"/>
              <a:buNone/>
            </a:pPr>
            <a:r>
              <a:rPr lang="es-MX" sz="1800" b="1" i="1" u="none" strike="noStrike" cap="none">
                <a:solidFill>
                  <a:schemeClr val="dk1"/>
                </a:solidFill>
                <a:latin typeface="Arial"/>
                <a:ea typeface="Arial"/>
                <a:cs typeface="Arial"/>
                <a:sym typeface="Arial"/>
              </a:rPr>
              <a:t>TC19 Video: </a:t>
            </a:r>
            <a:r>
              <a:rPr lang="es-MX" u="sng">
                <a:solidFill>
                  <a:schemeClr val="hlink"/>
                </a:solidFill>
                <a:hlinkClick r:id="rId3"/>
              </a:rPr>
              <a:t>https://www.tableau.com/en-gb/solutions/customer/Swiss-Life-puts-data-at-the-heart-of-its-growth-strategy-with-Tableau-Software</a:t>
            </a:r>
            <a:endParaRPr sz="1800" b="1" i="1"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r>
              <a:rPr lang="es-MX"/>
              <a:t>Después de un extenso proceso de evaluación, Tableau fue elegida como la solución de inteligencia de negocios de referencia.</a:t>
            </a:r>
            <a:endParaRPr/>
          </a:p>
          <a:p>
            <a:pPr marL="0" marR="0" lvl="0" indent="0" algn="l" rtl="0">
              <a:lnSpc>
                <a:spcPct val="100000"/>
              </a:lnSpc>
              <a:spcBef>
                <a:spcPts val="600"/>
              </a:spcBef>
              <a:spcAft>
                <a:spcPts val="0"/>
              </a:spcAft>
              <a:buClr>
                <a:schemeClr val="dk1"/>
              </a:buClr>
              <a:buSzPts val="1100"/>
              <a:buFont typeface="Arial"/>
              <a:buNone/>
            </a:pPr>
            <a:r>
              <a:rPr lang="es-MX"/>
              <a:t>La unificación de los datos en una única fuente de veracidad ayuda a los gerentes a tomar mejores decisiones basadas en los datos.</a:t>
            </a:r>
            <a:endParaRPr/>
          </a:p>
          <a:p>
            <a:pPr marL="0" marR="0" lvl="0" indent="0" algn="l" rtl="0">
              <a:lnSpc>
                <a:spcPct val="100000"/>
              </a:lnSpc>
              <a:spcBef>
                <a:spcPts val="600"/>
              </a:spcBef>
              <a:spcAft>
                <a:spcPts val="0"/>
              </a:spcAft>
              <a:buClr>
                <a:schemeClr val="dk1"/>
              </a:buClr>
              <a:buSzPts val="1100"/>
              <a:buFont typeface="Arial"/>
              <a:buNone/>
            </a:pPr>
            <a:r>
              <a:rPr lang="es-MX"/>
              <a:t>El programa interno de capacitación sobre datos ha permitido tener una sólida cultura de datos en toda la organización.</a:t>
            </a:r>
            <a:endParaRPr/>
          </a:p>
          <a:p>
            <a:pPr marL="0" marR="0" lvl="0" indent="0" algn="l" rtl="0">
              <a:lnSpc>
                <a:spcPct val="100000"/>
              </a:lnSpc>
              <a:spcBef>
                <a:spcPts val="600"/>
              </a:spcBef>
              <a:spcAft>
                <a:spcPts val="0"/>
              </a:spcAft>
              <a:buClr>
                <a:schemeClr val="dk1"/>
              </a:buClr>
              <a:buSzPts val="1100"/>
              <a:buFont typeface="Arial"/>
              <a:buNone/>
            </a:pPr>
            <a:endParaRPr/>
          </a:p>
          <a:p>
            <a:pPr marL="0" marR="0" lvl="0" indent="0" algn="l" rtl="0">
              <a:lnSpc>
                <a:spcPct val="100000"/>
              </a:lnSpc>
              <a:spcBef>
                <a:spcPts val="600"/>
              </a:spcBef>
              <a:spcAft>
                <a:spcPts val="0"/>
              </a:spcAft>
              <a:buClr>
                <a:schemeClr val="dk1"/>
              </a:buClr>
              <a:buSzPts val="18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u="sng">
                <a:solidFill>
                  <a:schemeClr val="hlink"/>
                </a:solidFill>
                <a:hlinkClick r:id="rId3"/>
              </a:rPr>
              <a:t>https://www.tableau.com/solutions/customer/usaa-unifies-risk-analysis-data-with-tableau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s-MX"/>
              <a:t>Desde 1922, USAA ha ofrecido seguros y servicios financieros a militares y civiles. USAA ha desarrollado dashboards ejecutivos que brindan a sus líderes una visión clara de los riesgos y la confianza para tomar decisiones basadas en los datos con el objetivo de mitigar y tomar las acciones adecuadas. </a:t>
            </a:r>
            <a:endParaRPr/>
          </a:p>
          <a:p>
            <a:pPr marL="0" lvl="0" indent="0" algn="l" rtl="0">
              <a:lnSpc>
                <a:spcPct val="100000"/>
              </a:lnSpc>
              <a:spcBef>
                <a:spcPts val="0"/>
              </a:spcBef>
              <a:spcAft>
                <a:spcPts val="0"/>
              </a:spcAft>
              <a:buClr>
                <a:schemeClr val="dk1"/>
              </a:buClr>
              <a:buSzPts val="1100"/>
              <a:buFont typeface="Arial"/>
              <a:buNone/>
            </a:pPr>
            <a:r>
              <a:rPr lang="es-MX"/>
              <a:t>Con Tableau, USAA:</a:t>
            </a:r>
            <a:endParaRPr/>
          </a:p>
          <a:p>
            <a:pPr marL="0" lvl="0" indent="0" algn="l" rtl="0">
              <a:lnSpc>
                <a:spcPct val="100000"/>
              </a:lnSpc>
              <a:spcBef>
                <a:spcPts val="0"/>
              </a:spcBef>
              <a:spcAft>
                <a:spcPts val="0"/>
              </a:spcAft>
              <a:buClr>
                <a:schemeClr val="dk1"/>
              </a:buClr>
              <a:buSzPts val="1100"/>
              <a:buFont typeface="Arial"/>
              <a:buNone/>
            </a:pPr>
            <a:r>
              <a:rPr lang="es-MX"/>
              <a:t>Se conecta a múltiples fuentes de datos para ofrecer una única fuente de la verdad.</a:t>
            </a:r>
            <a:endParaRPr/>
          </a:p>
          <a:p>
            <a:pPr marL="0" lvl="0" indent="0" algn="l" rtl="0">
              <a:lnSpc>
                <a:spcPct val="100000"/>
              </a:lnSpc>
              <a:spcBef>
                <a:spcPts val="0"/>
              </a:spcBef>
              <a:spcAft>
                <a:spcPts val="0"/>
              </a:spcAft>
              <a:buClr>
                <a:schemeClr val="dk1"/>
              </a:buClr>
              <a:buSzPts val="1100"/>
              <a:buFont typeface="Arial"/>
              <a:buNone/>
            </a:pPr>
            <a:r>
              <a:rPr lang="es-MX"/>
              <a:t>Redujo el tiempo de entrega de informes de varias semanas a solo unos segundos.</a:t>
            </a:r>
            <a:endParaRPr/>
          </a:p>
          <a:p>
            <a:pPr marL="0" lvl="0" indent="0" algn="l" rtl="0">
              <a:lnSpc>
                <a:spcPct val="100000"/>
              </a:lnSpc>
              <a:spcBef>
                <a:spcPts val="0"/>
              </a:spcBef>
              <a:spcAft>
                <a:spcPts val="0"/>
              </a:spcAft>
              <a:buClr>
                <a:schemeClr val="dk1"/>
              </a:buClr>
              <a:buSzPts val="1100"/>
              <a:buFont typeface="Arial"/>
              <a:buNone/>
            </a:pPr>
            <a:r>
              <a:rPr lang="es-MX"/>
              <a:t>Impulsa una cultura de datos en la que todos los usuarios tengan una visión integral de la empresa.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SzPts val="1400"/>
              <a:buNone/>
            </a:pPr>
            <a:endParaRPr/>
          </a:p>
        </p:txBody>
      </p:sp>
      <p:sp>
        <p:nvSpPr>
          <p:cNvPr id="440" name="Google Shape;44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cbfd419f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cbfd419fab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40"/>
              </a:spcBef>
              <a:spcAft>
                <a:spcPts val="0"/>
              </a:spcAft>
              <a:buNone/>
            </a:pPr>
            <a:r>
              <a:rPr lang="es-MX"/>
              <a:t>Como comenté hace un momento, en Tableau ayudamos a nuestros clientes en su proceso de transformación digital, y todas las transformaciones digitales son transformaciones desde los datos.</a:t>
            </a:r>
            <a:endParaRPr/>
          </a:p>
        </p:txBody>
      </p:sp>
      <p:sp>
        <p:nvSpPr>
          <p:cNvPr id="289" name="Google Shape;289;gcbfd419fab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s-MX" sz="1400"/>
              <a:t>Nuestra Misión: Ayudar a la gente a ver y entender sus datos</a:t>
            </a:r>
            <a:endParaRPr sz="1400"/>
          </a:p>
          <a:p>
            <a:pPr marL="0" lvl="0" indent="0" algn="l" rtl="0">
              <a:lnSpc>
                <a:spcPct val="115000"/>
              </a:lnSpc>
              <a:spcBef>
                <a:spcPts val="0"/>
              </a:spcBef>
              <a:spcAft>
                <a:spcPts val="0"/>
              </a:spcAft>
              <a:buClr>
                <a:schemeClr val="dk1"/>
              </a:buClr>
              <a:buSzPts val="1400"/>
              <a:buFont typeface="Arial"/>
              <a:buNone/>
            </a:pPr>
            <a:endParaRPr sz="1400"/>
          </a:p>
          <a:p>
            <a:pPr marL="0" lvl="0" indent="0" algn="l" rtl="0">
              <a:lnSpc>
                <a:spcPct val="115000"/>
              </a:lnSpc>
              <a:spcBef>
                <a:spcPts val="0"/>
              </a:spcBef>
              <a:spcAft>
                <a:spcPts val="0"/>
              </a:spcAft>
              <a:buClr>
                <a:schemeClr val="dk1"/>
              </a:buClr>
              <a:buSzPts val="1400"/>
              <a:buFont typeface="Arial"/>
              <a:buNone/>
            </a:pPr>
            <a:r>
              <a:rPr lang="es-MX" sz="1400"/>
              <a:t>Tableau ofrece análisis de gran utilidad en el núcleo de cada empresa. De esta manera, ayuda a las organizaciones del sector financiero en su proceso de transformaciòn a ser empresas con cultura basadas en los datos (A data driven Company) con empleados capacitados y mejoras en la administración de los riesgos, la resiliencia operativa y las experiencias de los clientes. Conocer a los clientes, la nueva forma de interactuar con ellos y la conducta de los mismos.</a:t>
            </a:r>
            <a:endParaRPr sz="1400"/>
          </a:p>
          <a:p>
            <a:pPr marL="0" lvl="0" indent="0" algn="l" rtl="0">
              <a:lnSpc>
                <a:spcPct val="115000"/>
              </a:lnSpc>
              <a:spcBef>
                <a:spcPts val="0"/>
              </a:spcBef>
              <a:spcAft>
                <a:spcPts val="0"/>
              </a:spcAft>
              <a:buClr>
                <a:schemeClr val="dk1"/>
              </a:buClr>
              <a:buSzPts val="1400"/>
              <a:buFont typeface="Arial"/>
              <a:buNone/>
            </a:pPr>
            <a:endParaRPr sz="1400"/>
          </a:p>
          <a:p>
            <a:pPr marL="0" lvl="0" indent="0" algn="l" rtl="0">
              <a:lnSpc>
                <a:spcPct val="115000"/>
              </a:lnSpc>
              <a:spcBef>
                <a:spcPts val="0"/>
              </a:spcBef>
              <a:spcAft>
                <a:spcPts val="0"/>
              </a:spcAft>
              <a:buClr>
                <a:schemeClr val="dk1"/>
              </a:buClr>
              <a:buSzPts val="1400"/>
              <a:buFont typeface="Arial"/>
              <a:buNone/>
            </a:pPr>
            <a:r>
              <a:rPr lang="es-MX" sz="1400"/>
              <a:t>Las instituciones de servicios financieros están frente a uno de los entornos empresariales más desafiantes. Tableau es un socio comprobado y confiable que ha ayudado a bancos, compañías de seguros y empresas de administración del patrimonio y de activos de todo el mundo a implementar análisis a escala, administrar riesgos, transformar y hacer crecer sus negocios. </a:t>
            </a:r>
            <a:endParaRPr sz="1400"/>
          </a:p>
          <a:p>
            <a:pPr marL="0" lvl="0" indent="0" algn="l" rtl="0">
              <a:lnSpc>
                <a:spcPct val="115000"/>
              </a:lnSpc>
              <a:spcBef>
                <a:spcPts val="0"/>
              </a:spcBef>
              <a:spcAft>
                <a:spcPts val="0"/>
              </a:spcAft>
              <a:buClr>
                <a:schemeClr val="dk1"/>
              </a:buClr>
              <a:buSzPts val="1400"/>
              <a:buFont typeface="Arial"/>
              <a:buNone/>
            </a:pPr>
            <a:endParaRPr sz="1400"/>
          </a:p>
          <a:p>
            <a:pPr marL="0" lvl="0" indent="0" algn="l" rtl="0">
              <a:lnSpc>
                <a:spcPct val="115000"/>
              </a:lnSpc>
              <a:spcBef>
                <a:spcPts val="0"/>
              </a:spcBef>
              <a:spcAft>
                <a:spcPts val="0"/>
              </a:spcAft>
              <a:buClr>
                <a:schemeClr val="dk1"/>
              </a:buClr>
              <a:buSzPts val="1400"/>
              <a:buFont typeface="Arial"/>
              <a:buNone/>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SzPts val="1400"/>
              <a:buNone/>
            </a:pPr>
            <a:r>
              <a:rPr lang="es-MX" dirty="0"/>
              <a:t>A través del poder de analítica de Tableau ayudamos a las instituciones financieras en su proceso de transformación digital poniendo al cliente en el centro de dicha transformación.</a:t>
            </a:r>
          </a:p>
          <a:p>
            <a:pPr marL="0" lvl="0" indent="0" algn="l" rtl="0">
              <a:lnSpc>
                <a:spcPct val="100000"/>
              </a:lnSpc>
              <a:spcBef>
                <a:spcPts val="540"/>
              </a:spcBef>
              <a:spcAft>
                <a:spcPts val="0"/>
              </a:spcAft>
              <a:buSzPts val="1400"/>
              <a:buNone/>
            </a:pPr>
            <a:endParaRPr dirty="0"/>
          </a:p>
          <a:p>
            <a:pPr marL="0" lvl="0" indent="0" algn="l" rtl="0">
              <a:lnSpc>
                <a:spcPct val="100000"/>
              </a:lnSpc>
              <a:spcBef>
                <a:spcPts val="540"/>
              </a:spcBef>
              <a:spcAft>
                <a:spcPts val="0"/>
              </a:spcAft>
              <a:buSzPts val="1400"/>
              <a:buNone/>
            </a:pPr>
            <a:r>
              <a:rPr lang="es-MX" dirty="0"/>
              <a:t>El conocimiento del cliente es fundamental para transformarse. Debemos conocer la nueva forma de interactuar, sus preferencias, canales de comunicación, productos y servicios adecuados a esta nueva forma de relacionamiento.</a:t>
            </a:r>
            <a:endParaRPr dirty="0"/>
          </a:p>
          <a:p>
            <a:pPr marL="0" lvl="0" indent="0" algn="l" rtl="0">
              <a:lnSpc>
                <a:spcPct val="100000"/>
              </a:lnSpc>
              <a:spcBef>
                <a:spcPts val="540"/>
              </a:spcBef>
              <a:spcAft>
                <a:spcPts val="0"/>
              </a:spcAft>
              <a:buSzPts val="1400"/>
              <a:buNone/>
            </a:pPr>
            <a:endParaRPr dirty="0"/>
          </a:p>
          <a:p>
            <a:pPr marL="0" lvl="0" indent="0" algn="l" rtl="0">
              <a:lnSpc>
                <a:spcPct val="100000"/>
              </a:lnSpc>
              <a:spcBef>
                <a:spcPts val="540"/>
              </a:spcBef>
              <a:spcAft>
                <a:spcPts val="0"/>
              </a:spcAft>
              <a:buSzPts val="1400"/>
              <a:buNone/>
            </a:pPr>
            <a:r>
              <a:rPr lang="es-MX" dirty="0"/>
              <a:t>También con Tableau se puede analizar datos para:</a:t>
            </a:r>
            <a:endParaRPr dirty="0"/>
          </a:p>
          <a:p>
            <a:pPr marL="0" lvl="0" indent="0" algn="l" rtl="0">
              <a:lnSpc>
                <a:spcPct val="100000"/>
              </a:lnSpc>
              <a:spcBef>
                <a:spcPts val="540"/>
              </a:spcBef>
              <a:spcAft>
                <a:spcPts val="0"/>
              </a:spcAft>
              <a:buSzPts val="1400"/>
              <a:buNone/>
            </a:pPr>
            <a:r>
              <a:rPr lang="es-MX" dirty="0"/>
              <a:t>Valorar la rentabilidad de las inversiones y sus resultados</a:t>
            </a:r>
            <a:endParaRPr dirty="0"/>
          </a:p>
          <a:p>
            <a:pPr marL="0" lvl="0" indent="0" algn="l" rtl="0">
              <a:lnSpc>
                <a:spcPct val="100000"/>
              </a:lnSpc>
              <a:spcBef>
                <a:spcPts val="540"/>
              </a:spcBef>
              <a:spcAft>
                <a:spcPts val="0"/>
              </a:spcAft>
              <a:buSzPts val="1400"/>
              <a:buNone/>
            </a:pPr>
            <a:r>
              <a:rPr lang="es-MX" dirty="0"/>
              <a:t>Diversificar inversiones</a:t>
            </a:r>
            <a:endParaRPr dirty="0"/>
          </a:p>
          <a:p>
            <a:pPr marL="0" lvl="0" indent="0" algn="l" rtl="0">
              <a:lnSpc>
                <a:spcPct val="100000"/>
              </a:lnSpc>
              <a:spcBef>
                <a:spcPts val="540"/>
              </a:spcBef>
              <a:spcAft>
                <a:spcPts val="0"/>
              </a:spcAft>
              <a:buSzPts val="1400"/>
              <a:buNone/>
            </a:pPr>
            <a:r>
              <a:rPr lang="es-MX" dirty="0"/>
              <a:t>Conocer tendencias del mercado</a:t>
            </a:r>
            <a:endParaRPr dirty="0"/>
          </a:p>
          <a:p>
            <a:pPr marL="0" lvl="0" indent="0" algn="l" rtl="0">
              <a:lnSpc>
                <a:spcPct val="100000"/>
              </a:lnSpc>
              <a:spcBef>
                <a:spcPts val="540"/>
              </a:spcBef>
              <a:spcAft>
                <a:spcPts val="0"/>
              </a:spcAft>
              <a:buSzPts val="1400"/>
              <a:buNone/>
            </a:pPr>
            <a:r>
              <a:rPr lang="es-MX" dirty="0"/>
              <a:t>Identificar a los clientes con mayor riesgo. </a:t>
            </a:r>
            <a:endParaRPr dirty="0"/>
          </a:p>
          <a:p>
            <a:pPr marL="0" lvl="0" indent="0" algn="l" rtl="0">
              <a:lnSpc>
                <a:spcPct val="100000"/>
              </a:lnSpc>
              <a:spcBef>
                <a:spcPts val="540"/>
              </a:spcBef>
              <a:spcAft>
                <a:spcPts val="0"/>
              </a:spcAft>
              <a:buSzPts val="1400"/>
              <a:buNone/>
            </a:pPr>
            <a:r>
              <a:rPr lang="es-MX" dirty="0"/>
              <a:t>Comprender las vulnerabilidades y áreas potenciales de pérdidas comerciales, como riesgo crediticio, liquidez y préstamos no reembolsados.</a:t>
            </a:r>
            <a:endParaRPr dirty="0"/>
          </a:p>
          <a:p>
            <a:pPr marL="0" lvl="0" indent="0" algn="l" rtl="0">
              <a:lnSpc>
                <a:spcPct val="100000"/>
              </a:lnSpc>
              <a:spcBef>
                <a:spcPts val="540"/>
              </a:spcBef>
              <a:spcAft>
                <a:spcPts val="0"/>
              </a:spcAft>
              <a:buSzPts val="1400"/>
              <a:buNone/>
            </a:pPr>
            <a:r>
              <a:rPr lang="es-MX" dirty="0"/>
              <a:t>Supervisa el fraude, las amenazas a la seguridad y el cumplimiento</a:t>
            </a:r>
            <a:endParaRPr dirty="0"/>
          </a:p>
          <a:p>
            <a:pPr marL="0" lvl="0" indent="0" algn="l" rtl="0">
              <a:lnSpc>
                <a:spcPct val="100000"/>
              </a:lnSpc>
              <a:spcBef>
                <a:spcPts val="540"/>
              </a:spcBef>
              <a:spcAft>
                <a:spcPts val="0"/>
              </a:spcAft>
              <a:buSzPts val="1400"/>
              <a:buNone/>
            </a:pPr>
            <a:endParaRPr dirty="0"/>
          </a:p>
          <a:p>
            <a:pPr marL="0" lvl="0" indent="0" algn="l" rtl="0">
              <a:lnSpc>
                <a:spcPct val="100000"/>
              </a:lnSpc>
              <a:spcBef>
                <a:spcPts val="540"/>
              </a:spcBef>
              <a:spcAft>
                <a:spcPts val="0"/>
              </a:spcAft>
              <a:buSzPts val="1400"/>
              <a:buNone/>
            </a:pPr>
            <a:r>
              <a:rPr lang="es-MX" dirty="0"/>
              <a:t>En el sector de aseguradoras es importante comprender los riesgos operativos (abandono de agentes, fraude de reclamaciones, emisión de pólizas) y garantiza el cumplimiento normativo.</a:t>
            </a:r>
            <a:endParaRPr dirty="0"/>
          </a:p>
          <a:p>
            <a:pPr marL="0" lvl="0" indent="0" algn="l" rtl="0">
              <a:lnSpc>
                <a:spcPct val="100000"/>
              </a:lnSpc>
              <a:spcBef>
                <a:spcPts val="540"/>
              </a:spcBef>
              <a:spcAft>
                <a:spcPts val="0"/>
              </a:spcAft>
              <a:buSzPts val="1400"/>
              <a:buNone/>
            </a:pPr>
            <a:r>
              <a:rPr lang="es-MX" dirty="0"/>
              <a:t>Maximiza el rendimiento y la rentabilidad mediante la detección rápida de riesgos y el control de pérdidas.</a:t>
            </a:r>
            <a:endParaRPr dirty="0"/>
          </a:p>
          <a:p>
            <a:pPr marL="0" lvl="0" indent="0" algn="l" rtl="0">
              <a:lnSpc>
                <a:spcPct val="100000"/>
              </a:lnSpc>
              <a:spcBef>
                <a:spcPts val="540"/>
              </a:spcBef>
              <a:spcAft>
                <a:spcPts val="0"/>
              </a:spcAft>
              <a:buSzPts val="1400"/>
              <a:buNone/>
            </a:pPr>
            <a:r>
              <a:rPr lang="es-MX" dirty="0"/>
              <a:t>Mejora la administración de las inversiones</a:t>
            </a:r>
            <a:endParaRPr dirty="0"/>
          </a:p>
          <a:p>
            <a:pPr marL="0" lvl="0" indent="0" algn="l" rtl="0">
              <a:lnSpc>
                <a:spcPct val="100000"/>
              </a:lnSpc>
              <a:spcBef>
                <a:spcPts val="540"/>
              </a:spcBef>
              <a:spcAft>
                <a:spcPts val="0"/>
              </a:spcAft>
              <a:buSzPts val="1400"/>
              <a:buNone/>
            </a:pPr>
            <a:endParaRPr dirty="0"/>
          </a:p>
          <a:p>
            <a:pPr marL="0" lvl="0" indent="0" algn="l" rtl="0">
              <a:lnSpc>
                <a:spcPct val="100000"/>
              </a:lnSpc>
              <a:spcBef>
                <a:spcPts val="540"/>
              </a:spcBef>
              <a:spcAft>
                <a:spcPts val="0"/>
              </a:spcAft>
              <a:buSzPts val="1400"/>
              <a:buNone/>
            </a:pPr>
            <a:r>
              <a:rPr lang="es-MX" dirty="0"/>
              <a:t>Administración de patrimonio y activos</a:t>
            </a:r>
            <a:endParaRPr dirty="0"/>
          </a:p>
          <a:p>
            <a:pPr marL="0" lvl="0" indent="0" algn="l" rtl="0">
              <a:lnSpc>
                <a:spcPct val="100000"/>
              </a:lnSpc>
              <a:spcBef>
                <a:spcPts val="540"/>
              </a:spcBef>
              <a:spcAft>
                <a:spcPts val="0"/>
              </a:spcAft>
              <a:buClr>
                <a:schemeClr val="dk1"/>
              </a:buClr>
              <a:buSzPts val="1100"/>
              <a:buFont typeface="Arial"/>
              <a:buNone/>
            </a:pPr>
            <a:r>
              <a:rPr lang="es-MX" dirty="0"/>
              <a:t>Revelar importantes riesgos de mercado y de inversión para proteger las inversiones de los clientes.</a:t>
            </a:r>
            <a:endParaRPr dirty="0"/>
          </a:p>
          <a:p>
            <a:pPr marL="0" lvl="0" indent="0" algn="l" rtl="0">
              <a:lnSpc>
                <a:spcPct val="100000"/>
              </a:lnSpc>
              <a:spcBef>
                <a:spcPts val="540"/>
              </a:spcBef>
              <a:spcAft>
                <a:spcPts val="0"/>
              </a:spcAft>
              <a:buClr>
                <a:schemeClr val="dk1"/>
              </a:buClr>
              <a:buSzPts val="1100"/>
              <a:buFont typeface="Arial"/>
              <a:buNone/>
            </a:pPr>
            <a:r>
              <a:rPr lang="es-MX" dirty="0"/>
              <a:t>Comprender los riesgos operativos y comerciales generales que abarcan asesores, clientes, carteras y línea de negocios (LOB).</a:t>
            </a:r>
            <a:endParaRPr dirty="0"/>
          </a:p>
          <a:p>
            <a:pPr marL="0" lvl="0" indent="0" algn="l" rtl="0">
              <a:lnSpc>
                <a:spcPct val="100000"/>
              </a:lnSpc>
              <a:spcBef>
                <a:spcPts val="540"/>
              </a:spcBef>
              <a:spcAft>
                <a:spcPts val="0"/>
              </a:spcAft>
              <a:buClr>
                <a:schemeClr val="dk1"/>
              </a:buClr>
              <a:buSzPts val="1100"/>
              <a:buFont typeface="Arial"/>
              <a:buNone/>
            </a:pPr>
            <a:r>
              <a:rPr lang="es-MX" dirty="0"/>
              <a:t>Supervisar los controles de riesgo y garantiza el cumplimiento normativo. </a:t>
            </a:r>
            <a:endParaRPr dirty="0"/>
          </a:p>
          <a:p>
            <a:pPr marL="0" lvl="0" indent="0" algn="l" rtl="0">
              <a:lnSpc>
                <a:spcPct val="100000"/>
              </a:lnSpc>
              <a:spcBef>
                <a:spcPts val="540"/>
              </a:spcBef>
              <a:spcAft>
                <a:spcPts val="0"/>
              </a:spcAft>
              <a:buClr>
                <a:schemeClr val="dk1"/>
              </a:buClr>
              <a:buSzPts val="1100"/>
              <a:buFont typeface="Arial"/>
              <a:buNone/>
            </a:pPr>
            <a:endParaRPr dirty="0"/>
          </a:p>
          <a:p>
            <a:pPr marL="0" lvl="0" indent="0" algn="l" rtl="0">
              <a:lnSpc>
                <a:spcPct val="100000"/>
              </a:lnSpc>
              <a:spcBef>
                <a:spcPts val="540"/>
              </a:spcBef>
              <a:spcAft>
                <a:spcPts val="0"/>
              </a:spcAft>
              <a:buSzPts val="1400"/>
              <a:buNone/>
            </a:pPr>
            <a:endParaRPr dirty="0"/>
          </a:p>
        </p:txBody>
      </p:sp>
      <p:sp>
        <p:nvSpPr>
          <p:cNvPr id="300" name="Google Shape;3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bfd419fa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cbfd419fab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40"/>
              </a:spcBef>
              <a:spcAft>
                <a:spcPts val="0"/>
              </a:spcAft>
              <a:buNone/>
            </a:pPr>
            <a:r>
              <a:rPr lang="es-ES" dirty="0"/>
              <a:t>Les presento algunos ejemplos</a:t>
            </a:r>
            <a:endParaRPr dirty="0"/>
          </a:p>
        </p:txBody>
      </p:sp>
      <p:sp>
        <p:nvSpPr>
          <p:cNvPr id="311" name="Google Shape;311;gcbfd419fab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MX"/>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SzPts val="1400"/>
              <a:buNone/>
            </a:pPr>
            <a:r>
              <a:rPr lang="es-MX"/>
              <a:t>Esta presentación será compartida con los asistentes</a:t>
            </a:r>
            <a:endParaRPr/>
          </a:p>
          <a:p>
            <a:pPr marL="0" lvl="0" indent="0" algn="l" rtl="0">
              <a:lnSpc>
                <a:spcPct val="100000"/>
              </a:lnSpc>
              <a:spcBef>
                <a:spcPts val="540"/>
              </a:spcBef>
              <a:spcAft>
                <a:spcPts val="0"/>
              </a:spcAft>
              <a:buSzPts val="1400"/>
              <a:buNone/>
            </a:pPr>
            <a:r>
              <a:rPr lang="es-MX"/>
              <a:t>Aquí les comparto 3 ligas para que conozcan algunos ejemplos de Tableros principales para instituciones del sector financiero</a:t>
            </a:r>
            <a:endParaRPr/>
          </a:p>
        </p:txBody>
      </p:sp>
      <p:sp>
        <p:nvSpPr>
          <p:cNvPr id="316" name="Google Shape;31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40"/>
              </a:spcBef>
              <a:spcAft>
                <a:spcPts val="0"/>
              </a:spcAft>
              <a:buSzPts val="1400"/>
              <a:buNone/>
            </a:pPr>
            <a:r>
              <a:rPr lang="es-MX"/>
              <a:t>Este dashboard de resumen y reestructuración del riesgo crediticio, muestra información procesable para ayudar a los bancos a administrar el riesgo y mantener la liquidez. </a:t>
            </a:r>
            <a:endParaRPr/>
          </a:p>
          <a:p>
            <a:pPr marL="0" lvl="0" indent="0" algn="l" rtl="0">
              <a:lnSpc>
                <a:spcPct val="100000"/>
              </a:lnSpc>
              <a:spcBef>
                <a:spcPts val="540"/>
              </a:spcBef>
              <a:spcAft>
                <a:spcPts val="0"/>
              </a:spcAft>
              <a:buSzPts val="1400"/>
              <a:buNone/>
            </a:pPr>
            <a:endParaRPr/>
          </a:p>
          <a:p>
            <a:pPr marL="0" lvl="0" indent="0" algn="l" rtl="0">
              <a:lnSpc>
                <a:spcPct val="100000"/>
              </a:lnSpc>
              <a:spcBef>
                <a:spcPts val="540"/>
              </a:spcBef>
              <a:spcAft>
                <a:spcPts val="0"/>
              </a:spcAft>
              <a:buSzPts val="1400"/>
              <a:buNone/>
            </a:pPr>
            <a:endParaRPr/>
          </a:p>
          <a:p>
            <a:pPr marL="0" lvl="0" indent="0" algn="l" rtl="0">
              <a:lnSpc>
                <a:spcPct val="100000"/>
              </a:lnSpc>
              <a:spcBef>
                <a:spcPts val="540"/>
              </a:spcBef>
              <a:spcAft>
                <a:spcPts val="0"/>
              </a:spcAft>
              <a:buSzPts val="1400"/>
              <a:buNone/>
            </a:pPr>
            <a:r>
              <a:rPr lang="es-MX"/>
              <a:t>Muestra:</a:t>
            </a:r>
            <a:endParaRPr/>
          </a:p>
          <a:p>
            <a:pPr marL="457200" lvl="0" indent="-317500" algn="l" rtl="0">
              <a:lnSpc>
                <a:spcPct val="100000"/>
              </a:lnSpc>
              <a:spcBef>
                <a:spcPts val="540"/>
              </a:spcBef>
              <a:spcAft>
                <a:spcPts val="0"/>
              </a:spcAft>
              <a:buSzPts val="1400"/>
              <a:buChar char="●"/>
            </a:pPr>
            <a:r>
              <a:rPr lang="es-MX"/>
              <a:t>Valor actual de los activos bancarios por umbral de riesgo.</a:t>
            </a:r>
            <a:endParaRPr/>
          </a:p>
          <a:p>
            <a:pPr marL="457200" lvl="0" indent="-317500" algn="l" rtl="0">
              <a:lnSpc>
                <a:spcPct val="100000"/>
              </a:lnSpc>
              <a:spcBef>
                <a:spcPts val="0"/>
              </a:spcBef>
              <a:spcAft>
                <a:spcPts val="0"/>
              </a:spcAft>
              <a:buSzPts val="1400"/>
              <a:buChar char="●"/>
            </a:pPr>
            <a:r>
              <a:rPr lang="es-MX"/>
              <a:t>Cuentas en riesgo y tendencias clave a lo largo del tiempo.</a:t>
            </a:r>
            <a:endParaRPr/>
          </a:p>
          <a:p>
            <a:pPr marL="457200" lvl="0" indent="-317500" algn="l" rtl="0">
              <a:lnSpc>
                <a:spcPct val="100000"/>
              </a:lnSpc>
              <a:spcBef>
                <a:spcPts val="0"/>
              </a:spcBef>
              <a:spcAft>
                <a:spcPts val="0"/>
              </a:spcAft>
              <a:buSzPts val="1400"/>
              <a:buChar char="●"/>
            </a:pPr>
            <a:r>
              <a:rPr lang="es-MX"/>
              <a:t>Riesgo geográfico para descubrir posibles correlaciones.</a:t>
            </a:r>
            <a:endParaRPr/>
          </a:p>
          <a:p>
            <a:pPr marL="457200" lvl="0" indent="-317500" algn="l" rtl="0">
              <a:lnSpc>
                <a:spcPct val="100000"/>
              </a:lnSpc>
              <a:spcBef>
                <a:spcPts val="0"/>
              </a:spcBef>
              <a:spcAft>
                <a:spcPts val="0"/>
              </a:spcAft>
              <a:buSzPts val="1400"/>
              <a:buChar char="●"/>
            </a:pPr>
            <a:r>
              <a:rPr lang="es-MX"/>
              <a:t>Análisis integral de riesgos para que los líderes tomen decisiones efectivas y oportunas</a:t>
            </a:r>
            <a:endParaRPr/>
          </a:p>
          <a:p>
            <a:pPr marL="0" lvl="0" indent="0" algn="l" rtl="0">
              <a:lnSpc>
                <a:spcPct val="100000"/>
              </a:lnSpc>
              <a:spcBef>
                <a:spcPts val="540"/>
              </a:spcBef>
              <a:spcAft>
                <a:spcPts val="0"/>
              </a:spcAft>
              <a:buSzPts val="1400"/>
              <a:buNone/>
            </a:pPr>
            <a:endParaRPr/>
          </a:p>
        </p:txBody>
      </p:sp>
      <p:sp>
        <p:nvSpPr>
          <p:cNvPr id="325" name="Google Shape;3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MX">
                <a:solidFill>
                  <a:srgbClr val="4B4B4B"/>
                </a:solidFill>
              </a:rPr>
              <a:t>Este dashboard de análisis de riesgo crediticio ayuda a los bancos a comprender qué pequeñas empresas prestatarias tienen o podrían tener tendencia a la morosidad.</a:t>
            </a:r>
            <a:endParaRPr>
              <a:solidFill>
                <a:srgbClr val="4B4B4B"/>
              </a:solidFill>
            </a:endParaRPr>
          </a:p>
          <a:p>
            <a:pPr marL="0" lvl="0" indent="0" algn="l" rtl="0">
              <a:lnSpc>
                <a:spcPct val="115000"/>
              </a:lnSpc>
              <a:spcBef>
                <a:spcPts val="0"/>
              </a:spcBef>
              <a:spcAft>
                <a:spcPts val="0"/>
              </a:spcAft>
              <a:buClr>
                <a:schemeClr val="dk1"/>
              </a:buClr>
              <a:buSzPts val="1100"/>
              <a:buFont typeface="Arial"/>
              <a:buNone/>
            </a:pPr>
            <a:endParaRPr>
              <a:solidFill>
                <a:srgbClr val="4B4B4B"/>
              </a:solidFill>
            </a:endParaRPr>
          </a:p>
          <a:p>
            <a:pPr marL="0" lvl="0" indent="0" algn="l" rtl="0">
              <a:lnSpc>
                <a:spcPct val="115000"/>
              </a:lnSpc>
              <a:spcBef>
                <a:spcPts val="0"/>
              </a:spcBef>
              <a:spcAft>
                <a:spcPts val="0"/>
              </a:spcAft>
              <a:buClr>
                <a:schemeClr val="dk1"/>
              </a:buClr>
              <a:buSzPts val="1100"/>
              <a:buFont typeface="Arial"/>
              <a:buNone/>
            </a:pPr>
            <a:endParaRPr>
              <a:solidFill>
                <a:srgbClr val="4B4B4B"/>
              </a:solidFill>
            </a:endParaRPr>
          </a:p>
          <a:p>
            <a:pPr marL="0" lvl="0" indent="0" algn="l" rtl="0">
              <a:lnSpc>
                <a:spcPct val="115000"/>
              </a:lnSpc>
              <a:spcBef>
                <a:spcPts val="0"/>
              </a:spcBef>
              <a:spcAft>
                <a:spcPts val="0"/>
              </a:spcAft>
              <a:buClr>
                <a:schemeClr val="dk1"/>
              </a:buClr>
              <a:buSzPts val="1100"/>
              <a:buFont typeface="Arial"/>
              <a:buNone/>
            </a:pPr>
            <a:r>
              <a:rPr lang="es-MX">
                <a:solidFill>
                  <a:srgbClr val="4B4B4B"/>
                </a:solidFill>
              </a:rPr>
              <a:t>Muestra:</a:t>
            </a:r>
            <a:endParaRPr>
              <a:solidFill>
                <a:srgbClr val="4B4B4B"/>
              </a:solidFill>
            </a:endParaRPr>
          </a:p>
          <a:p>
            <a:pPr marL="457200" lvl="0" indent="-317500" algn="l" rtl="0">
              <a:lnSpc>
                <a:spcPct val="115000"/>
              </a:lnSpc>
              <a:spcBef>
                <a:spcPts val="0"/>
              </a:spcBef>
              <a:spcAft>
                <a:spcPts val="0"/>
              </a:spcAft>
              <a:buClr>
                <a:srgbClr val="4B4B4B"/>
              </a:buClr>
              <a:buSzPts val="1400"/>
              <a:buChar char="●"/>
            </a:pPr>
            <a:r>
              <a:rPr lang="es-MX">
                <a:solidFill>
                  <a:srgbClr val="4B4B4B"/>
                </a:solidFill>
              </a:rPr>
              <a:t>Información valiosa sobre préstamos comerciales a través de programas como SSBA/PPP Paycheck Protection Program.</a:t>
            </a:r>
            <a:endParaRPr>
              <a:solidFill>
                <a:srgbClr val="4B4B4B"/>
              </a:solidFill>
            </a:endParaRPr>
          </a:p>
          <a:p>
            <a:pPr marL="457200" lvl="0" indent="-317500" algn="l" rtl="0">
              <a:lnSpc>
                <a:spcPct val="115000"/>
              </a:lnSpc>
              <a:spcBef>
                <a:spcPts val="0"/>
              </a:spcBef>
              <a:spcAft>
                <a:spcPts val="0"/>
              </a:spcAft>
              <a:buClr>
                <a:srgbClr val="4B4B4B"/>
              </a:buClr>
              <a:buSzPts val="1400"/>
              <a:buChar char="●"/>
            </a:pPr>
            <a:r>
              <a:rPr lang="es-MX">
                <a:solidFill>
                  <a:srgbClr val="4B4B4B"/>
                </a:solidFill>
              </a:rPr>
              <a:t>Riesgo crediticio por sector geográfico y de la industria.</a:t>
            </a:r>
            <a:endParaRPr>
              <a:solidFill>
                <a:srgbClr val="4B4B4B"/>
              </a:solidFill>
            </a:endParaRPr>
          </a:p>
          <a:p>
            <a:pPr marL="457200" lvl="0" indent="-317500" algn="l" rtl="0">
              <a:lnSpc>
                <a:spcPct val="115000"/>
              </a:lnSpc>
              <a:spcBef>
                <a:spcPts val="0"/>
              </a:spcBef>
              <a:spcAft>
                <a:spcPts val="0"/>
              </a:spcAft>
              <a:buClr>
                <a:srgbClr val="4B4B4B"/>
              </a:buClr>
              <a:buSzPts val="1400"/>
              <a:buChar char="●"/>
            </a:pPr>
            <a:r>
              <a:rPr lang="es-MX">
                <a:solidFill>
                  <a:srgbClr val="4B4B4B"/>
                </a:solidFill>
              </a:rPr>
              <a:t>Valores totales de préstamos con tendencias clave y valores atípicos.</a:t>
            </a:r>
            <a:endParaRPr>
              <a:solidFill>
                <a:srgbClr val="4B4B4B"/>
              </a:solidFill>
            </a:endParaRPr>
          </a:p>
          <a:p>
            <a:pPr marL="457200" lvl="0" indent="-317500" algn="l" rtl="0">
              <a:lnSpc>
                <a:spcPct val="115000"/>
              </a:lnSpc>
              <a:spcBef>
                <a:spcPts val="0"/>
              </a:spcBef>
              <a:spcAft>
                <a:spcPts val="0"/>
              </a:spcAft>
              <a:buClr>
                <a:srgbClr val="4B4B4B"/>
              </a:buClr>
              <a:buSzPts val="1400"/>
              <a:buChar char="●"/>
            </a:pPr>
            <a:r>
              <a:rPr lang="es-MX">
                <a:solidFill>
                  <a:srgbClr val="4B4B4B"/>
                </a:solidFill>
              </a:rPr>
              <a:t>Pequeñas empresas e industrias que pueden solicitar ayuda crediticia.</a:t>
            </a:r>
            <a:endParaRPr>
              <a:solidFill>
                <a:srgbClr val="4B4B4B"/>
              </a:solidFill>
            </a:endParaRPr>
          </a:p>
          <a:p>
            <a:pPr marL="0" lvl="0" indent="0" algn="l" rtl="0">
              <a:lnSpc>
                <a:spcPct val="115000"/>
              </a:lnSpc>
              <a:spcBef>
                <a:spcPts val="0"/>
              </a:spcBef>
              <a:spcAft>
                <a:spcPts val="0"/>
              </a:spcAft>
              <a:buClr>
                <a:schemeClr val="dk1"/>
              </a:buClr>
              <a:buSzPts val="1100"/>
              <a:buFont typeface="Arial"/>
              <a:buNone/>
            </a:pPr>
            <a:endParaRPr sz="1350">
              <a:solidFill>
                <a:srgbClr val="4B4B4B"/>
              </a:solidFill>
            </a:endParaRPr>
          </a:p>
          <a:p>
            <a:pPr marL="0" lvl="0" indent="0" algn="l" rtl="0">
              <a:lnSpc>
                <a:spcPct val="115000"/>
              </a:lnSpc>
              <a:spcBef>
                <a:spcPts val="0"/>
              </a:spcBef>
              <a:spcAft>
                <a:spcPts val="0"/>
              </a:spcAft>
              <a:buNone/>
            </a:pPr>
            <a:endParaRPr sz="1350">
              <a:solidFill>
                <a:srgbClr val="4B4B4B"/>
              </a:solidFill>
            </a:endParaRPr>
          </a:p>
          <a:p>
            <a:pPr marL="0" lvl="0" indent="0" algn="l" rtl="0">
              <a:lnSpc>
                <a:spcPct val="100000"/>
              </a:lnSpc>
              <a:spcBef>
                <a:spcPts val="540"/>
              </a:spcBef>
              <a:spcAft>
                <a:spcPts val="0"/>
              </a:spcAft>
              <a:buSzPts val="1400"/>
              <a:buNone/>
            </a:pPr>
            <a:endParaRPr/>
          </a:p>
        </p:txBody>
      </p:sp>
      <p:sp>
        <p:nvSpPr>
          <p:cNvPr id="332" name="Google Shape;3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ontent - Blue">
  <p:cSld name="3_Content - Blue">
    <p:spTree>
      <p:nvGrpSpPr>
        <p:cNvPr id="1" name="Shape 11"/>
        <p:cNvGrpSpPr/>
        <p:nvPr/>
      </p:nvGrpSpPr>
      <p:grpSpPr>
        <a:xfrm>
          <a:off x="0" y="0"/>
          <a:ext cx="0" cy="0"/>
          <a:chOff x="0" y="0"/>
          <a:chExt cx="0" cy="0"/>
        </a:xfrm>
      </p:grpSpPr>
      <p:sp>
        <p:nvSpPr>
          <p:cNvPr id="12" name="Google Shape;12;p2"/>
          <p:cNvSpPr/>
          <p:nvPr/>
        </p:nvSpPr>
        <p:spPr>
          <a:xfrm rot="-5400000">
            <a:off x="5775959" y="441960"/>
            <a:ext cx="640080" cy="12192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13" name="Google Shape;13;p2"/>
          <p:cNvSpPr txBox="1">
            <a:spLocks noGrp="1"/>
          </p:cNvSpPr>
          <p:nvPr>
            <p:ph type="body" idx="1"/>
          </p:nvPr>
        </p:nvSpPr>
        <p:spPr>
          <a:xfrm>
            <a:off x="567211" y="498916"/>
            <a:ext cx="11057578"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567211" y="1152223"/>
            <a:ext cx="11061517" cy="14465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800"/>
              </a:spcBef>
              <a:spcAft>
                <a:spcPts val="0"/>
              </a:spcAft>
              <a:buClr>
                <a:schemeClr val="accent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80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5" name="Google Shape;15;p2"/>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ntent Highlight - Blue">
  <p:cSld name="2_Content Highlight - Blue">
    <p:spTree>
      <p:nvGrpSpPr>
        <p:cNvPr id="1" name="Shape 52"/>
        <p:cNvGrpSpPr/>
        <p:nvPr/>
      </p:nvGrpSpPr>
      <p:grpSpPr>
        <a:xfrm>
          <a:off x="0" y="0"/>
          <a:ext cx="0" cy="0"/>
          <a:chOff x="0" y="0"/>
          <a:chExt cx="0" cy="0"/>
        </a:xfrm>
      </p:grpSpPr>
      <p:sp>
        <p:nvSpPr>
          <p:cNvPr id="53" name="Google Shape;53;p11"/>
          <p:cNvSpPr/>
          <p:nvPr/>
        </p:nvSpPr>
        <p:spPr>
          <a:xfrm>
            <a:off x="7369342" y="0"/>
            <a:ext cx="4822657"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54" name="Google Shape;54;p11"/>
          <p:cNvSpPr txBox="1">
            <a:spLocks noGrp="1"/>
          </p:cNvSpPr>
          <p:nvPr>
            <p:ph type="body" idx="1"/>
          </p:nvPr>
        </p:nvSpPr>
        <p:spPr>
          <a:xfrm>
            <a:off x="567211" y="498916"/>
            <a:ext cx="6077429"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55" name="Google Shape;55;p11"/>
          <p:cNvSpPr txBox="1">
            <a:spLocks noGrp="1"/>
          </p:cNvSpPr>
          <p:nvPr>
            <p:ph type="body" idx="2"/>
          </p:nvPr>
        </p:nvSpPr>
        <p:spPr>
          <a:xfrm>
            <a:off x="567212" y="1152223"/>
            <a:ext cx="6077428" cy="144655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ontent - Blue">
  <p:cSld name="1_Content - Blue">
    <p:spTree>
      <p:nvGrpSpPr>
        <p:cNvPr id="1" name="Shape 56"/>
        <p:cNvGrpSpPr/>
        <p:nvPr/>
      </p:nvGrpSpPr>
      <p:grpSpPr>
        <a:xfrm>
          <a:off x="0" y="0"/>
          <a:ext cx="0" cy="0"/>
          <a:chOff x="0" y="0"/>
          <a:chExt cx="0" cy="0"/>
        </a:xfrm>
      </p:grpSpPr>
      <p:sp>
        <p:nvSpPr>
          <p:cNvPr id="57" name="Google Shape;57;p12"/>
          <p:cNvSpPr>
            <a:spLocks noGrp="1"/>
          </p:cNvSpPr>
          <p:nvPr>
            <p:ph type="pic" idx="2"/>
          </p:nvPr>
        </p:nvSpPr>
        <p:spPr>
          <a:xfrm>
            <a:off x="4435522" y="991336"/>
            <a:ext cx="7312992" cy="487532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58" name="Google Shape;58;p12"/>
          <p:cNvSpPr txBox="1">
            <a:spLocks noGrp="1"/>
          </p:cNvSpPr>
          <p:nvPr>
            <p:ph type="body" idx="1"/>
          </p:nvPr>
        </p:nvSpPr>
        <p:spPr>
          <a:xfrm>
            <a:off x="567211" y="498916"/>
            <a:ext cx="3431583" cy="1028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59" name="Google Shape;59;p12"/>
          <p:cNvSpPr txBox="1">
            <a:spLocks noGrp="1"/>
          </p:cNvSpPr>
          <p:nvPr>
            <p:ph type="body" idx="3"/>
          </p:nvPr>
        </p:nvSpPr>
        <p:spPr>
          <a:xfrm>
            <a:off x="567212" y="1615549"/>
            <a:ext cx="3431582" cy="157992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60" name="Google Shape;60;p12"/>
          <p:cNvSpPr/>
          <p:nvPr/>
        </p:nvSpPr>
        <p:spPr>
          <a:xfrm rot="-5400000">
            <a:off x="5775959" y="441960"/>
            <a:ext cx="640080" cy="121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pic>
        <p:nvPicPr>
          <p:cNvPr id="61" name="Google Shape;61;p12"/>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ntent - Blue">
  <p:cSld name="2_Content - Blue">
    <p:spTree>
      <p:nvGrpSpPr>
        <p:cNvPr id="1" name="Shape 62"/>
        <p:cNvGrpSpPr/>
        <p:nvPr/>
      </p:nvGrpSpPr>
      <p:grpSpPr>
        <a:xfrm>
          <a:off x="0" y="0"/>
          <a:ext cx="0" cy="0"/>
          <a:chOff x="0" y="0"/>
          <a:chExt cx="0" cy="0"/>
        </a:xfrm>
      </p:grpSpPr>
      <p:sp>
        <p:nvSpPr>
          <p:cNvPr id="63" name="Google Shape;63;p13"/>
          <p:cNvSpPr/>
          <p:nvPr/>
        </p:nvSpPr>
        <p:spPr>
          <a:xfrm>
            <a:off x="-2" y="0"/>
            <a:ext cx="482265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64" name="Google Shape;64;p13"/>
          <p:cNvSpPr>
            <a:spLocks noGrp="1"/>
          </p:cNvSpPr>
          <p:nvPr>
            <p:ph type="pic" idx="2"/>
          </p:nvPr>
        </p:nvSpPr>
        <p:spPr>
          <a:xfrm>
            <a:off x="4822654" y="0"/>
            <a:ext cx="7369346" cy="6858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65" name="Google Shape;65;p13"/>
          <p:cNvSpPr txBox="1">
            <a:spLocks noGrp="1"/>
          </p:cNvSpPr>
          <p:nvPr>
            <p:ph type="body" idx="1"/>
          </p:nvPr>
        </p:nvSpPr>
        <p:spPr>
          <a:xfrm>
            <a:off x="567211" y="498916"/>
            <a:ext cx="3431583" cy="1028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66" name="Google Shape;66;p13"/>
          <p:cNvSpPr txBox="1">
            <a:spLocks noGrp="1"/>
          </p:cNvSpPr>
          <p:nvPr>
            <p:ph type="body" idx="3"/>
          </p:nvPr>
        </p:nvSpPr>
        <p:spPr>
          <a:xfrm>
            <a:off x="567212" y="1677980"/>
            <a:ext cx="3431582" cy="3734356"/>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30200" algn="l" rtl="0">
              <a:lnSpc>
                <a:spcPct val="100000"/>
              </a:lnSpc>
              <a:spcBef>
                <a:spcPts val="8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8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Highlight - Blue">
  <p:cSld name="1_Content Highlight - Blue">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14"/>
          <p:cNvSpPr txBox="1">
            <a:spLocks noGrp="1"/>
          </p:cNvSpPr>
          <p:nvPr>
            <p:ph type="body" idx="1"/>
          </p:nvPr>
        </p:nvSpPr>
        <p:spPr>
          <a:xfrm>
            <a:off x="567211" y="498916"/>
            <a:ext cx="4823655" cy="1028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70" name="Google Shape;70;p14"/>
          <p:cNvSpPr txBox="1">
            <a:spLocks noGrp="1"/>
          </p:cNvSpPr>
          <p:nvPr>
            <p:ph type="body" idx="2"/>
          </p:nvPr>
        </p:nvSpPr>
        <p:spPr>
          <a:xfrm>
            <a:off x="567212" y="1637036"/>
            <a:ext cx="4823654" cy="144655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71" name="Google Shape;71;p14"/>
          <p:cNvSpPr/>
          <p:nvPr/>
        </p:nvSpPr>
        <p:spPr>
          <a:xfrm rot="-5400000">
            <a:off x="5775959" y="441960"/>
            <a:ext cx="640080" cy="121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pic>
        <p:nvPicPr>
          <p:cNvPr id="72" name="Google Shape;72;p14"/>
          <p:cNvPicPr preferRelativeResize="0"/>
          <p:nvPr/>
        </p:nvPicPr>
        <p:blipFill rotWithShape="1">
          <a:blip r:embed="rId3">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 Blue">
  <p:cSld name="Quote - Blue">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 name="Google Shape;75;p15"/>
          <p:cNvSpPr txBox="1">
            <a:spLocks noGrp="1"/>
          </p:cNvSpPr>
          <p:nvPr>
            <p:ph type="body" idx="1"/>
          </p:nvPr>
        </p:nvSpPr>
        <p:spPr>
          <a:xfrm>
            <a:off x="1358380" y="4360663"/>
            <a:ext cx="6731000" cy="24622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2pPr>
            <a:lvl3pPr marL="1371600" marR="0" lvl="2"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3pPr>
            <a:lvl4pPr marL="1828800" marR="0" lvl="3"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4pPr>
            <a:lvl5pPr marL="2286000" marR="0" lvl="4"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76" name="Google Shape;76;p15"/>
          <p:cNvSpPr txBox="1">
            <a:spLocks noGrp="1"/>
          </p:cNvSpPr>
          <p:nvPr>
            <p:ph type="body" idx="2"/>
          </p:nvPr>
        </p:nvSpPr>
        <p:spPr>
          <a:xfrm>
            <a:off x="1358636" y="1958774"/>
            <a:ext cx="8443731" cy="22292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77" name="Google Shape;77;p15"/>
          <p:cNvPicPr preferRelativeResize="0"/>
          <p:nvPr/>
        </p:nvPicPr>
        <p:blipFill rotWithShape="1">
          <a:blip r:embed="rId3">
            <a:alphaModFix amt="25000"/>
          </a:blip>
          <a:srcRect/>
          <a:stretch/>
        </p:blipFill>
        <p:spPr>
          <a:xfrm>
            <a:off x="831836" y="1470448"/>
            <a:ext cx="1053089" cy="71713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Quote - Blue">
  <p:cSld name="1_Quote - Blue">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Google Shape;80;p16"/>
          <p:cNvSpPr txBox="1">
            <a:spLocks noGrp="1"/>
          </p:cNvSpPr>
          <p:nvPr>
            <p:ph type="body" idx="1"/>
          </p:nvPr>
        </p:nvSpPr>
        <p:spPr>
          <a:xfrm>
            <a:off x="1358380" y="4360663"/>
            <a:ext cx="6731000" cy="24622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2pPr>
            <a:lvl3pPr marL="1371600" marR="0" lvl="2"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3pPr>
            <a:lvl4pPr marL="1828800" marR="0" lvl="3"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4pPr>
            <a:lvl5pPr marL="2286000" marR="0" lvl="4"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81" name="Google Shape;81;p16"/>
          <p:cNvSpPr txBox="1">
            <a:spLocks noGrp="1"/>
          </p:cNvSpPr>
          <p:nvPr>
            <p:ph type="body" idx="2"/>
          </p:nvPr>
        </p:nvSpPr>
        <p:spPr>
          <a:xfrm>
            <a:off x="1358636" y="1958774"/>
            <a:ext cx="8455923" cy="22292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82" name="Google Shape;82;p16"/>
          <p:cNvPicPr preferRelativeResize="0"/>
          <p:nvPr/>
        </p:nvPicPr>
        <p:blipFill rotWithShape="1">
          <a:blip r:embed="rId3">
            <a:alphaModFix amt="25000"/>
          </a:blip>
          <a:srcRect/>
          <a:stretch/>
        </p:blipFill>
        <p:spPr>
          <a:xfrm>
            <a:off x="831836" y="1470448"/>
            <a:ext cx="1053089" cy="71713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 White - Blank">
  <p:cSld name="Content - White - Blank">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563271" y="498916"/>
            <a:ext cx="11061517"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85" name="Google Shape;85;p17"/>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ntent - White - Blank">
  <p:cSld name="1_Content - White - Blank">
    <p:bg>
      <p:bgPr>
        <a:solidFill>
          <a:schemeClr val="accent5"/>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body" idx="1"/>
          </p:nvPr>
        </p:nvSpPr>
        <p:spPr>
          <a:xfrm>
            <a:off x="563271" y="498916"/>
            <a:ext cx="11061517"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88" name="Google Shape;88;p18"/>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2 - White - Blank">
  <p:cSld name="Content2 - White - Blank">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567930" y="498916"/>
            <a:ext cx="11057577"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91" name="Google Shape;91;p19"/>
          <p:cNvSpPr txBox="1">
            <a:spLocks noGrp="1"/>
          </p:cNvSpPr>
          <p:nvPr>
            <p:ph type="body" idx="2"/>
          </p:nvPr>
        </p:nvSpPr>
        <p:spPr>
          <a:xfrm>
            <a:off x="563271" y="1152223"/>
            <a:ext cx="11061517" cy="14465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92" name="Google Shape;92;p19"/>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hoto Slide - White">
  <p:cSld name="Photo Slide - White">
    <p:spTree>
      <p:nvGrpSpPr>
        <p:cNvPr id="1" name="Shape 93"/>
        <p:cNvGrpSpPr/>
        <p:nvPr/>
      </p:nvGrpSpPr>
      <p:grpSpPr>
        <a:xfrm>
          <a:off x="0" y="0"/>
          <a:ext cx="0" cy="0"/>
          <a:chOff x="0" y="0"/>
          <a:chExt cx="0" cy="0"/>
        </a:xfrm>
      </p:grpSpPr>
      <p:sp>
        <p:nvSpPr>
          <p:cNvPr id="94" name="Google Shape;94;p20"/>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767"/>
              </a:spcBef>
              <a:spcAft>
                <a:spcPts val="0"/>
              </a:spcAft>
              <a:buClr>
                <a:schemeClr val="dk1"/>
              </a:buClr>
              <a:buSzPts val="3833"/>
              <a:buFont typeface="Arial"/>
              <a:buNone/>
              <a:defRPr sz="3833"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White - Bars">
  <p:cSld name="Title Slide - White - Bars">
    <p:bg>
      <p:bgPr>
        <a:solidFill>
          <a:schemeClr val="lt1"/>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 name="Google Shape;18;p3"/>
          <p:cNvPicPr preferRelativeResize="0"/>
          <p:nvPr/>
        </p:nvPicPr>
        <p:blipFill rotWithShape="1">
          <a:blip r:embed="rId3">
            <a:alphaModFix/>
          </a:blip>
          <a:srcRect/>
          <a:stretch/>
        </p:blipFill>
        <p:spPr>
          <a:xfrm>
            <a:off x="567211" y="1297034"/>
            <a:ext cx="1828800" cy="377954"/>
          </a:xfrm>
          <a:prstGeom prst="rect">
            <a:avLst/>
          </a:prstGeom>
          <a:noFill/>
          <a:ln>
            <a:noFill/>
          </a:ln>
        </p:spPr>
      </p:pic>
      <p:sp>
        <p:nvSpPr>
          <p:cNvPr id="19" name="Google Shape;19;p3"/>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800" b="1" i="0">
                <a:solidFill>
                  <a:schemeClr val="accent4"/>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4pPr>
            <a:lvl5pPr marL="2286000" marR="0" lvl="4"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body" idx="2"/>
          </p:nvPr>
        </p:nvSpPr>
        <p:spPr>
          <a:xfrm>
            <a:off x="567211" y="3877825"/>
            <a:ext cx="6322365" cy="1719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Slide - Dark - Topic">
  <p:cSld name="PhotoSlide - Dark - Topic">
    <p:bg>
      <p:bgPr>
        <a:gradFill>
          <a:gsLst>
            <a:gs pos="0">
              <a:srgbClr val="000000"/>
            </a:gs>
            <a:gs pos="100000">
              <a:srgbClr val="070F1E"/>
            </a:gs>
          </a:gsLst>
          <a:lin ang="0" scaled="0"/>
        </a:gradFill>
        <a:effectLst/>
      </p:bgPr>
    </p:bg>
    <p:spTree>
      <p:nvGrpSpPr>
        <p:cNvPr id="1" name="Shape 95"/>
        <p:cNvGrpSpPr/>
        <p:nvPr/>
      </p:nvGrpSpPr>
      <p:grpSpPr>
        <a:xfrm>
          <a:off x="0" y="0"/>
          <a:ext cx="0" cy="0"/>
          <a:chOff x="0" y="0"/>
          <a:chExt cx="0" cy="0"/>
        </a:xfrm>
      </p:grpSpPr>
      <p:sp>
        <p:nvSpPr>
          <p:cNvPr id="96" name="Google Shape;96;p21"/>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767"/>
              </a:spcBef>
              <a:spcAft>
                <a:spcPts val="0"/>
              </a:spcAft>
              <a:buClr>
                <a:schemeClr val="dk1"/>
              </a:buClr>
              <a:buSzPts val="3833"/>
              <a:buFont typeface="Arial"/>
              <a:buNone/>
              <a:defRPr sz="3833"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97" name="Google Shape;97;p21"/>
          <p:cNvSpPr txBox="1">
            <a:spLocks noGrp="1"/>
          </p:cNvSpPr>
          <p:nvPr>
            <p:ph type="title"/>
          </p:nvPr>
        </p:nvSpPr>
        <p:spPr>
          <a:xfrm>
            <a:off x="593990" y="3179559"/>
            <a:ext cx="11037093" cy="615553"/>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Slide - Dark - Feature">
  <p:cSld name="PhotoSlide - Dark - Feature">
    <p:bg>
      <p:bgPr>
        <a:gradFill>
          <a:gsLst>
            <a:gs pos="0">
              <a:srgbClr val="000000"/>
            </a:gs>
            <a:gs pos="100000">
              <a:srgbClr val="070F1E"/>
            </a:gs>
          </a:gsLst>
          <a:lin ang="0" scaled="0"/>
        </a:gradFill>
        <a:effectLst/>
      </p:bgPr>
    </p:bg>
    <p:spTree>
      <p:nvGrpSpPr>
        <p:cNvPr id="1" name="Shape 98"/>
        <p:cNvGrpSpPr/>
        <p:nvPr/>
      </p:nvGrpSpPr>
      <p:grpSpPr>
        <a:xfrm>
          <a:off x="0" y="0"/>
          <a:ext cx="0" cy="0"/>
          <a:chOff x="0" y="0"/>
          <a:chExt cx="0" cy="0"/>
        </a:xfrm>
      </p:grpSpPr>
      <p:sp>
        <p:nvSpPr>
          <p:cNvPr id="99" name="Google Shape;99;p22"/>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767"/>
              </a:spcBef>
              <a:spcAft>
                <a:spcPts val="0"/>
              </a:spcAft>
              <a:buClr>
                <a:schemeClr val="dk1"/>
              </a:buClr>
              <a:buSzPts val="3833"/>
              <a:buFont typeface="Arial"/>
              <a:buNone/>
              <a:defRPr sz="3833"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00" name="Google Shape;100;p22"/>
          <p:cNvSpPr txBox="1">
            <a:spLocks noGrp="1"/>
          </p:cNvSpPr>
          <p:nvPr>
            <p:ph type="title"/>
          </p:nvPr>
        </p:nvSpPr>
        <p:spPr>
          <a:xfrm>
            <a:off x="567930" y="3178691"/>
            <a:ext cx="9969377" cy="6155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101" name="Google Shape;101;p22"/>
          <p:cNvCxnSpPr/>
          <p:nvPr/>
        </p:nvCxnSpPr>
        <p:spPr>
          <a:xfrm>
            <a:off x="567930" y="2885606"/>
            <a:ext cx="1143000" cy="0"/>
          </a:xfrm>
          <a:prstGeom prst="straightConnector1">
            <a:avLst/>
          </a:prstGeom>
          <a:noFill/>
          <a:ln w="63500" cap="rnd" cmpd="sng">
            <a:solidFill>
              <a:schemeClr val="accent4"/>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au2020 - Blank">
  <p:cSld name="Tableau2020 - Blank">
    <p:spTree>
      <p:nvGrpSpPr>
        <p:cNvPr id="1" name="Shape 10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Logo Slide">
  <p:cSld name="1_Logo Slide">
    <p:spTree>
      <p:nvGrpSpPr>
        <p:cNvPr id="1" name="Shape 103"/>
        <p:cNvGrpSpPr/>
        <p:nvPr/>
      </p:nvGrpSpPr>
      <p:grpSpPr>
        <a:xfrm>
          <a:off x="0" y="0"/>
          <a:ext cx="0" cy="0"/>
          <a:chOff x="0" y="0"/>
          <a:chExt cx="0" cy="0"/>
        </a:xfrm>
      </p:grpSpPr>
      <p:sp>
        <p:nvSpPr>
          <p:cNvPr id="104" name="Google Shape;104;p24"/>
          <p:cNvSpPr/>
          <p:nvPr/>
        </p:nvSpPr>
        <p:spPr>
          <a:xfrm>
            <a:off x="0" y="0"/>
            <a:ext cx="12192000" cy="698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Arial"/>
              <a:ea typeface="Arial"/>
              <a:cs typeface="Arial"/>
              <a:sym typeface="Arial"/>
            </a:endParaRPr>
          </a:p>
        </p:txBody>
      </p:sp>
      <p:pic>
        <p:nvPicPr>
          <p:cNvPr id="105" name="Google Shape;105;p24"/>
          <p:cNvPicPr preferRelativeResize="0"/>
          <p:nvPr/>
        </p:nvPicPr>
        <p:blipFill rotWithShape="1">
          <a:blip r:embed="rId2">
            <a:alphaModFix/>
          </a:blip>
          <a:srcRect/>
          <a:stretch/>
        </p:blipFill>
        <p:spPr>
          <a:xfrm>
            <a:off x="3124200" y="2814827"/>
            <a:ext cx="5943600" cy="122834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Blue - Bars">
  <p:cSld name="Title Slide - Blue - Bars">
    <p:bg>
      <p:bgPr>
        <a:solidFill>
          <a:schemeClr val="lt1"/>
        </a:solidFill>
        <a:effectLst/>
      </p:bgPr>
    </p:bg>
    <p:spTree>
      <p:nvGrpSpPr>
        <p:cNvPr id="1" name="Shape 108"/>
        <p:cNvGrpSpPr/>
        <p:nvPr/>
      </p:nvGrpSpPr>
      <p:grpSpPr>
        <a:xfrm>
          <a:off x="0" y="0"/>
          <a:ext cx="0" cy="0"/>
          <a:chOff x="0" y="0"/>
          <a:chExt cx="0" cy="0"/>
        </a:xfrm>
      </p:grpSpPr>
      <p:pic>
        <p:nvPicPr>
          <p:cNvPr id="109" name="Google Shape;109;p2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10" name="Google Shape;110;p26"/>
          <p:cNvPicPr preferRelativeResize="0"/>
          <p:nvPr/>
        </p:nvPicPr>
        <p:blipFill rotWithShape="1">
          <a:blip r:embed="rId3">
            <a:alphaModFix/>
          </a:blip>
          <a:srcRect/>
          <a:stretch/>
        </p:blipFill>
        <p:spPr>
          <a:xfrm>
            <a:off x="567211" y="1297036"/>
            <a:ext cx="1828800" cy="377952"/>
          </a:xfrm>
          <a:prstGeom prst="rect">
            <a:avLst/>
          </a:prstGeom>
          <a:noFill/>
          <a:ln>
            <a:noFill/>
          </a:ln>
        </p:spPr>
      </p:pic>
      <p:sp>
        <p:nvSpPr>
          <p:cNvPr id="111" name="Google Shape;111;p26"/>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800" b="1" i="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2" name="Google Shape;112;p26"/>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4pPr>
            <a:lvl5pPr marL="2286000" marR="0" lvl="4"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13" name="Google Shape;113;p26"/>
          <p:cNvSpPr txBox="1">
            <a:spLocks noGrp="1"/>
          </p:cNvSpPr>
          <p:nvPr>
            <p:ph type="body" idx="2"/>
          </p:nvPr>
        </p:nvSpPr>
        <p:spPr>
          <a:xfrm>
            <a:off x="567211" y="3877825"/>
            <a:ext cx="6322365" cy="1719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 Blue">
  <p:cSld name="Content - Blue">
    <p:spTree>
      <p:nvGrpSpPr>
        <p:cNvPr id="1" name="Shape 114"/>
        <p:cNvGrpSpPr/>
        <p:nvPr/>
      </p:nvGrpSpPr>
      <p:grpSpPr>
        <a:xfrm>
          <a:off x="0" y="0"/>
          <a:ext cx="0" cy="0"/>
          <a:chOff x="0" y="0"/>
          <a:chExt cx="0" cy="0"/>
        </a:xfrm>
      </p:grpSpPr>
      <p:sp>
        <p:nvSpPr>
          <p:cNvPr id="115" name="Google Shape;115;p27"/>
          <p:cNvSpPr/>
          <p:nvPr/>
        </p:nvSpPr>
        <p:spPr>
          <a:xfrm rot="-5400000">
            <a:off x="5775959" y="441960"/>
            <a:ext cx="640080" cy="121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pic>
        <p:nvPicPr>
          <p:cNvPr id="116" name="Google Shape;116;p27"/>
          <p:cNvPicPr preferRelativeResize="0"/>
          <p:nvPr/>
        </p:nvPicPr>
        <p:blipFill rotWithShape="1">
          <a:blip r:embed="rId2">
            <a:alphaModFix/>
          </a:blip>
          <a:srcRect/>
          <a:stretch/>
        </p:blipFill>
        <p:spPr>
          <a:xfrm>
            <a:off x="10288424" y="6388607"/>
            <a:ext cx="1460090" cy="301752"/>
          </a:xfrm>
          <a:prstGeom prst="rect">
            <a:avLst/>
          </a:prstGeom>
          <a:noFill/>
          <a:ln>
            <a:noFill/>
          </a:ln>
        </p:spPr>
      </p:pic>
      <p:sp>
        <p:nvSpPr>
          <p:cNvPr id="117" name="Google Shape;117;p27"/>
          <p:cNvSpPr txBox="1">
            <a:spLocks noGrp="1"/>
          </p:cNvSpPr>
          <p:nvPr>
            <p:ph type="body" idx="1"/>
          </p:nvPr>
        </p:nvSpPr>
        <p:spPr>
          <a:xfrm>
            <a:off x="567211" y="498916"/>
            <a:ext cx="11057578"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18" name="Google Shape;118;p27"/>
          <p:cNvSpPr txBox="1">
            <a:spLocks noGrp="1"/>
          </p:cNvSpPr>
          <p:nvPr>
            <p:ph type="body" idx="2"/>
          </p:nvPr>
        </p:nvSpPr>
        <p:spPr>
          <a:xfrm>
            <a:off x="567211" y="1152223"/>
            <a:ext cx="11061517" cy="14465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800"/>
              </a:spcBef>
              <a:spcAft>
                <a:spcPts val="0"/>
              </a:spcAft>
              <a:buClr>
                <a:schemeClr val="accent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80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opic Slide - Blue - Bars">
  <p:cSld name="1_Topic Slide - Blue - Bars">
    <p:bg>
      <p:bgPr>
        <a:solidFill>
          <a:schemeClr val="lt1"/>
        </a:solidFill>
        <a:effectLst/>
      </p:bgPr>
    </p:bg>
    <p:spTree>
      <p:nvGrpSpPr>
        <p:cNvPr id="1" name="Shape 119"/>
        <p:cNvGrpSpPr/>
        <p:nvPr/>
      </p:nvGrpSpPr>
      <p:grpSpPr>
        <a:xfrm>
          <a:off x="0" y="0"/>
          <a:ext cx="0" cy="0"/>
          <a:chOff x="0" y="0"/>
          <a:chExt cx="0" cy="0"/>
        </a:xfrm>
      </p:grpSpPr>
      <p:pic>
        <p:nvPicPr>
          <p:cNvPr id="120" name="Google Shape;120;p2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28"/>
          <p:cNvSpPr txBox="1">
            <a:spLocks noGrp="1"/>
          </p:cNvSpPr>
          <p:nvPr>
            <p:ph type="title"/>
          </p:nvPr>
        </p:nvSpPr>
        <p:spPr>
          <a:xfrm>
            <a:off x="593990" y="3162683"/>
            <a:ext cx="11037093" cy="50058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ntent Highlight - Blue">
  <p:cSld name="1_Content Highlight - Blue">
    <p:spTree>
      <p:nvGrpSpPr>
        <p:cNvPr id="1" name="Shape 122"/>
        <p:cNvGrpSpPr/>
        <p:nvPr/>
      </p:nvGrpSpPr>
      <p:grpSpPr>
        <a:xfrm>
          <a:off x="0" y="0"/>
          <a:ext cx="0" cy="0"/>
          <a:chOff x="0" y="0"/>
          <a:chExt cx="0" cy="0"/>
        </a:xfrm>
      </p:grpSpPr>
      <p:pic>
        <p:nvPicPr>
          <p:cNvPr id="123" name="Google Shape;123;p2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29"/>
          <p:cNvSpPr txBox="1">
            <a:spLocks noGrp="1"/>
          </p:cNvSpPr>
          <p:nvPr>
            <p:ph type="body" idx="1"/>
          </p:nvPr>
        </p:nvSpPr>
        <p:spPr>
          <a:xfrm>
            <a:off x="567211" y="498916"/>
            <a:ext cx="4823655" cy="1028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25" name="Google Shape;125;p29"/>
          <p:cNvSpPr txBox="1">
            <a:spLocks noGrp="1"/>
          </p:cNvSpPr>
          <p:nvPr>
            <p:ph type="body" idx="2"/>
          </p:nvPr>
        </p:nvSpPr>
        <p:spPr>
          <a:xfrm>
            <a:off x="567212" y="1637036"/>
            <a:ext cx="4823654" cy="144655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26" name="Google Shape;126;p29"/>
          <p:cNvSpPr/>
          <p:nvPr/>
        </p:nvSpPr>
        <p:spPr>
          <a:xfrm rot="-5400000">
            <a:off x="5775959" y="441960"/>
            <a:ext cx="640080" cy="121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pic>
        <p:nvPicPr>
          <p:cNvPr id="127" name="Google Shape;127;p29"/>
          <p:cNvPicPr preferRelativeResize="0"/>
          <p:nvPr/>
        </p:nvPicPr>
        <p:blipFill rotWithShape="1">
          <a:blip r:embed="rId3">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Content - Blue">
  <p:cSld name="3_Content - Blue">
    <p:spTree>
      <p:nvGrpSpPr>
        <p:cNvPr id="1" name="Shape 128"/>
        <p:cNvGrpSpPr/>
        <p:nvPr/>
      </p:nvGrpSpPr>
      <p:grpSpPr>
        <a:xfrm>
          <a:off x="0" y="0"/>
          <a:ext cx="0" cy="0"/>
          <a:chOff x="0" y="0"/>
          <a:chExt cx="0" cy="0"/>
        </a:xfrm>
      </p:grpSpPr>
      <p:sp>
        <p:nvSpPr>
          <p:cNvPr id="129" name="Google Shape;129;p30"/>
          <p:cNvSpPr/>
          <p:nvPr/>
        </p:nvSpPr>
        <p:spPr>
          <a:xfrm rot="-5400000">
            <a:off x="5775959" y="441960"/>
            <a:ext cx="640080" cy="12192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130" name="Google Shape;130;p30"/>
          <p:cNvSpPr txBox="1">
            <a:spLocks noGrp="1"/>
          </p:cNvSpPr>
          <p:nvPr>
            <p:ph type="body" idx="1"/>
          </p:nvPr>
        </p:nvSpPr>
        <p:spPr>
          <a:xfrm>
            <a:off x="567211" y="498916"/>
            <a:ext cx="11057578"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31" name="Google Shape;131;p30"/>
          <p:cNvSpPr txBox="1">
            <a:spLocks noGrp="1"/>
          </p:cNvSpPr>
          <p:nvPr>
            <p:ph type="body" idx="2"/>
          </p:nvPr>
        </p:nvSpPr>
        <p:spPr>
          <a:xfrm>
            <a:off x="567211" y="1152223"/>
            <a:ext cx="11061517" cy="14465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800"/>
              </a:spcBef>
              <a:spcAft>
                <a:spcPts val="0"/>
              </a:spcAft>
              <a:buClr>
                <a:schemeClr val="accent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80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32" name="Google Shape;132;p30"/>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opic Slide - Blue - Bars">
  <p:cSld name="Topic Slide - Blue - Bars">
    <p:bg>
      <p:bgPr>
        <a:solidFill>
          <a:schemeClr val="lt1"/>
        </a:solidFill>
        <a:effectLst/>
      </p:bgPr>
    </p:bg>
    <p:spTree>
      <p:nvGrpSpPr>
        <p:cNvPr id="1" name="Shape 133"/>
        <p:cNvGrpSpPr/>
        <p:nvPr/>
      </p:nvGrpSpPr>
      <p:grpSpPr>
        <a:xfrm>
          <a:off x="0" y="0"/>
          <a:ext cx="0" cy="0"/>
          <a:chOff x="0" y="0"/>
          <a:chExt cx="0" cy="0"/>
        </a:xfrm>
      </p:grpSpPr>
      <p:pic>
        <p:nvPicPr>
          <p:cNvPr id="134" name="Google Shape;134;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5" name="Google Shape;135;p31"/>
          <p:cNvSpPr txBox="1">
            <a:spLocks noGrp="1"/>
          </p:cNvSpPr>
          <p:nvPr>
            <p:ph type="title"/>
          </p:nvPr>
        </p:nvSpPr>
        <p:spPr>
          <a:xfrm>
            <a:off x="593990" y="3162683"/>
            <a:ext cx="11037093" cy="50058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Blue - Bars">
  <p:cSld name="Title Slide - Blue - Bars">
    <p:bg>
      <p:bgPr>
        <a:solidFill>
          <a:schemeClr val="lt1"/>
        </a:soli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4" name="Google Shape;24;p4"/>
          <p:cNvPicPr preferRelativeResize="0"/>
          <p:nvPr/>
        </p:nvPicPr>
        <p:blipFill rotWithShape="1">
          <a:blip r:embed="rId3">
            <a:alphaModFix/>
          </a:blip>
          <a:srcRect/>
          <a:stretch/>
        </p:blipFill>
        <p:spPr>
          <a:xfrm>
            <a:off x="567211" y="1297036"/>
            <a:ext cx="1828800" cy="377952"/>
          </a:xfrm>
          <a:prstGeom prst="rect">
            <a:avLst/>
          </a:prstGeom>
          <a:noFill/>
          <a:ln>
            <a:noFill/>
          </a:ln>
        </p:spPr>
      </p:pic>
      <p:sp>
        <p:nvSpPr>
          <p:cNvPr id="25" name="Google Shape;25;p4"/>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800" b="1" i="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4pPr>
            <a:lvl5pPr marL="2286000" marR="0" lvl="4"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567211" y="3877825"/>
            <a:ext cx="6322365" cy="1719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ntent - Blue">
  <p:cSld name="1_Content - Blue">
    <p:spTree>
      <p:nvGrpSpPr>
        <p:cNvPr id="1" name="Shape 136"/>
        <p:cNvGrpSpPr/>
        <p:nvPr/>
      </p:nvGrpSpPr>
      <p:grpSpPr>
        <a:xfrm>
          <a:off x="0" y="0"/>
          <a:ext cx="0" cy="0"/>
          <a:chOff x="0" y="0"/>
          <a:chExt cx="0" cy="0"/>
        </a:xfrm>
      </p:grpSpPr>
      <p:sp>
        <p:nvSpPr>
          <p:cNvPr id="137" name="Google Shape;137;p32"/>
          <p:cNvSpPr>
            <a:spLocks noGrp="1"/>
          </p:cNvSpPr>
          <p:nvPr>
            <p:ph type="pic" idx="2"/>
          </p:nvPr>
        </p:nvSpPr>
        <p:spPr>
          <a:xfrm>
            <a:off x="4435522" y="991336"/>
            <a:ext cx="7312992" cy="487532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38" name="Google Shape;138;p32"/>
          <p:cNvSpPr txBox="1">
            <a:spLocks noGrp="1"/>
          </p:cNvSpPr>
          <p:nvPr>
            <p:ph type="body" idx="1"/>
          </p:nvPr>
        </p:nvSpPr>
        <p:spPr>
          <a:xfrm>
            <a:off x="567211" y="498916"/>
            <a:ext cx="3431583" cy="1028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39" name="Google Shape;139;p32"/>
          <p:cNvSpPr txBox="1">
            <a:spLocks noGrp="1"/>
          </p:cNvSpPr>
          <p:nvPr>
            <p:ph type="body" idx="3"/>
          </p:nvPr>
        </p:nvSpPr>
        <p:spPr>
          <a:xfrm>
            <a:off x="567212" y="1615549"/>
            <a:ext cx="3431582" cy="157992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40" name="Google Shape;140;p32"/>
          <p:cNvSpPr/>
          <p:nvPr/>
        </p:nvSpPr>
        <p:spPr>
          <a:xfrm rot="-5400000">
            <a:off x="5775959" y="441960"/>
            <a:ext cx="640080" cy="121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pic>
        <p:nvPicPr>
          <p:cNvPr id="141" name="Google Shape;141;p32"/>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Logo Slide">
  <p:cSld name="1_Logo Slide">
    <p:spTree>
      <p:nvGrpSpPr>
        <p:cNvPr id="1" name="Shape 142"/>
        <p:cNvGrpSpPr/>
        <p:nvPr/>
      </p:nvGrpSpPr>
      <p:grpSpPr>
        <a:xfrm>
          <a:off x="0" y="0"/>
          <a:ext cx="0" cy="0"/>
          <a:chOff x="0" y="0"/>
          <a:chExt cx="0" cy="0"/>
        </a:xfrm>
      </p:grpSpPr>
      <p:sp>
        <p:nvSpPr>
          <p:cNvPr id="143" name="Google Shape;143;p33"/>
          <p:cNvSpPr/>
          <p:nvPr/>
        </p:nvSpPr>
        <p:spPr>
          <a:xfrm>
            <a:off x="0" y="0"/>
            <a:ext cx="12192000" cy="698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Arial"/>
              <a:ea typeface="Arial"/>
              <a:cs typeface="Arial"/>
              <a:sym typeface="Arial"/>
            </a:endParaRPr>
          </a:p>
        </p:txBody>
      </p:sp>
      <p:pic>
        <p:nvPicPr>
          <p:cNvPr id="144" name="Google Shape;144;p33"/>
          <p:cNvPicPr preferRelativeResize="0"/>
          <p:nvPr/>
        </p:nvPicPr>
        <p:blipFill rotWithShape="1">
          <a:blip r:embed="rId2">
            <a:alphaModFix/>
          </a:blip>
          <a:srcRect/>
          <a:stretch/>
        </p:blipFill>
        <p:spPr>
          <a:xfrm>
            <a:off x="3124200" y="2814827"/>
            <a:ext cx="5943600" cy="122834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 White - Bars">
  <p:cSld name="Title Slide - White - Bars">
    <p:bg>
      <p:bgPr>
        <a:solidFill>
          <a:schemeClr val="lt1"/>
        </a:solidFill>
        <a:effectLst/>
      </p:bgPr>
    </p:bg>
    <p:spTree>
      <p:nvGrpSpPr>
        <p:cNvPr id="1" name="Shape 145"/>
        <p:cNvGrpSpPr/>
        <p:nvPr/>
      </p:nvGrpSpPr>
      <p:grpSpPr>
        <a:xfrm>
          <a:off x="0" y="0"/>
          <a:ext cx="0" cy="0"/>
          <a:chOff x="0" y="0"/>
          <a:chExt cx="0" cy="0"/>
        </a:xfrm>
      </p:grpSpPr>
      <p:pic>
        <p:nvPicPr>
          <p:cNvPr id="146" name="Google Shape;146;p3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7" name="Google Shape;147;p34"/>
          <p:cNvPicPr preferRelativeResize="0"/>
          <p:nvPr/>
        </p:nvPicPr>
        <p:blipFill rotWithShape="1">
          <a:blip r:embed="rId3">
            <a:alphaModFix/>
          </a:blip>
          <a:srcRect/>
          <a:stretch/>
        </p:blipFill>
        <p:spPr>
          <a:xfrm>
            <a:off x="567211" y="1297034"/>
            <a:ext cx="1828800" cy="377954"/>
          </a:xfrm>
          <a:prstGeom prst="rect">
            <a:avLst/>
          </a:prstGeom>
          <a:noFill/>
          <a:ln>
            <a:noFill/>
          </a:ln>
        </p:spPr>
      </p:pic>
      <p:sp>
        <p:nvSpPr>
          <p:cNvPr id="148" name="Google Shape;148;p34"/>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800" b="1" i="0">
                <a:solidFill>
                  <a:schemeClr val="accent4"/>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9" name="Google Shape;149;p34"/>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4pPr>
            <a:lvl5pPr marL="2286000" marR="0" lvl="4"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50" name="Google Shape;150;p34"/>
          <p:cNvSpPr txBox="1">
            <a:spLocks noGrp="1"/>
          </p:cNvSpPr>
          <p:nvPr>
            <p:ph type="body" idx="2"/>
          </p:nvPr>
        </p:nvSpPr>
        <p:spPr>
          <a:xfrm>
            <a:off x="567211" y="3877825"/>
            <a:ext cx="6322365" cy="1719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opic Slide - Bars">
  <p:cSld name="Topic Slide - Bars">
    <p:bg>
      <p:bgPr>
        <a:solidFill>
          <a:schemeClr val="lt1"/>
        </a:solidFill>
        <a:effectLst/>
      </p:bgPr>
    </p:bg>
    <p:spTree>
      <p:nvGrpSpPr>
        <p:cNvPr id="1" name="Shape 151"/>
        <p:cNvGrpSpPr/>
        <p:nvPr/>
      </p:nvGrpSpPr>
      <p:grpSpPr>
        <a:xfrm>
          <a:off x="0" y="0"/>
          <a:ext cx="0" cy="0"/>
          <a:chOff x="0" y="0"/>
          <a:chExt cx="0" cy="0"/>
        </a:xfrm>
      </p:grpSpPr>
      <p:pic>
        <p:nvPicPr>
          <p:cNvPr id="152" name="Google Shape;152;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3" name="Google Shape;153;p35"/>
          <p:cNvSpPr txBox="1">
            <a:spLocks noGrp="1"/>
          </p:cNvSpPr>
          <p:nvPr>
            <p:ph type="title"/>
          </p:nvPr>
        </p:nvSpPr>
        <p:spPr>
          <a:xfrm>
            <a:off x="593990" y="3162683"/>
            <a:ext cx="11037093" cy="50058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000" b="1" i="0">
                <a:solidFill>
                  <a:schemeClr val="dk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Highlight - Blue">
  <p:cSld name="Content Highlight - Blue">
    <p:spTree>
      <p:nvGrpSpPr>
        <p:cNvPr id="1" name="Shape 154"/>
        <p:cNvGrpSpPr/>
        <p:nvPr/>
      </p:nvGrpSpPr>
      <p:grpSpPr>
        <a:xfrm>
          <a:off x="0" y="0"/>
          <a:ext cx="0" cy="0"/>
          <a:chOff x="0" y="0"/>
          <a:chExt cx="0" cy="0"/>
        </a:xfrm>
      </p:grpSpPr>
      <p:sp>
        <p:nvSpPr>
          <p:cNvPr id="155" name="Google Shape;155;p36"/>
          <p:cNvSpPr/>
          <p:nvPr/>
        </p:nvSpPr>
        <p:spPr>
          <a:xfrm>
            <a:off x="7369342" y="0"/>
            <a:ext cx="482265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156" name="Google Shape;156;p36"/>
          <p:cNvSpPr txBox="1">
            <a:spLocks noGrp="1"/>
          </p:cNvSpPr>
          <p:nvPr>
            <p:ph type="body" idx="1"/>
          </p:nvPr>
        </p:nvSpPr>
        <p:spPr>
          <a:xfrm>
            <a:off x="567211" y="498916"/>
            <a:ext cx="6077429"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57" name="Google Shape;157;p36"/>
          <p:cNvSpPr txBox="1">
            <a:spLocks noGrp="1"/>
          </p:cNvSpPr>
          <p:nvPr>
            <p:ph type="body" idx="2"/>
          </p:nvPr>
        </p:nvSpPr>
        <p:spPr>
          <a:xfrm>
            <a:off x="567212" y="1152223"/>
            <a:ext cx="6077428" cy="144655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ontent Highlight - Blue">
  <p:cSld name="2_Content Highlight - Blue">
    <p:spTree>
      <p:nvGrpSpPr>
        <p:cNvPr id="1" name="Shape 158"/>
        <p:cNvGrpSpPr/>
        <p:nvPr/>
      </p:nvGrpSpPr>
      <p:grpSpPr>
        <a:xfrm>
          <a:off x="0" y="0"/>
          <a:ext cx="0" cy="0"/>
          <a:chOff x="0" y="0"/>
          <a:chExt cx="0" cy="0"/>
        </a:xfrm>
      </p:grpSpPr>
      <p:sp>
        <p:nvSpPr>
          <p:cNvPr id="159" name="Google Shape;159;p37"/>
          <p:cNvSpPr/>
          <p:nvPr/>
        </p:nvSpPr>
        <p:spPr>
          <a:xfrm>
            <a:off x="7369342" y="0"/>
            <a:ext cx="4822657"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160" name="Google Shape;160;p37"/>
          <p:cNvSpPr txBox="1">
            <a:spLocks noGrp="1"/>
          </p:cNvSpPr>
          <p:nvPr>
            <p:ph type="body" idx="1"/>
          </p:nvPr>
        </p:nvSpPr>
        <p:spPr>
          <a:xfrm>
            <a:off x="567211" y="498916"/>
            <a:ext cx="6077429"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61" name="Google Shape;161;p37"/>
          <p:cNvSpPr txBox="1">
            <a:spLocks noGrp="1"/>
          </p:cNvSpPr>
          <p:nvPr>
            <p:ph type="body" idx="2"/>
          </p:nvPr>
        </p:nvSpPr>
        <p:spPr>
          <a:xfrm>
            <a:off x="567212" y="1152223"/>
            <a:ext cx="6077428" cy="144655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Content - Blue">
  <p:cSld name="2_Content - Blue">
    <p:spTree>
      <p:nvGrpSpPr>
        <p:cNvPr id="1" name="Shape 162"/>
        <p:cNvGrpSpPr/>
        <p:nvPr/>
      </p:nvGrpSpPr>
      <p:grpSpPr>
        <a:xfrm>
          <a:off x="0" y="0"/>
          <a:ext cx="0" cy="0"/>
          <a:chOff x="0" y="0"/>
          <a:chExt cx="0" cy="0"/>
        </a:xfrm>
      </p:grpSpPr>
      <p:sp>
        <p:nvSpPr>
          <p:cNvPr id="163" name="Google Shape;163;p38"/>
          <p:cNvSpPr/>
          <p:nvPr/>
        </p:nvSpPr>
        <p:spPr>
          <a:xfrm>
            <a:off x="-2" y="0"/>
            <a:ext cx="482265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164" name="Google Shape;164;p38"/>
          <p:cNvSpPr>
            <a:spLocks noGrp="1"/>
          </p:cNvSpPr>
          <p:nvPr>
            <p:ph type="pic" idx="2"/>
          </p:nvPr>
        </p:nvSpPr>
        <p:spPr>
          <a:xfrm>
            <a:off x="4822654" y="0"/>
            <a:ext cx="7369346" cy="6858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65" name="Google Shape;165;p38"/>
          <p:cNvSpPr txBox="1">
            <a:spLocks noGrp="1"/>
          </p:cNvSpPr>
          <p:nvPr>
            <p:ph type="body" idx="1"/>
          </p:nvPr>
        </p:nvSpPr>
        <p:spPr>
          <a:xfrm>
            <a:off x="567211" y="498916"/>
            <a:ext cx="3431583" cy="10289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66" name="Google Shape;166;p38"/>
          <p:cNvSpPr txBox="1">
            <a:spLocks noGrp="1"/>
          </p:cNvSpPr>
          <p:nvPr>
            <p:ph type="body" idx="3"/>
          </p:nvPr>
        </p:nvSpPr>
        <p:spPr>
          <a:xfrm>
            <a:off x="567212" y="1677980"/>
            <a:ext cx="3431582" cy="3734356"/>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30200" algn="l" rtl="0">
              <a:lnSpc>
                <a:spcPct val="100000"/>
              </a:lnSpc>
              <a:spcBef>
                <a:spcPts val="8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8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 Blue">
  <p:cSld name="Quote - Blue">
    <p:spTree>
      <p:nvGrpSpPr>
        <p:cNvPr id="1" name="Shape 167"/>
        <p:cNvGrpSpPr/>
        <p:nvPr/>
      </p:nvGrpSpPr>
      <p:grpSpPr>
        <a:xfrm>
          <a:off x="0" y="0"/>
          <a:ext cx="0" cy="0"/>
          <a:chOff x="0" y="0"/>
          <a:chExt cx="0" cy="0"/>
        </a:xfrm>
      </p:grpSpPr>
      <p:pic>
        <p:nvPicPr>
          <p:cNvPr id="168" name="Google Shape;168;p3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9" name="Google Shape;169;p39"/>
          <p:cNvSpPr txBox="1">
            <a:spLocks noGrp="1"/>
          </p:cNvSpPr>
          <p:nvPr>
            <p:ph type="body" idx="1"/>
          </p:nvPr>
        </p:nvSpPr>
        <p:spPr>
          <a:xfrm>
            <a:off x="1358380" y="4360663"/>
            <a:ext cx="6731000" cy="24622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2pPr>
            <a:lvl3pPr marL="1371600" marR="0" lvl="2"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3pPr>
            <a:lvl4pPr marL="1828800" marR="0" lvl="3"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4pPr>
            <a:lvl5pPr marL="2286000" marR="0" lvl="4"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70" name="Google Shape;170;p39"/>
          <p:cNvSpPr txBox="1">
            <a:spLocks noGrp="1"/>
          </p:cNvSpPr>
          <p:nvPr>
            <p:ph type="body" idx="2"/>
          </p:nvPr>
        </p:nvSpPr>
        <p:spPr>
          <a:xfrm>
            <a:off x="1358636" y="1958774"/>
            <a:ext cx="8443731" cy="22292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71" name="Google Shape;171;p39"/>
          <p:cNvPicPr preferRelativeResize="0"/>
          <p:nvPr/>
        </p:nvPicPr>
        <p:blipFill rotWithShape="1">
          <a:blip r:embed="rId3">
            <a:alphaModFix amt="25000"/>
          </a:blip>
          <a:srcRect/>
          <a:stretch/>
        </p:blipFill>
        <p:spPr>
          <a:xfrm>
            <a:off x="831836" y="1470448"/>
            <a:ext cx="1053089" cy="71713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Quote - Blue">
  <p:cSld name="1_Quote - Blue">
    <p:spTree>
      <p:nvGrpSpPr>
        <p:cNvPr id="1" name="Shape 172"/>
        <p:cNvGrpSpPr/>
        <p:nvPr/>
      </p:nvGrpSpPr>
      <p:grpSpPr>
        <a:xfrm>
          <a:off x="0" y="0"/>
          <a:ext cx="0" cy="0"/>
          <a:chOff x="0" y="0"/>
          <a:chExt cx="0" cy="0"/>
        </a:xfrm>
      </p:grpSpPr>
      <p:pic>
        <p:nvPicPr>
          <p:cNvPr id="173" name="Google Shape;173;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4" name="Google Shape;174;p40"/>
          <p:cNvSpPr txBox="1">
            <a:spLocks noGrp="1"/>
          </p:cNvSpPr>
          <p:nvPr>
            <p:ph type="body" idx="1"/>
          </p:nvPr>
        </p:nvSpPr>
        <p:spPr>
          <a:xfrm>
            <a:off x="1358380" y="4360663"/>
            <a:ext cx="6731000" cy="246221"/>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2pPr>
            <a:lvl3pPr marL="1371600" marR="0" lvl="2"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3pPr>
            <a:lvl4pPr marL="1828800" marR="0" lvl="3"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4pPr>
            <a:lvl5pPr marL="2286000" marR="0" lvl="4" indent="-228600" algn="l" rtl="0">
              <a:lnSpc>
                <a:spcPct val="100000"/>
              </a:lnSpc>
              <a:spcBef>
                <a:spcPts val="167"/>
              </a:spcBef>
              <a:spcAft>
                <a:spcPts val="0"/>
              </a:spcAft>
              <a:buClr>
                <a:schemeClr val="dk1"/>
              </a:buClr>
              <a:buSzPts val="833"/>
              <a:buFont typeface="Arial"/>
              <a:buNone/>
              <a:defRPr sz="833"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75" name="Google Shape;175;p40"/>
          <p:cNvSpPr txBox="1">
            <a:spLocks noGrp="1"/>
          </p:cNvSpPr>
          <p:nvPr>
            <p:ph type="body" idx="2"/>
          </p:nvPr>
        </p:nvSpPr>
        <p:spPr>
          <a:xfrm>
            <a:off x="1358636" y="1958774"/>
            <a:ext cx="8455923" cy="22292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96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76" name="Google Shape;176;p40"/>
          <p:cNvPicPr preferRelativeResize="0"/>
          <p:nvPr/>
        </p:nvPicPr>
        <p:blipFill rotWithShape="1">
          <a:blip r:embed="rId3">
            <a:alphaModFix amt="25000"/>
          </a:blip>
          <a:srcRect/>
          <a:stretch/>
        </p:blipFill>
        <p:spPr>
          <a:xfrm>
            <a:off x="831836" y="1470448"/>
            <a:ext cx="1053089" cy="717134"/>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hotoSlide - Dark - Topic">
  <p:cSld name="PhotoSlide - Dark - Topic">
    <p:bg>
      <p:bgPr>
        <a:gradFill>
          <a:gsLst>
            <a:gs pos="0">
              <a:srgbClr val="000000"/>
            </a:gs>
            <a:gs pos="100000">
              <a:srgbClr val="070F1E"/>
            </a:gs>
          </a:gsLst>
          <a:lin ang="0" scaled="0"/>
        </a:gradFill>
        <a:effectLst/>
      </p:bgPr>
    </p:bg>
    <p:spTree>
      <p:nvGrpSpPr>
        <p:cNvPr id="1" name="Shape 177"/>
        <p:cNvGrpSpPr/>
        <p:nvPr/>
      </p:nvGrpSpPr>
      <p:grpSpPr>
        <a:xfrm>
          <a:off x="0" y="0"/>
          <a:ext cx="0" cy="0"/>
          <a:chOff x="0" y="0"/>
          <a:chExt cx="0" cy="0"/>
        </a:xfrm>
      </p:grpSpPr>
      <p:sp>
        <p:nvSpPr>
          <p:cNvPr id="178" name="Google Shape;178;p41"/>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767"/>
              </a:spcBef>
              <a:spcAft>
                <a:spcPts val="0"/>
              </a:spcAft>
              <a:buClr>
                <a:schemeClr val="dk1"/>
              </a:buClr>
              <a:buSzPts val="3833"/>
              <a:buFont typeface="Arial"/>
              <a:buNone/>
              <a:defRPr sz="3833"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79" name="Google Shape;179;p41"/>
          <p:cNvSpPr txBox="1">
            <a:spLocks noGrp="1"/>
          </p:cNvSpPr>
          <p:nvPr>
            <p:ph type="title"/>
          </p:nvPr>
        </p:nvSpPr>
        <p:spPr>
          <a:xfrm>
            <a:off x="593990" y="3179559"/>
            <a:ext cx="11037093" cy="615553"/>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 Blue - Bars">
  <p:cSld name="1_Title Slide - Blue - Bars">
    <p:bg>
      <p:bgPr>
        <a:solidFill>
          <a:schemeClr val="lt1"/>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5"/>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800" b="1" i="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4"/>
              </a:buClr>
              <a:buSzPts val="2000"/>
              <a:buFont typeface="Arial"/>
              <a:buNone/>
              <a:defRPr sz="2000" b="0" i="0" u="none" strike="noStrike" cap="none">
                <a:solidFill>
                  <a:schemeClr val="accent4"/>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4pPr>
            <a:lvl5pPr marL="2286000" marR="0" lvl="4"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567211" y="3877825"/>
            <a:ext cx="6322365" cy="1719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4"/>
              </a:buClr>
              <a:buSzPts val="2000"/>
              <a:buFont typeface="Arial"/>
              <a:buNone/>
              <a:defRPr sz="2000" b="0" i="0" u="none" strike="noStrike" cap="none">
                <a:solidFill>
                  <a:schemeClr val="accent4"/>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33" name="Google Shape;33;p5"/>
          <p:cNvPicPr preferRelativeResize="0"/>
          <p:nvPr/>
        </p:nvPicPr>
        <p:blipFill rotWithShape="1">
          <a:blip r:embed="rId3">
            <a:alphaModFix/>
          </a:blip>
          <a:srcRect/>
          <a:stretch/>
        </p:blipFill>
        <p:spPr>
          <a:xfrm>
            <a:off x="567211" y="1297036"/>
            <a:ext cx="1828800" cy="37795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 White - Blank">
  <p:cSld name="Content - White - Blank">
    <p:spTree>
      <p:nvGrpSpPr>
        <p:cNvPr id="1" name="Shape 180"/>
        <p:cNvGrpSpPr/>
        <p:nvPr/>
      </p:nvGrpSpPr>
      <p:grpSpPr>
        <a:xfrm>
          <a:off x="0" y="0"/>
          <a:ext cx="0" cy="0"/>
          <a:chOff x="0" y="0"/>
          <a:chExt cx="0" cy="0"/>
        </a:xfrm>
      </p:grpSpPr>
      <p:sp>
        <p:nvSpPr>
          <p:cNvPr id="181" name="Google Shape;181;p42"/>
          <p:cNvSpPr txBox="1">
            <a:spLocks noGrp="1"/>
          </p:cNvSpPr>
          <p:nvPr>
            <p:ph type="body" idx="1"/>
          </p:nvPr>
        </p:nvSpPr>
        <p:spPr>
          <a:xfrm>
            <a:off x="563271" y="498916"/>
            <a:ext cx="11061517"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82" name="Google Shape;182;p42"/>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2 - White - Blank">
  <p:cSld name="Content2 - White - Blank">
    <p:spTree>
      <p:nvGrpSpPr>
        <p:cNvPr id="1" name="Shape 183"/>
        <p:cNvGrpSpPr/>
        <p:nvPr/>
      </p:nvGrpSpPr>
      <p:grpSpPr>
        <a:xfrm>
          <a:off x="0" y="0"/>
          <a:ext cx="0" cy="0"/>
          <a:chOff x="0" y="0"/>
          <a:chExt cx="0" cy="0"/>
        </a:xfrm>
      </p:grpSpPr>
      <p:sp>
        <p:nvSpPr>
          <p:cNvPr id="184" name="Google Shape;184;p43"/>
          <p:cNvSpPr txBox="1">
            <a:spLocks noGrp="1"/>
          </p:cNvSpPr>
          <p:nvPr>
            <p:ph type="body" idx="1"/>
          </p:nvPr>
        </p:nvSpPr>
        <p:spPr>
          <a:xfrm>
            <a:off x="567930" y="498916"/>
            <a:ext cx="11057577"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85" name="Google Shape;185;p43"/>
          <p:cNvSpPr txBox="1">
            <a:spLocks noGrp="1"/>
          </p:cNvSpPr>
          <p:nvPr>
            <p:ph type="body" idx="2"/>
          </p:nvPr>
        </p:nvSpPr>
        <p:spPr>
          <a:xfrm>
            <a:off x="563271" y="1152223"/>
            <a:ext cx="11061517" cy="14465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86" name="Google Shape;186;p43"/>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 White - Blank">
  <p:cSld name="1_Content - White - 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44"/>
          <p:cNvSpPr txBox="1">
            <a:spLocks noGrp="1"/>
          </p:cNvSpPr>
          <p:nvPr>
            <p:ph type="body" idx="1"/>
          </p:nvPr>
        </p:nvSpPr>
        <p:spPr>
          <a:xfrm>
            <a:off x="563271" y="498916"/>
            <a:ext cx="11061517"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40245"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89" name="Google Shape;189;p44"/>
          <p:cNvPicPr preferRelativeResize="0"/>
          <p:nvPr/>
        </p:nvPicPr>
        <p:blipFill rotWithShape="1">
          <a:blip r:embed="rId2">
            <a:alphaModFix/>
          </a:blip>
          <a:srcRect/>
          <a:stretch/>
        </p:blipFill>
        <p:spPr>
          <a:xfrm>
            <a:off x="10288424" y="6388607"/>
            <a:ext cx="1460090" cy="301752"/>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Slide - Blue - Bars">
  <p:cSld name="1_Title Slide - Blue - Bars">
    <p:bg>
      <p:bgPr>
        <a:solidFill>
          <a:schemeClr val="lt1"/>
        </a:solidFill>
        <a:effectLst/>
      </p:bgPr>
    </p:bg>
    <p:spTree>
      <p:nvGrpSpPr>
        <p:cNvPr id="1" name="Shape 190"/>
        <p:cNvGrpSpPr/>
        <p:nvPr/>
      </p:nvGrpSpPr>
      <p:grpSpPr>
        <a:xfrm>
          <a:off x="0" y="0"/>
          <a:ext cx="0" cy="0"/>
          <a:chOff x="0" y="0"/>
          <a:chExt cx="0" cy="0"/>
        </a:xfrm>
      </p:grpSpPr>
      <p:pic>
        <p:nvPicPr>
          <p:cNvPr id="191" name="Google Shape;191;p4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2" name="Google Shape;192;p45"/>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800" b="1" i="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3" name="Google Shape;193;p45"/>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4"/>
              </a:buClr>
              <a:buSzPts val="2000"/>
              <a:buFont typeface="Arial"/>
              <a:buNone/>
              <a:defRPr sz="2000" b="0" i="0" u="none" strike="noStrike" cap="none">
                <a:solidFill>
                  <a:schemeClr val="accent4"/>
                </a:solidFill>
                <a:latin typeface="Arial"/>
                <a:ea typeface="Arial"/>
                <a:cs typeface="Arial"/>
                <a:sym typeface="Arial"/>
              </a:defRPr>
            </a:lvl1pPr>
            <a:lvl2pPr marL="914400" marR="0" lvl="1" indent="-228600"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Arial"/>
                <a:ea typeface="Arial"/>
                <a:cs typeface="Arial"/>
                <a:sym typeface="Arial"/>
              </a:defRPr>
            </a:lvl3pPr>
            <a:lvl4pPr marL="1828800" marR="0" lvl="3"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4pPr>
            <a:lvl5pPr marL="2286000" marR="0" lvl="4" indent="-228600" algn="l" rtl="0">
              <a:lnSpc>
                <a:spcPct val="100000"/>
              </a:lnSpc>
              <a:spcBef>
                <a:spcPts val="233"/>
              </a:spcBef>
              <a:spcAft>
                <a:spcPts val="0"/>
              </a:spcAft>
              <a:buClr>
                <a:schemeClr val="dk1"/>
              </a:buClr>
              <a:buSzPts val="1167"/>
              <a:buFont typeface="Arial"/>
              <a:buNone/>
              <a:defRPr sz="116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194" name="Google Shape;194;p45"/>
          <p:cNvSpPr txBox="1">
            <a:spLocks noGrp="1"/>
          </p:cNvSpPr>
          <p:nvPr>
            <p:ph type="body" idx="2"/>
          </p:nvPr>
        </p:nvSpPr>
        <p:spPr>
          <a:xfrm>
            <a:off x="567211" y="3877825"/>
            <a:ext cx="6322365" cy="1719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accent4"/>
              </a:buClr>
              <a:buSzPts val="2000"/>
              <a:buFont typeface="Arial"/>
              <a:buNone/>
              <a:defRPr sz="2000" b="0" i="0" u="none" strike="noStrike" cap="none">
                <a:solidFill>
                  <a:schemeClr val="accent4"/>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pic>
        <p:nvPicPr>
          <p:cNvPr id="195" name="Google Shape;195;p45"/>
          <p:cNvPicPr preferRelativeResize="0"/>
          <p:nvPr/>
        </p:nvPicPr>
        <p:blipFill rotWithShape="1">
          <a:blip r:embed="rId3">
            <a:alphaModFix/>
          </a:blip>
          <a:srcRect/>
          <a:stretch/>
        </p:blipFill>
        <p:spPr>
          <a:xfrm>
            <a:off x="567211" y="1297036"/>
            <a:ext cx="1828800" cy="37795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Slide - White">
  <p:cSld name="Photo Slide - White">
    <p:spTree>
      <p:nvGrpSpPr>
        <p:cNvPr id="1" name="Shape 196"/>
        <p:cNvGrpSpPr/>
        <p:nvPr/>
      </p:nvGrpSpPr>
      <p:grpSpPr>
        <a:xfrm>
          <a:off x="0" y="0"/>
          <a:ext cx="0" cy="0"/>
          <a:chOff x="0" y="0"/>
          <a:chExt cx="0" cy="0"/>
        </a:xfrm>
      </p:grpSpPr>
      <p:sp>
        <p:nvSpPr>
          <p:cNvPr id="197" name="Google Shape;197;p4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767"/>
              </a:spcBef>
              <a:spcAft>
                <a:spcPts val="0"/>
              </a:spcAft>
              <a:buClr>
                <a:schemeClr val="dk1"/>
              </a:buClr>
              <a:buSzPts val="3833"/>
              <a:buFont typeface="Arial"/>
              <a:buNone/>
              <a:defRPr sz="3833"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Slide - Dark - Feature">
  <p:cSld name="PhotoSlide - Dark - Feature">
    <p:bg>
      <p:bgPr>
        <a:gradFill>
          <a:gsLst>
            <a:gs pos="0">
              <a:srgbClr val="000000"/>
            </a:gs>
            <a:gs pos="100000">
              <a:srgbClr val="070F1E"/>
            </a:gs>
          </a:gsLst>
          <a:lin ang="0" scaled="0"/>
        </a:gradFill>
        <a:effectLst/>
      </p:bgPr>
    </p:bg>
    <p:spTree>
      <p:nvGrpSpPr>
        <p:cNvPr id="1" name="Shape 198"/>
        <p:cNvGrpSpPr/>
        <p:nvPr/>
      </p:nvGrpSpPr>
      <p:grpSpPr>
        <a:xfrm>
          <a:off x="0" y="0"/>
          <a:ext cx="0" cy="0"/>
          <a:chOff x="0" y="0"/>
          <a:chExt cx="0" cy="0"/>
        </a:xfrm>
      </p:grpSpPr>
      <p:sp>
        <p:nvSpPr>
          <p:cNvPr id="199" name="Google Shape;199;p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767"/>
              </a:spcBef>
              <a:spcAft>
                <a:spcPts val="0"/>
              </a:spcAft>
              <a:buClr>
                <a:schemeClr val="dk1"/>
              </a:buClr>
              <a:buSzPts val="3833"/>
              <a:buFont typeface="Arial"/>
              <a:buNone/>
              <a:defRPr sz="3833" b="0" i="0" u="none" strike="noStrike" cap="none">
                <a:solidFill>
                  <a:schemeClr val="dk1"/>
                </a:solidFill>
                <a:latin typeface="Arial"/>
                <a:ea typeface="Arial"/>
                <a:cs typeface="Arial"/>
                <a:sym typeface="Arial"/>
              </a:defRPr>
            </a:lvl1pPr>
            <a:lvl2pPr marR="0" lvl="1" algn="l" rtl="0">
              <a:lnSpc>
                <a:spcPct val="100000"/>
              </a:lnSpc>
              <a:spcBef>
                <a:spcPts val="667"/>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R="0" lvl="2"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R="0" lvl="3"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R="0" lvl="4"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R="0" lvl="5"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R="0" lvl="6"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R="0" lvl="7"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R="0" lvl="8"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200" name="Google Shape;200;p47"/>
          <p:cNvSpPr txBox="1">
            <a:spLocks noGrp="1"/>
          </p:cNvSpPr>
          <p:nvPr>
            <p:ph type="title"/>
          </p:nvPr>
        </p:nvSpPr>
        <p:spPr>
          <a:xfrm>
            <a:off x="567930" y="3178691"/>
            <a:ext cx="9969377" cy="615553"/>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cxnSp>
        <p:nvCxnSpPr>
          <p:cNvPr id="201" name="Google Shape;201;p47"/>
          <p:cNvCxnSpPr/>
          <p:nvPr/>
        </p:nvCxnSpPr>
        <p:spPr>
          <a:xfrm>
            <a:off x="567930" y="2885606"/>
            <a:ext cx="1143000" cy="0"/>
          </a:xfrm>
          <a:prstGeom prst="straightConnector1">
            <a:avLst/>
          </a:prstGeom>
          <a:noFill/>
          <a:ln w="63500" cap="rnd" cmpd="sng">
            <a:solidFill>
              <a:schemeClr val="accent4"/>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au2020 - Blank">
  <p:cSld name="Tableau2020 - Blank">
    <p:spTree>
      <p:nvGrpSpPr>
        <p:cNvPr id="1" name="Shape 202"/>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7"/>
        <p:cNvGrpSpPr/>
        <p:nvPr/>
      </p:nvGrpSpPr>
      <p:grpSpPr>
        <a:xfrm>
          <a:off x="0" y="0"/>
          <a:ext cx="0" cy="0"/>
          <a:chOff x="0" y="0"/>
          <a:chExt cx="0" cy="0"/>
        </a:xfrm>
      </p:grpSpPr>
      <p:pic>
        <p:nvPicPr>
          <p:cNvPr id="208" name="Google Shape;208;p50"/>
          <p:cNvPicPr preferRelativeResize="0"/>
          <p:nvPr/>
        </p:nvPicPr>
        <p:blipFill rotWithShape="1">
          <a:blip r:embed="rId2">
            <a:alphaModFix/>
          </a:blip>
          <a:srcRect l="5800" t="1792" r="41988" b="4227"/>
          <a:stretch/>
        </p:blipFill>
        <p:spPr>
          <a:xfrm>
            <a:off x="0" y="1"/>
            <a:ext cx="12192000" cy="6858000"/>
          </a:xfrm>
          <a:prstGeom prst="rect">
            <a:avLst/>
          </a:prstGeom>
          <a:noFill/>
          <a:ln>
            <a:noFill/>
          </a:ln>
        </p:spPr>
      </p:pic>
      <p:pic>
        <p:nvPicPr>
          <p:cNvPr id="209" name="Google Shape;209;p50"/>
          <p:cNvPicPr preferRelativeResize="0"/>
          <p:nvPr/>
        </p:nvPicPr>
        <p:blipFill rotWithShape="1">
          <a:blip r:embed="rId3">
            <a:alphaModFix/>
          </a:blip>
          <a:srcRect/>
          <a:stretch/>
        </p:blipFill>
        <p:spPr>
          <a:xfrm>
            <a:off x="4953001" y="5720519"/>
            <a:ext cx="2285999" cy="47357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Content Highlight - Blue">
  <p:cSld name="2_Content Highlight - Blue">
    <p:spTree>
      <p:nvGrpSpPr>
        <p:cNvPr id="1" name="Shape 210"/>
        <p:cNvGrpSpPr/>
        <p:nvPr/>
      </p:nvGrpSpPr>
      <p:grpSpPr>
        <a:xfrm>
          <a:off x="0" y="0"/>
          <a:ext cx="0" cy="0"/>
          <a:chOff x="0" y="0"/>
          <a:chExt cx="0" cy="0"/>
        </a:xfrm>
      </p:grpSpPr>
      <p:sp>
        <p:nvSpPr>
          <p:cNvPr id="211" name="Google Shape;211;p51"/>
          <p:cNvSpPr/>
          <p:nvPr/>
        </p:nvSpPr>
        <p:spPr>
          <a:xfrm>
            <a:off x="7369342" y="0"/>
            <a:ext cx="4822657"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212" name="Google Shape;212;p51"/>
          <p:cNvSpPr txBox="1">
            <a:spLocks noGrp="1"/>
          </p:cNvSpPr>
          <p:nvPr>
            <p:ph type="body" idx="1"/>
          </p:nvPr>
        </p:nvSpPr>
        <p:spPr>
          <a:xfrm>
            <a:off x="567211" y="498916"/>
            <a:ext cx="6077429" cy="51597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400"/>
              <a:buFont typeface="Arial"/>
              <a:buNone/>
              <a:defRPr sz="4000" b="1" i="0">
                <a:solidFill>
                  <a:schemeClr val="accent4"/>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13" name="Google Shape;213;p51"/>
          <p:cNvSpPr txBox="1">
            <a:spLocks noGrp="1"/>
          </p:cNvSpPr>
          <p:nvPr>
            <p:ph type="body" idx="2"/>
          </p:nvPr>
        </p:nvSpPr>
        <p:spPr>
          <a:xfrm>
            <a:off x="567212" y="1152223"/>
            <a:ext cx="6077428" cy="144655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Clr>
                <a:schemeClr val="accent4"/>
              </a:buClr>
              <a:buSzPts val="2400"/>
              <a:buFont typeface="Arial"/>
              <a:buChar char="•"/>
              <a:defRPr sz="2400" b="0">
                <a:solidFill>
                  <a:schemeClr val="dk1"/>
                </a:solidFill>
                <a:latin typeface="Arial"/>
                <a:ea typeface="Arial"/>
                <a:cs typeface="Arial"/>
                <a:sym typeface="Arial"/>
              </a:defRPr>
            </a:lvl1pPr>
            <a:lvl2pPr marL="914400" lvl="1" indent="-355600" algn="l">
              <a:lnSpc>
                <a:spcPct val="115000"/>
              </a:lnSpc>
              <a:spcBef>
                <a:spcPts val="800"/>
              </a:spcBef>
              <a:spcAft>
                <a:spcPts val="0"/>
              </a:spcAft>
              <a:buClr>
                <a:schemeClr val="accent4"/>
              </a:buClr>
              <a:buSzPts val="2000"/>
              <a:buFont typeface="Arial"/>
              <a:buChar char="•"/>
              <a:defRPr sz="2000">
                <a:solidFill>
                  <a:schemeClr val="dk1"/>
                </a:solidFill>
                <a:latin typeface="Arial"/>
                <a:ea typeface="Arial"/>
                <a:cs typeface="Arial"/>
                <a:sym typeface="Arial"/>
              </a:defRPr>
            </a:lvl2pPr>
            <a:lvl3pPr marL="1371600" lvl="2" indent="-330200" algn="l">
              <a:lnSpc>
                <a:spcPct val="115000"/>
              </a:lnSpc>
              <a:spcBef>
                <a:spcPts val="800"/>
              </a:spcBef>
              <a:spcAft>
                <a:spcPts val="0"/>
              </a:spcAft>
              <a:buClr>
                <a:schemeClr val="accent4"/>
              </a:buClr>
              <a:buSzPts val="1600"/>
              <a:buFont typeface="Arial"/>
              <a:buChar char="•"/>
              <a:defRPr sz="1600">
                <a:solidFill>
                  <a:schemeClr val="dk1"/>
                </a:solidFill>
                <a:latin typeface="Arial"/>
                <a:ea typeface="Arial"/>
                <a:cs typeface="Arial"/>
                <a:sym typeface="Arial"/>
              </a:defRPr>
            </a:lvl3pPr>
            <a:lvl4pPr marL="1828800" lvl="3" indent="-317500" algn="l">
              <a:lnSpc>
                <a:spcPct val="115000"/>
              </a:lnSpc>
              <a:spcBef>
                <a:spcPts val="800"/>
              </a:spcBef>
              <a:spcAft>
                <a:spcPts val="0"/>
              </a:spcAft>
              <a:buClr>
                <a:schemeClr val="accent4"/>
              </a:buClr>
              <a:buSzPts val="1400"/>
              <a:buFont typeface="Arial"/>
              <a:buChar char="•"/>
              <a:defRPr sz="1400">
                <a:solidFill>
                  <a:schemeClr val="dk1"/>
                </a:solidFill>
                <a:latin typeface="Arial"/>
                <a:ea typeface="Arial"/>
                <a:cs typeface="Arial"/>
                <a:sym typeface="Arial"/>
              </a:defRPr>
            </a:lvl4pPr>
            <a:lvl5pPr marL="2286000" lvl="4" indent="-313245" algn="l">
              <a:lnSpc>
                <a:spcPct val="115000"/>
              </a:lnSpc>
              <a:spcBef>
                <a:spcPts val="2100"/>
              </a:spcBef>
              <a:spcAft>
                <a:spcPts val="0"/>
              </a:spcAft>
              <a:buSzPts val="1333"/>
              <a:buFont typeface="Arial"/>
              <a:buAutoNum type="arabicPeriod"/>
              <a:defRPr sz="1333">
                <a:solidFill>
                  <a:schemeClr val="accent5"/>
                </a:solidFill>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4"/>
        <p:cNvGrpSpPr/>
        <p:nvPr/>
      </p:nvGrpSpPr>
      <p:grpSpPr>
        <a:xfrm>
          <a:off x="0" y="0"/>
          <a:ext cx="0" cy="0"/>
          <a:chOff x="0" y="0"/>
          <a:chExt cx="0" cy="0"/>
        </a:xfrm>
      </p:grpSpPr>
      <p:sp>
        <p:nvSpPr>
          <p:cNvPr id="215" name="Google Shape;215;p52"/>
          <p:cNvSpPr txBox="1">
            <a:spLocks noGrp="1"/>
          </p:cNvSpPr>
          <p:nvPr>
            <p:ph type="title"/>
          </p:nvPr>
        </p:nvSpPr>
        <p:spPr>
          <a:xfrm>
            <a:off x="276440" y="275167"/>
            <a:ext cx="11634330" cy="6408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2"/>
              </a:buClr>
              <a:buSzPts val="4000"/>
              <a:buFont typeface="Arial"/>
              <a:buNone/>
              <a:defRPr sz="3333" b="0" i="0" u="none" strike="noStrike" cap="none">
                <a:solidFill>
                  <a:schemeClr val="dk2"/>
                </a:solidFill>
                <a:latin typeface="Arial"/>
                <a:ea typeface="Arial"/>
                <a:cs typeface="Arial"/>
                <a:sym typeface="Arial"/>
              </a:defRPr>
            </a:lvl1pPr>
            <a:lvl2pPr lvl="1" algn="l">
              <a:lnSpc>
                <a:spcPct val="100000"/>
              </a:lnSpc>
              <a:spcBef>
                <a:spcPts val="0"/>
              </a:spcBef>
              <a:spcAft>
                <a:spcPts val="0"/>
              </a:spcAft>
              <a:buSzPts val="1400"/>
              <a:buFont typeface="Arial"/>
              <a:buNone/>
              <a:defRPr sz="1500"/>
            </a:lvl2pPr>
            <a:lvl3pPr lvl="2" algn="l">
              <a:lnSpc>
                <a:spcPct val="100000"/>
              </a:lnSpc>
              <a:spcBef>
                <a:spcPts val="0"/>
              </a:spcBef>
              <a:spcAft>
                <a:spcPts val="0"/>
              </a:spcAft>
              <a:buSzPts val="1400"/>
              <a:buFont typeface="Arial"/>
              <a:buNone/>
              <a:defRPr sz="1500"/>
            </a:lvl3pPr>
            <a:lvl4pPr lvl="3" algn="l">
              <a:lnSpc>
                <a:spcPct val="100000"/>
              </a:lnSpc>
              <a:spcBef>
                <a:spcPts val="0"/>
              </a:spcBef>
              <a:spcAft>
                <a:spcPts val="0"/>
              </a:spcAft>
              <a:buSzPts val="1400"/>
              <a:buFont typeface="Arial"/>
              <a:buNone/>
              <a:defRPr sz="1500"/>
            </a:lvl4pPr>
            <a:lvl5pPr lvl="4" algn="l">
              <a:lnSpc>
                <a:spcPct val="100000"/>
              </a:lnSpc>
              <a:spcBef>
                <a:spcPts val="0"/>
              </a:spcBef>
              <a:spcAft>
                <a:spcPts val="0"/>
              </a:spcAft>
              <a:buSzPts val="1400"/>
              <a:buFont typeface="Arial"/>
              <a:buNone/>
              <a:defRPr sz="1500"/>
            </a:lvl5pPr>
            <a:lvl6pPr lvl="5" algn="l">
              <a:lnSpc>
                <a:spcPct val="100000"/>
              </a:lnSpc>
              <a:spcBef>
                <a:spcPts val="0"/>
              </a:spcBef>
              <a:spcAft>
                <a:spcPts val="0"/>
              </a:spcAft>
              <a:buSzPts val="1400"/>
              <a:buFont typeface="Arial"/>
              <a:buNone/>
              <a:defRPr sz="1500"/>
            </a:lvl6pPr>
            <a:lvl7pPr lvl="6" algn="l">
              <a:lnSpc>
                <a:spcPct val="100000"/>
              </a:lnSpc>
              <a:spcBef>
                <a:spcPts val="0"/>
              </a:spcBef>
              <a:spcAft>
                <a:spcPts val="0"/>
              </a:spcAft>
              <a:buSzPts val="1400"/>
              <a:buFont typeface="Arial"/>
              <a:buNone/>
              <a:defRPr sz="1500"/>
            </a:lvl7pPr>
            <a:lvl8pPr lvl="7" algn="l">
              <a:lnSpc>
                <a:spcPct val="100000"/>
              </a:lnSpc>
              <a:spcBef>
                <a:spcPts val="0"/>
              </a:spcBef>
              <a:spcAft>
                <a:spcPts val="0"/>
              </a:spcAft>
              <a:buSzPts val="1400"/>
              <a:buFont typeface="Arial"/>
              <a:buNone/>
              <a:defRPr sz="1500"/>
            </a:lvl8pPr>
            <a:lvl9pPr lvl="8" algn="l">
              <a:lnSpc>
                <a:spcPct val="100000"/>
              </a:lnSpc>
              <a:spcBef>
                <a:spcPts val="0"/>
              </a:spcBef>
              <a:spcAft>
                <a:spcPts val="0"/>
              </a:spcAft>
              <a:buSzPts val="1400"/>
              <a:buFont typeface="Arial"/>
              <a:buNone/>
              <a:defRPr sz="1500"/>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pic Slide - Bars">
  <p:cSld name="Topic Slide - Bars">
    <p:bg>
      <p:bgPr>
        <a:solidFill>
          <a:schemeClr val="lt1"/>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6"/>
          <p:cNvSpPr txBox="1">
            <a:spLocks noGrp="1"/>
          </p:cNvSpPr>
          <p:nvPr>
            <p:ph type="title"/>
          </p:nvPr>
        </p:nvSpPr>
        <p:spPr>
          <a:xfrm>
            <a:off x="593990" y="3162683"/>
            <a:ext cx="11037093" cy="50058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000" b="1" i="0">
                <a:solidFill>
                  <a:schemeClr val="dk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6"/>
        <p:cNvGrpSpPr/>
        <p:nvPr/>
      </p:nvGrpSpPr>
      <p:grpSpPr>
        <a:xfrm>
          <a:off x="0" y="0"/>
          <a:ext cx="0" cy="0"/>
          <a:chOff x="0" y="0"/>
          <a:chExt cx="0" cy="0"/>
        </a:xfrm>
      </p:grpSpPr>
      <p:sp>
        <p:nvSpPr>
          <p:cNvPr id="217" name="Google Shape;217;p53"/>
          <p:cNvSpPr txBox="1">
            <a:spLocks noGrp="1"/>
          </p:cNvSpPr>
          <p:nvPr>
            <p:ph type="ctrTitle"/>
          </p:nvPr>
        </p:nvSpPr>
        <p:spPr>
          <a:xfrm>
            <a:off x="415611" y="992767"/>
            <a:ext cx="11360659" cy="27369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18" name="Google Shape;218;p53"/>
          <p:cNvSpPr txBox="1">
            <a:spLocks noGrp="1"/>
          </p:cNvSpPr>
          <p:nvPr>
            <p:ph type="subTitle" idx="1"/>
          </p:nvPr>
        </p:nvSpPr>
        <p:spPr>
          <a:xfrm>
            <a:off x="415600" y="3778833"/>
            <a:ext cx="11360659" cy="10569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19" name="Google Shape;219;p53"/>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sp>
        <p:nvSpPr>
          <p:cNvPr id="221" name="Google Shape;221;p54"/>
          <p:cNvSpPr txBox="1">
            <a:spLocks noGrp="1"/>
          </p:cNvSpPr>
          <p:nvPr>
            <p:ph type="title"/>
          </p:nvPr>
        </p:nvSpPr>
        <p:spPr>
          <a:xfrm>
            <a:off x="415600" y="2867800"/>
            <a:ext cx="11360659" cy="11223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22" name="Google Shape;222;p54"/>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3"/>
        <p:cNvGrpSpPr/>
        <p:nvPr/>
      </p:nvGrpSpPr>
      <p:grpSpPr>
        <a:xfrm>
          <a:off x="0" y="0"/>
          <a:ext cx="0" cy="0"/>
          <a:chOff x="0" y="0"/>
          <a:chExt cx="0" cy="0"/>
        </a:xfrm>
      </p:grpSpPr>
      <p:sp>
        <p:nvSpPr>
          <p:cNvPr id="224" name="Google Shape;224;p55"/>
          <p:cNvSpPr txBox="1">
            <a:spLocks noGrp="1"/>
          </p:cNvSpPr>
          <p:nvPr>
            <p:ph type="title"/>
          </p:nvPr>
        </p:nvSpPr>
        <p:spPr>
          <a:xfrm>
            <a:off x="415600" y="593367"/>
            <a:ext cx="113606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5" name="Google Shape;225;p55"/>
          <p:cNvSpPr txBox="1">
            <a:spLocks noGrp="1"/>
          </p:cNvSpPr>
          <p:nvPr>
            <p:ph type="body" idx="1"/>
          </p:nvPr>
        </p:nvSpPr>
        <p:spPr>
          <a:xfrm>
            <a:off x="415600" y="1536633"/>
            <a:ext cx="11360659" cy="45552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6" name="Google Shape;226;p55"/>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7"/>
        <p:cNvGrpSpPr/>
        <p:nvPr/>
      </p:nvGrpSpPr>
      <p:grpSpPr>
        <a:xfrm>
          <a:off x="0" y="0"/>
          <a:ext cx="0" cy="0"/>
          <a:chOff x="0" y="0"/>
          <a:chExt cx="0" cy="0"/>
        </a:xfrm>
      </p:grpSpPr>
      <p:sp>
        <p:nvSpPr>
          <p:cNvPr id="228" name="Google Shape;228;p56"/>
          <p:cNvSpPr txBox="1">
            <a:spLocks noGrp="1"/>
          </p:cNvSpPr>
          <p:nvPr>
            <p:ph type="title"/>
          </p:nvPr>
        </p:nvSpPr>
        <p:spPr>
          <a:xfrm>
            <a:off x="415600" y="593367"/>
            <a:ext cx="113606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29" name="Google Shape;229;p56"/>
          <p:cNvSpPr txBox="1">
            <a:spLocks noGrp="1"/>
          </p:cNvSpPr>
          <p:nvPr>
            <p:ph type="body" idx="1"/>
          </p:nvPr>
        </p:nvSpPr>
        <p:spPr>
          <a:xfrm>
            <a:off x="415600" y="1536633"/>
            <a:ext cx="53332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30" name="Google Shape;230;p56"/>
          <p:cNvSpPr txBox="1">
            <a:spLocks noGrp="1"/>
          </p:cNvSpPr>
          <p:nvPr>
            <p:ph type="body" idx="2"/>
          </p:nvPr>
        </p:nvSpPr>
        <p:spPr>
          <a:xfrm>
            <a:off x="6443200" y="1536633"/>
            <a:ext cx="5333289" cy="45552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31" name="Google Shape;231;p56"/>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57"/>
          <p:cNvSpPr txBox="1">
            <a:spLocks noGrp="1"/>
          </p:cNvSpPr>
          <p:nvPr>
            <p:ph type="title"/>
          </p:nvPr>
        </p:nvSpPr>
        <p:spPr>
          <a:xfrm>
            <a:off x="415600" y="593367"/>
            <a:ext cx="11360659" cy="763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4" name="Google Shape;234;p57"/>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5"/>
        <p:cNvGrpSpPr/>
        <p:nvPr/>
      </p:nvGrpSpPr>
      <p:grpSpPr>
        <a:xfrm>
          <a:off x="0" y="0"/>
          <a:ext cx="0" cy="0"/>
          <a:chOff x="0" y="0"/>
          <a:chExt cx="0" cy="0"/>
        </a:xfrm>
      </p:grpSpPr>
      <p:sp>
        <p:nvSpPr>
          <p:cNvPr id="236" name="Google Shape;236;p58"/>
          <p:cNvSpPr txBox="1">
            <a:spLocks noGrp="1"/>
          </p:cNvSpPr>
          <p:nvPr>
            <p:ph type="title"/>
          </p:nvPr>
        </p:nvSpPr>
        <p:spPr>
          <a:xfrm>
            <a:off x="415600" y="740800"/>
            <a:ext cx="3744075"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237" name="Google Shape;237;p58"/>
          <p:cNvSpPr txBox="1">
            <a:spLocks noGrp="1"/>
          </p:cNvSpPr>
          <p:nvPr>
            <p:ph type="body" idx="1"/>
          </p:nvPr>
        </p:nvSpPr>
        <p:spPr>
          <a:xfrm>
            <a:off x="415600" y="1852800"/>
            <a:ext cx="3744075"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238" name="Google Shape;238;p58"/>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9"/>
        <p:cNvGrpSpPr/>
        <p:nvPr/>
      </p:nvGrpSpPr>
      <p:grpSpPr>
        <a:xfrm>
          <a:off x="0" y="0"/>
          <a:ext cx="0" cy="0"/>
          <a:chOff x="0" y="0"/>
          <a:chExt cx="0" cy="0"/>
        </a:xfrm>
      </p:grpSpPr>
      <p:sp>
        <p:nvSpPr>
          <p:cNvPr id="240" name="Google Shape;240;p59"/>
          <p:cNvSpPr txBox="1">
            <a:spLocks noGrp="1"/>
          </p:cNvSpPr>
          <p:nvPr>
            <p:ph type="title"/>
          </p:nvPr>
        </p:nvSpPr>
        <p:spPr>
          <a:xfrm>
            <a:off x="653666" y="600200"/>
            <a:ext cx="8490411"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241" name="Google Shape;241;p59"/>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42"/>
        <p:cNvGrpSpPr/>
        <p:nvPr/>
      </p:nvGrpSpPr>
      <p:grpSpPr>
        <a:xfrm>
          <a:off x="0" y="0"/>
          <a:ext cx="0" cy="0"/>
          <a:chOff x="0" y="0"/>
          <a:chExt cx="0" cy="0"/>
        </a:xfrm>
      </p:grpSpPr>
      <p:sp>
        <p:nvSpPr>
          <p:cNvPr id="243" name="Google Shape;243;p60"/>
          <p:cNvSpPr/>
          <p:nvPr/>
        </p:nvSpPr>
        <p:spPr>
          <a:xfrm>
            <a:off x="6096000" y="-167"/>
            <a:ext cx="6096088" cy="6858000"/>
          </a:xfrm>
          <a:prstGeom prst="rect">
            <a:avLst/>
          </a:prstGeom>
          <a:solidFill>
            <a:schemeClr val="lt2"/>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chemeClr val="dk1"/>
              </a:buClr>
              <a:buSzPts val="2167"/>
              <a:buFont typeface="Gill Sans"/>
              <a:buNone/>
            </a:pPr>
            <a:endParaRPr sz="2167" b="0" i="0" u="none" strike="noStrike" cap="none">
              <a:solidFill>
                <a:schemeClr val="dk1"/>
              </a:solidFill>
              <a:latin typeface="Gill Sans"/>
              <a:ea typeface="Gill Sans"/>
              <a:cs typeface="Gill Sans"/>
              <a:sym typeface="Gill Sans"/>
            </a:endParaRPr>
          </a:p>
        </p:txBody>
      </p:sp>
      <p:sp>
        <p:nvSpPr>
          <p:cNvPr id="244" name="Google Shape;244;p60"/>
          <p:cNvSpPr txBox="1">
            <a:spLocks noGrp="1"/>
          </p:cNvSpPr>
          <p:nvPr>
            <p:ph type="title"/>
          </p:nvPr>
        </p:nvSpPr>
        <p:spPr>
          <a:xfrm>
            <a:off x="354000" y="1644233"/>
            <a:ext cx="5393605" cy="1976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245" name="Google Shape;245;p60"/>
          <p:cNvSpPr txBox="1">
            <a:spLocks noGrp="1"/>
          </p:cNvSpPr>
          <p:nvPr>
            <p:ph type="subTitle" idx="1"/>
          </p:nvPr>
        </p:nvSpPr>
        <p:spPr>
          <a:xfrm>
            <a:off x="354000" y="3737433"/>
            <a:ext cx="5393605" cy="16467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6" name="Google Shape;246;p60"/>
          <p:cNvSpPr txBox="1">
            <a:spLocks noGrp="1"/>
          </p:cNvSpPr>
          <p:nvPr>
            <p:ph type="body" idx="2"/>
          </p:nvPr>
        </p:nvSpPr>
        <p:spPr>
          <a:xfrm>
            <a:off x="6586000" y="965433"/>
            <a:ext cx="5116032"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7" name="Google Shape;247;p60"/>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8"/>
        <p:cNvGrpSpPr/>
        <p:nvPr/>
      </p:nvGrpSpPr>
      <p:grpSpPr>
        <a:xfrm>
          <a:off x="0" y="0"/>
          <a:ext cx="0" cy="0"/>
          <a:chOff x="0" y="0"/>
          <a:chExt cx="0" cy="0"/>
        </a:xfrm>
      </p:grpSpPr>
      <p:sp>
        <p:nvSpPr>
          <p:cNvPr id="249" name="Google Shape;249;p61"/>
          <p:cNvSpPr txBox="1">
            <a:spLocks noGrp="1"/>
          </p:cNvSpPr>
          <p:nvPr>
            <p:ph type="body" idx="1"/>
          </p:nvPr>
        </p:nvSpPr>
        <p:spPr>
          <a:xfrm>
            <a:off x="415600" y="5640767"/>
            <a:ext cx="7998283" cy="8067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50" name="Google Shape;250;p61"/>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1"/>
        <p:cNvGrpSpPr/>
        <p:nvPr/>
      </p:nvGrpSpPr>
      <p:grpSpPr>
        <a:xfrm>
          <a:off x="0" y="0"/>
          <a:ext cx="0" cy="0"/>
          <a:chOff x="0" y="0"/>
          <a:chExt cx="0" cy="0"/>
        </a:xfrm>
      </p:grpSpPr>
      <p:sp>
        <p:nvSpPr>
          <p:cNvPr id="252" name="Google Shape;252;p62"/>
          <p:cNvSpPr txBox="1">
            <a:spLocks noGrp="1"/>
          </p:cNvSpPr>
          <p:nvPr>
            <p:ph type="title"/>
          </p:nvPr>
        </p:nvSpPr>
        <p:spPr>
          <a:xfrm>
            <a:off x="415600" y="1474833"/>
            <a:ext cx="11360659" cy="26181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253" name="Google Shape;253;p62"/>
          <p:cNvSpPr txBox="1">
            <a:spLocks noGrp="1"/>
          </p:cNvSpPr>
          <p:nvPr>
            <p:ph type="body" idx="1"/>
          </p:nvPr>
        </p:nvSpPr>
        <p:spPr>
          <a:xfrm>
            <a:off x="415600" y="4202967"/>
            <a:ext cx="11360659"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254" name="Google Shape;254;p62"/>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pic Slide - Blue - Bars">
  <p:cSld name="Topic Slide - Blue - Bars">
    <p:bg>
      <p:bgPr>
        <a:solidFill>
          <a:schemeClr val="lt1"/>
        </a:solidFill>
        <a:effectLst/>
      </p:bgPr>
    </p:bg>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 name="Google Shape;39;p7"/>
          <p:cNvSpPr txBox="1">
            <a:spLocks noGrp="1"/>
          </p:cNvSpPr>
          <p:nvPr>
            <p:ph type="title"/>
          </p:nvPr>
        </p:nvSpPr>
        <p:spPr>
          <a:xfrm>
            <a:off x="593990" y="3162683"/>
            <a:ext cx="11037093" cy="50058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5"/>
        <p:cNvGrpSpPr/>
        <p:nvPr/>
      </p:nvGrpSpPr>
      <p:grpSpPr>
        <a:xfrm>
          <a:off x="0" y="0"/>
          <a:ext cx="0" cy="0"/>
          <a:chOff x="0" y="0"/>
          <a:chExt cx="0" cy="0"/>
        </a:xfrm>
      </p:grpSpPr>
      <p:sp>
        <p:nvSpPr>
          <p:cNvPr id="256" name="Google Shape;256;p63"/>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roduct Story ">
  <p:cSld name="Product Story ">
    <p:spTree>
      <p:nvGrpSpPr>
        <p:cNvPr id="1" name="Shape 257"/>
        <p:cNvGrpSpPr/>
        <p:nvPr/>
      </p:nvGrpSpPr>
      <p:grpSpPr>
        <a:xfrm>
          <a:off x="0" y="0"/>
          <a:ext cx="0" cy="0"/>
          <a:chOff x="0" y="0"/>
          <a:chExt cx="0" cy="0"/>
        </a:xfrm>
      </p:grpSpPr>
      <p:pic>
        <p:nvPicPr>
          <p:cNvPr id="258" name="Google Shape;258;p64"/>
          <p:cNvPicPr preferRelativeResize="0"/>
          <p:nvPr/>
        </p:nvPicPr>
        <p:blipFill rotWithShape="1">
          <a:blip r:embed="rId2">
            <a:alphaModFix/>
          </a:blip>
          <a:srcRect/>
          <a:stretch/>
        </p:blipFill>
        <p:spPr>
          <a:xfrm>
            <a:off x="1" y="894"/>
            <a:ext cx="12185650" cy="6852643"/>
          </a:xfrm>
          <a:prstGeom prst="rect">
            <a:avLst/>
          </a:prstGeom>
          <a:noFill/>
          <a:ln>
            <a:noFill/>
          </a:ln>
        </p:spPr>
      </p:pic>
      <p:sp>
        <p:nvSpPr>
          <p:cNvPr id="259" name="Google Shape;259;p64"/>
          <p:cNvSpPr txBox="1">
            <a:spLocks noGrp="1"/>
          </p:cNvSpPr>
          <p:nvPr>
            <p:ph type="body" idx="1"/>
          </p:nvPr>
        </p:nvSpPr>
        <p:spPr>
          <a:xfrm>
            <a:off x="572096" y="1764285"/>
            <a:ext cx="4650311" cy="42237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100"/>
              </a:spcBef>
              <a:spcAft>
                <a:spcPts val="0"/>
              </a:spcAft>
              <a:buSzPts val="1900"/>
              <a:buNone/>
              <a:defRPr sz="1900" b="1"/>
            </a:lvl1pPr>
            <a:lvl2pPr marL="914400" lvl="1" indent="-228600" algn="l">
              <a:lnSpc>
                <a:spcPct val="90000"/>
              </a:lnSpc>
              <a:spcBef>
                <a:spcPts val="300"/>
              </a:spcBef>
              <a:spcAft>
                <a:spcPts val="0"/>
              </a:spcAft>
              <a:buSzPts val="1600"/>
              <a:buFont typeface="Arial"/>
              <a:buNone/>
              <a:defRPr sz="1600"/>
            </a:lvl2pPr>
            <a:lvl3pPr marL="1371600" lvl="2" indent="-330200" algn="l">
              <a:lnSpc>
                <a:spcPct val="90000"/>
              </a:lnSpc>
              <a:spcBef>
                <a:spcPts val="500"/>
              </a:spcBef>
              <a:spcAft>
                <a:spcPts val="0"/>
              </a:spcAft>
              <a:buSzPts val="1600"/>
              <a:buChar char="•"/>
              <a:defRPr sz="1600"/>
            </a:lvl3pPr>
            <a:lvl4pPr marL="1828800" lvl="3" indent="-323850" algn="l">
              <a:lnSpc>
                <a:spcPct val="90000"/>
              </a:lnSpc>
              <a:spcBef>
                <a:spcPts val="700"/>
              </a:spcBef>
              <a:spcAft>
                <a:spcPts val="0"/>
              </a:spcAft>
              <a:buSzPts val="1500"/>
              <a:buChar char="•"/>
              <a:defRPr sz="1500"/>
            </a:lvl4pPr>
            <a:lvl5pPr marL="2286000" lvl="4" indent="-228600" algn="l">
              <a:lnSpc>
                <a:spcPct val="90000"/>
              </a:lnSpc>
              <a:spcBef>
                <a:spcPts val="700"/>
              </a:spcBef>
              <a:spcAft>
                <a:spcPts val="0"/>
              </a:spcAft>
              <a:buSzPts val="1500"/>
              <a:buNone/>
              <a:defRPr sz="1900"/>
            </a:lvl5pPr>
            <a:lvl6pPr marL="2743200" lvl="5" indent="-349250" algn="l">
              <a:lnSpc>
                <a:spcPct val="100000"/>
              </a:lnSpc>
              <a:spcBef>
                <a:spcPts val="700"/>
              </a:spcBef>
              <a:spcAft>
                <a:spcPts val="0"/>
              </a:spcAft>
              <a:buClr>
                <a:schemeClr val="accent2"/>
              </a:buClr>
              <a:buSzPts val="1900"/>
              <a:buChar char="•"/>
              <a:defRPr/>
            </a:lvl6pPr>
            <a:lvl7pPr marL="3200400" lvl="6" indent="-349250" algn="l">
              <a:lnSpc>
                <a:spcPct val="100000"/>
              </a:lnSpc>
              <a:spcBef>
                <a:spcPts val="400"/>
              </a:spcBef>
              <a:spcAft>
                <a:spcPts val="0"/>
              </a:spcAft>
              <a:buClr>
                <a:schemeClr val="accent2"/>
              </a:buClr>
              <a:buSzPts val="1900"/>
              <a:buChar char="•"/>
              <a:defRPr/>
            </a:lvl7pPr>
            <a:lvl8pPr marL="3657600" lvl="7" indent="-349250" algn="l">
              <a:lnSpc>
                <a:spcPct val="100000"/>
              </a:lnSpc>
              <a:spcBef>
                <a:spcPts val="400"/>
              </a:spcBef>
              <a:spcAft>
                <a:spcPts val="0"/>
              </a:spcAft>
              <a:buClr>
                <a:schemeClr val="accent2"/>
              </a:buClr>
              <a:buSzPts val="1900"/>
              <a:buChar char="•"/>
              <a:defRPr/>
            </a:lvl8pPr>
            <a:lvl9pPr marL="4114800" lvl="8" indent="-349250" algn="l">
              <a:lnSpc>
                <a:spcPct val="100000"/>
              </a:lnSpc>
              <a:spcBef>
                <a:spcPts val="400"/>
              </a:spcBef>
              <a:spcAft>
                <a:spcPts val="0"/>
              </a:spcAft>
              <a:buClr>
                <a:schemeClr val="accent2"/>
              </a:buClr>
              <a:buSzPts val="1900"/>
              <a:buChar char="•"/>
              <a:defRPr/>
            </a:lvl9pPr>
          </a:lstStyle>
          <a:p>
            <a:endParaRPr/>
          </a:p>
        </p:txBody>
      </p:sp>
      <p:sp>
        <p:nvSpPr>
          <p:cNvPr id="260" name="Google Shape;260;p64"/>
          <p:cNvSpPr txBox="1">
            <a:spLocks noGrp="1"/>
          </p:cNvSpPr>
          <p:nvPr>
            <p:ph type="body" idx="2"/>
          </p:nvPr>
        </p:nvSpPr>
        <p:spPr>
          <a:xfrm>
            <a:off x="572099" y="1097179"/>
            <a:ext cx="4956091" cy="338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2300"/>
              <a:buNone/>
              <a:defRPr sz="2300" b="0">
                <a:solidFill>
                  <a:srgbClr val="205CA0"/>
                </a:solidFill>
              </a:defRPr>
            </a:lvl1pPr>
            <a:lvl2pPr marL="914400" lvl="1" indent="-349250" algn="l">
              <a:lnSpc>
                <a:spcPct val="100000"/>
              </a:lnSpc>
              <a:spcBef>
                <a:spcPts val="300"/>
              </a:spcBef>
              <a:spcAft>
                <a:spcPts val="0"/>
              </a:spcAft>
              <a:buSzPts val="1900"/>
              <a:buChar char="•"/>
              <a:defRPr/>
            </a:lvl2pPr>
            <a:lvl3pPr marL="1371600" lvl="2" indent="-349250" algn="l">
              <a:lnSpc>
                <a:spcPct val="100000"/>
              </a:lnSpc>
              <a:spcBef>
                <a:spcPts val="700"/>
              </a:spcBef>
              <a:spcAft>
                <a:spcPts val="0"/>
              </a:spcAft>
              <a:buSzPts val="1900"/>
              <a:buChar char="•"/>
              <a:defRPr/>
            </a:lvl3pPr>
            <a:lvl4pPr marL="1828800" lvl="3" indent="-349250" algn="l">
              <a:lnSpc>
                <a:spcPct val="100000"/>
              </a:lnSpc>
              <a:spcBef>
                <a:spcPts val="700"/>
              </a:spcBef>
              <a:spcAft>
                <a:spcPts val="0"/>
              </a:spcAft>
              <a:buSzPts val="1900"/>
              <a:buChar char="•"/>
              <a:defRPr/>
            </a:lvl4pPr>
            <a:lvl5pPr marL="2286000" lvl="4" indent="-228600" algn="l">
              <a:lnSpc>
                <a:spcPct val="100000"/>
              </a:lnSpc>
              <a:spcBef>
                <a:spcPts val="700"/>
              </a:spcBef>
              <a:spcAft>
                <a:spcPts val="0"/>
              </a:spcAft>
              <a:buSzPts val="1500"/>
              <a:buNone/>
              <a:defRPr/>
            </a:lvl5pPr>
            <a:lvl6pPr marL="2743200" lvl="5" indent="-349250" algn="l">
              <a:lnSpc>
                <a:spcPct val="100000"/>
              </a:lnSpc>
              <a:spcBef>
                <a:spcPts val="700"/>
              </a:spcBef>
              <a:spcAft>
                <a:spcPts val="0"/>
              </a:spcAft>
              <a:buClr>
                <a:schemeClr val="accent2"/>
              </a:buClr>
              <a:buSzPts val="1900"/>
              <a:buChar char="•"/>
              <a:defRPr/>
            </a:lvl6pPr>
            <a:lvl7pPr marL="3200400" lvl="6" indent="-349250" algn="l">
              <a:lnSpc>
                <a:spcPct val="100000"/>
              </a:lnSpc>
              <a:spcBef>
                <a:spcPts val="400"/>
              </a:spcBef>
              <a:spcAft>
                <a:spcPts val="0"/>
              </a:spcAft>
              <a:buClr>
                <a:schemeClr val="accent2"/>
              </a:buClr>
              <a:buSzPts val="1900"/>
              <a:buChar char="•"/>
              <a:defRPr/>
            </a:lvl7pPr>
            <a:lvl8pPr marL="3657600" lvl="7" indent="-349250" algn="l">
              <a:lnSpc>
                <a:spcPct val="100000"/>
              </a:lnSpc>
              <a:spcBef>
                <a:spcPts val="400"/>
              </a:spcBef>
              <a:spcAft>
                <a:spcPts val="0"/>
              </a:spcAft>
              <a:buClr>
                <a:schemeClr val="accent2"/>
              </a:buClr>
              <a:buSzPts val="1900"/>
              <a:buChar char="•"/>
              <a:defRPr/>
            </a:lvl8pPr>
            <a:lvl9pPr marL="4114800" lvl="8" indent="-349250" algn="l">
              <a:lnSpc>
                <a:spcPct val="100000"/>
              </a:lnSpc>
              <a:spcBef>
                <a:spcPts val="400"/>
              </a:spcBef>
              <a:spcAft>
                <a:spcPts val="0"/>
              </a:spcAft>
              <a:buClr>
                <a:schemeClr val="accent2"/>
              </a:buClr>
              <a:buSzPts val="1900"/>
              <a:buChar char="•"/>
              <a:defRPr/>
            </a:lvl9pPr>
          </a:lstStyle>
          <a:p>
            <a:endParaRPr/>
          </a:p>
        </p:txBody>
      </p:sp>
      <p:sp>
        <p:nvSpPr>
          <p:cNvPr id="261" name="Google Shape;261;p64"/>
          <p:cNvSpPr txBox="1">
            <a:spLocks noGrp="1"/>
          </p:cNvSpPr>
          <p:nvPr>
            <p:ph type="title"/>
          </p:nvPr>
        </p:nvSpPr>
        <p:spPr>
          <a:xfrm>
            <a:off x="572100" y="63500"/>
            <a:ext cx="4956091" cy="9903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500"/>
              <a:buNone/>
              <a:defRPr sz="31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2" name="Google Shape;262;p64"/>
          <p:cNvSpPr txBox="1">
            <a:spLocks noGrp="1"/>
          </p:cNvSpPr>
          <p:nvPr>
            <p:ph type="body" idx="3"/>
          </p:nvPr>
        </p:nvSpPr>
        <p:spPr>
          <a:xfrm>
            <a:off x="7623026" y="4344821"/>
            <a:ext cx="4320525" cy="365700"/>
          </a:xfrm>
          <a:prstGeom prst="rect">
            <a:avLst/>
          </a:prstGeom>
          <a:noFill/>
          <a:ln>
            <a:noFill/>
          </a:ln>
        </p:spPr>
        <p:txBody>
          <a:bodyPr spcFirstLastPara="1" wrap="square" lIns="63500" tIns="63500" rIns="63500" bIns="63500" anchor="ctr" anchorCtr="0">
            <a:noAutofit/>
          </a:bodyPr>
          <a:lstStyle>
            <a:lvl1pPr marL="457200" lvl="0" indent="-228600" algn="l">
              <a:lnSpc>
                <a:spcPct val="90000"/>
              </a:lnSpc>
              <a:spcBef>
                <a:spcPts val="700"/>
              </a:spcBef>
              <a:spcAft>
                <a:spcPts val="0"/>
              </a:spcAft>
              <a:buSzPts val="1600"/>
              <a:buNone/>
              <a:defRPr sz="1600" b="1">
                <a:solidFill>
                  <a:srgbClr val="535353"/>
                </a:solidFill>
                <a:latin typeface="Arial"/>
                <a:ea typeface="Arial"/>
                <a:cs typeface="Arial"/>
                <a:sym typeface="Arial"/>
              </a:defRPr>
            </a:lvl1pPr>
            <a:lvl2pPr marL="914400" lvl="1" indent="-349250" algn="l">
              <a:lnSpc>
                <a:spcPct val="100000"/>
              </a:lnSpc>
              <a:spcBef>
                <a:spcPts val="300"/>
              </a:spcBef>
              <a:spcAft>
                <a:spcPts val="0"/>
              </a:spcAft>
              <a:buSzPts val="1900"/>
              <a:buChar char="•"/>
              <a:defRPr/>
            </a:lvl2pPr>
            <a:lvl3pPr marL="1371600" lvl="2" indent="-349250" algn="l">
              <a:lnSpc>
                <a:spcPct val="100000"/>
              </a:lnSpc>
              <a:spcBef>
                <a:spcPts val="700"/>
              </a:spcBef>
              <a:spcAft>
                <a:spcPts val="0"/>
              </a:spcAft>
              <a:buSzPts val="1900"/>
              <a:buChar char="•"/>
              <a:defRPr/>
            </a:lvl3pPr>
            <a:lvl4pPr marL="1828800" lvl="3" indent="-349250" algn="l">
              <a:lnSpc>
                <a:spcPct val="100000"/>
              </a:lnSpc>
              <a:spcBef>
                <a:spcPts val="700"/>
              </a:spcBef>
              <a:spcAft>
                <a:spcPts val="0"/>
              </a:spcAft>
              <a:buSzPts val="1900"/>
              <a:buChar char="•"/>
              <a:defRPr/>
            </a:lvl4pPr>
            <a:lvl5pPr marL="2286000" lvl="4" indent="-228600" algn="l">
              <a:lnSpc>
                <a:spcPct val="100000"/>
              </a:lnSpc>
              <a:spcBef>
                <a:spcPts val="700"/>
              </a:spcBef>
              <a:spcAft>
                <a:spcPts val="0"/>
              </a:spcAft>
              <a:buSzPts val="1500"/>
              <a:buNone/>
              <a:defRPr/>
            </a:lvl5pPr>
            <a:lvl6pPr marL="2743200" lvl="5" indent="-349250" algn="l">
              <a:lnSpc>
                <a:spcPct val="100000"/>
              </a:lnSpc>
              <a:spcBef>
                <a:spcPts val="700"/>
              </a:spcBef>
              <a:spcAft>
                <a:spcPts val="0"/>
              </a:spcAft>
              <a:buClr>
                <a:schemeClr val="accent2"/>
              </a:buClr>
              <a:buSzPts val="1900"/>
              <a:buChar char="•"/>
              <a:defRPr/>
            </a:lvl6pPr>
            <a:lvl7pPr marL="3200400" lvl="6" indent="-349250" algn="l">
              <a:lnSpc>
                <a:spcPct val="100000"/>
              </a:lnSpc>
              <a:spcBef>
                <a:spcPts val="400"/>
              </a:spcBef>
              <a:spcAft>
                <a:spcPts val="0"/>
              </a:spcAft>
              <a:buClr>
                <a:schemeClr val="accent2"/>
              </a:buClr>
              <a:buSzPts val="1900"/>
              <a:buChar char="•"/>
              <a:defRPr/>
            </a:lvl7pPr>
            <a:lvl8pPr marL="3657600" lvl="7" indent="-349250" algn="l">
              <a:lnSpc>
                <a:spcPct val="100000"/>
              </a:lnSpc>
              <a:spcBef>
                <a:spcPts val="400"/>
              </a:spcBef>
              <a:spcAft>
                <a:spcPts val="0"/>
              </a:spcAft>
              <a:buClr>
                <a:schemeClr val="accent2"/>
              </a:buClr>
              <a:buSzPts val="1900"/>
              <a:buChar char="•"/>
              <a:defRPr/>
            </a:lvl8pPr>
            <a:lvl9pPr marL="4114800" lvl="8" indent="-349250" algn="l">
              <a:lnSpc>
                <a:spcPct val="100000"/>
              </a:lnSpc>
              <a:spcBef>
                <a:spcPts val="400"/>
              </a:spcBef>
              <a:spcAft>
                <a:spcPts val="0"/>
              </a:spcAft>
              <a:buClr>
                <a:schemeClr val="accent2"/>
              </a:buClr>
              <a:buSzPts val="1900"/>
              <a:buChar char="•"/>
              <a:defRPr/>
            </a:lvl9pPr>
          </a:lstStyle>
          <a:p>
            <a:endParaRPr/>
          </a:p>
        </p:txBody>
      </p:sp>
      <p:sp>
        <p:nvSpPr>
          <p:cNvPr id="263" name="Google Shape;263;p64"/>
          <p:cNvSpPr txBox="1">
            <a:spLocks noGrp="1"/>
          </p:cNvSpPr>
          <p:nvPr>
            <p:ph type="body" idx="4"/>
          </p:nvPr>
        </p:nvSpPr>
        <p:spPr>
          <a:xfrm>
            <a:off x="5614294" y="4286915"/>
            <a:ext cx="1797168" cy="423900"/>
          </a:xfrm>
          <a:prstGeom prst="rect">
            <a:avLst/>
          </a:prstGeom>
          <a:solidFill>
            <a:srgbClr val="F5EEEB"/>
          </a:solidFill>
          <a:ln w="9525" cap="flat" cmpd="sng">
            <a:solidFill>
              <a:srgbClr val="828083"/>
            </a:solidFill>
            <a:prstDash val="solid"/>
            <a:round/>
            <a:headEnd type="none" w="sm" len="sm"/>
            <a:tailEnd type="none" w="sm" len="sm"/>
          </a:ln>
        </p:spPr>
        <p:txBody>
          <a:bodyPr spcFirstLastPara="1" wrap="square" lIns="0" tIns="0" rIns="0" bIns="0" anchor="ctr" anchorCtr="0">
            <a:noAutofit/>
          </a:bodyPr>
          <a:lstStyle>
            <a:lvl1pPr marL="457200" lvl="0" indent="-228600" algn="ctr">
              <a:lnSpc>
                <a:spcPct val="100000"/>
              </a:lnSpc>
              <a:spcBef>
                <a:spcPts val="0"/>
              </a:spcBef>
              <a:spcAft>
                <a:spcPts val="0"/>
              </a:spcAft>
              <a:buSzPts val="800"/>
              <a:buNone/>
              <a:defRPr sz="800">
                <a:solidFill>
                  <a:srgbClr val="535353"/>
                </a:solidFill>
              </a:defRPr>
            </a:lvl1pPr>
            <a:lvl2pPr marL="914400" lvl="1" indent="-349250" algn="l">
              <a:lnSpc>
                <a:spcPct val="100000"/>
              </a:lnSpc>
              <a:spcBef>
                <a:spcPts val="300"/>
              </a:spcBef>
              <a:spcAft>
                <a:spcPts val="0"/>
              </a:spcAft>
              <a:buSzPts val="1900"/>
              <a:buChar char="•"/>
              <a:defRPr/>
            </a:lvl2pPr>
            <a:lvl3pPr marL="1371600" lvl="2" indent="-349250" algn="l">
              <a:lnSpc>
                <a:spcPct val="100000"/>
              </a:lnSpc>
              <a:spcBef>
                <a:spcPts val="700"/>
              </a:spcBef>
              <a:spcAft>
                <a:spcPts val="0"/>
              </a:spcAft>
              <a:buSzPts val="1900"/>
              <a:buChar char="•"/>
              <a:defRPr/>
            </a:lvl3pPr>
            <a:lvl4pPr marL="1828800" lvl="3" indent="-349250" algn="l">
              <a:lnSpc>
                <a:spcPct val="100000"/>
              </a:lnSpc>
              <a:spcBef>
                <a:spcPts val="700"/>
              </a:spcBef>
              <a:spcAft>
                <a:spcPts val="0"/>
              </a:spcAft>
              <a:buSzPts val="1900"/>
              <a:buChar char="•"/>
              <a:defRPr/>
            </a:lvl4pPr>
            <a:lvl5pPr marL="2286000" lvl="4" indent="-228600" algn="l">
              <a:lnSpc>
                <a:spcPct val="100000"/>
              </a:lnSpc>
              <a:spcBef>
                <a:spcPts val="700"/>
              </a:spcBef>
              <a:spcAft>
                <a:spcPts val="0"/>
              </a:spcAft>
              <a:buSzPts val="1500"/>
              <a:buNone/>
              <a:defRPr/>
            </a:lvl5pPr>
            <a:lvl6pPr marL="2743200" lvl="5" indent="-349250" algn="l">
              <a:lnSpc>
                <a:spcPct val="100000"/>
              </a:lnSpc>
              <a:spcBef>
                <a:spcPts val="700"/>
              </a:spcBef>
              <a:spcAft>
                <a:spcPts val="0"/>
              </a:spcAft>
              <a:buClr>
                <a:schemeClr val="accent2"/>
              </a:buClr>
              <a:buSzPts val="1900"/>
              <a:buChar char="•"/>
              <a:defRPr/>
            </a:lvl6pPr>
            <a:lvl7pPr marL="3200400" lvl="6" indent="-349250" algn="l">
              <a:lnSpc>
                <a:spcPct val="100000"/>
              </a:lnSpc>
              <a:spcBef>
                <a:spcPts val="400"/>
              </a:spcBef>
              <a:spcAft>
                <a:spcPts val="0"/>
              </a:spcAft>
              <a:buClr>
                <a:schemeClr val="accent2"/>
              </a:buClr>
              <a:buSzPts val="1900"/>
              <a:buChar char="•"/>
              <a:defRPr/>
            </a:lvl7pPr>
            <a:lvl8pPr marL="3657600" lvl="7" indent="-349250" algn="l">
              <a:lnSpc>
                <a:spcPct val="100000"/>
              </a:lnSpc>
              <a:spcBef>
                <a:spcPts val="400"/>
              </a:spcBef>
              <a:spcAft>
                <a:spcPts val="0"/>
              </a:spcAft>
              <a:buClr>
                <a:schemeClr val="accent2"/>
              </a:buClr>
              <a:buSzPts val="1900"/>
              <a:buChar char="•"/>
              <a:defRPr/>
            </a:lvl8pPr>
            <a:lvl9pPr marL="4114800" lvl="8" indent="-349250" algn="l">
              <a:lnSpc>
                <a:spcPct val="100000"/>
              </a:lnSpc>
              <a:spcBef>
                <a:spcPts val="400"/>
              </a:spcBef>
              <a:spcAft>
                <a:spcPts val="0"/>
              </a:spcAft>
              <a:buClr>
                <a:schemeClr val="accent2"/>
              </a:buClr>
              <a:buSzPts val="1900"/>
              <a:buChar char="•"/>
              <a:defRPr/>
            </a:lvl9pPr>
          </a:lstStyle>
          <a:p>
            <a:endParaRPr/>
          </a:p>
        </p:txBody>
      </p:sp>
      <p:cxnSp>
        <p:nvCxnSpPr>
          <p:cNvPr id="264" name="Google Shape;264;p64"/>
          <p:cNvCxnSpPr/>
          <p:nvPr/>
        </p:nvCxnSpPr>
        <p:spPr>
          <a:xfrm>
            <a:off x="7518354" y="4315946"/>
            <a:ext cx="0" cy="365700"/>
          </a:xfrm>
          <a:prstGeom prst="straightConnector1">
            <a:avLst/>
          </a:prstGeom>
          <a:noFill/>
          <a:ln w="12700" cap="flat" cmpd="sng">
            <a:solidFill>
              <a:srgbClr val="BCBABD"/>
            </a:solidFill>
            <a:prstDash val="solid"/>
            <a:round/>
            <a:headEnd type="none" w="sm" len="sm"/>
            <a:tailEnd type="none" w="sm" len="sm"/>
          </a:ln>
        </p:spPr>
      </p:cxnSp>
      <p:pic>
        <p:nvPicPr>
          <p:cNvPr id="265" name="Google Shape;265;p64" descr="pasted-image.pdf"/>
          <p:cNvPicPr preferRelativeResize="0"/>
          <p:nvPr/>
        </p:nvPicPr>
        <p:blipFill rotWithShape="1">
          <a:blip r:embed="rId3">
            <a:alphaModFix/>
          </a:blip>
          <a:srcRect/>
          <a:stretch/>
        </p:blipFill>
        <p:spPr>
          <a:xfrm>
            <a:off x="11033447" y="565461"/>
            <a:ext cx="635569" cy="444863"/>
          </a:xfrm>
          <a:prstGeom prst="rect">
            <a:avLst/>
          </a:prstGeom>
          <a:noFill/>
          <a:ln>
            <a:noFill/>
          </a:ln>
        </p:spPr>
      </p:pic>
      <p:sp>
        <p:nvSpPr>
          <p:cNvPr id="266" name="Google Shape;266;p64"/>
          <p:cNvSpPr txBox="1">
            <a:spLocks noGrp="1"/>
          </p:cNvSpPr>
          <p:nvPr>
            <p:ph type="body" idx="5"/>
          </p:nvPr>
        </p:nvSpPr>
        <p:spPr>
          <a:xfrm>
            <a:off x="5629979" y="4865226"/>
            <a:ext cx="6191212" cy="117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SzPts val="1500"/>
              <a:buNone/>
              <a:defRPr sz="1500" b="1"/>
            </a:lvl1pPr>
            <a:lvl2pPr marL="914400" lvl="1" indent="-228600" algn="l">
              <a:lnSpc>
                <a:spcPct val="100000"/>
              </a:lnSpc>
              <a:spcBef>
                <a:spcPts val="300"/>
              </a:spcBef>
              <a:spcAft>
                <a:spcPts val="0"/>
              </a:spcAft>
              <a:buSzPts val="1500"/>
              <a:buNone/>
              <a:defRPr sz="1500"/>
            </a:lvl2pPr>
            <a:lvl3pPr marL="1371600" lvl="2" indent="-323850" algn="l">
              <a:lnSpc>
                <a:spcPct val="100000"/>
              </a:lnSpc>
              <a:spcBef>
                <a:spcPts val="300"/>
              </a:spcBef>
              <a:spcAft>
                <a:spcPts val="0"/>
              </a:spcAft>
              <a:buSzPts val="1500"/>
              <a:buChar char="•"/>
              <a:defRPr sz="1500"/>
            </a:lvl3pPr>
            <a:lvl4pPr marL="1828800" lvl="3" indent="-323850" algn="l">
              <a:lnSpc>
                <a:spcPct val="100000"/>
              </a:lnSpc>
              <a:spcBef>
                <a:spcPts val="700"/>
              </a:spcBef>
              <a:spcAft>
                <a:spcPts val="0"/>
              </a:spcAft>
              <a:buSzPts val="1500"/>
              <a:buChar char="•"/>
              <a:defRPr sz="1500"/>
            </a:lvl4pPr>
            <a:lvl5pPr marL="2286000" lvl="4" indent="-228600" algn="l">
              <a:lnSpc>
                <a:spcPct val="100000"/>
              </a:lnSpc>
              <a:spcBef>
                <a:spcPts val="700"/>
              </a:spcBef>
              <a:spcAft>
                <a:spcPts val="0"/>
              </a:spcAft>
              <a:buSzPts val="1500"/>
              <a:buNone/>
              <a:defRPr sz="1500"/>
            </a:lvl5pPr>
            <a:lvl6pPr marL="2743200" lvl="5" indent="-349250" algn="l">
              <a:lnSpc>
                <a:spcPct val="100000"/>
              </a:lnSpc>
              <a:spcBef>
                <a:spcPts val="700"/>
              </a:spcBef>
              <a:spcAft>
                <a:spcPts val="0"/>
              </a:spcAft>
              <a:buClr>
                <a:schemeClr val="accent2"/>
              </a:buClr>
              <a:buSzPts val="1900"/>
              <a:buChar char="•"/>
              <a:defRPr/>
            </a:lvl6pPr>
            <a:lvl7pPr marL="3200400" lvl="6" indent="-349250" algn="l">
              <a:lnSpc>
                <a:spcPct val="100000"/>
              </a:lnSpc>
              <a:spcBef>
                <a:spcPts val="400"/>
              </a:spcBef>
              <a:spcAft>
                <a:spcPts val="0"/>
              </a:spcAft>
              <a:buClr>
                <a:schemeClr val="accent2"/>
              </a:buClr>
              <a:buSzPts val="1900"/>
              <a:buChar char="•"/>
              <a:defRPr/>
            </a:lvl7pPr>
            <a:lvl8pPr marL="3657600" lvl="7" indent="-349250" algn="l">
              <a:lnSpc>
                <a:spcPct val="100000"/>
              </a:lnSpc>
              <a:spcBef>
                <a:spcPts val="400"/>
              </a:spcBef>
              <a:spcAft>
                <a:spcPts val="0"/>
              </a:spcAft>
              <a:buClr>
                <a:schemeClr val="accent2"/>
              </a:buClr>
              <a:buSzPts val="1900"/>
              <a:buChar char="•"/>
              <a:defRPr/>
            </a:lvl8pPr>
            <a:lvl9pPr marL="4114800" lvl="8" indent="-349250" algn="l">
              <a:lnSpc>
                <a:spcPct val="100000"/>
              </a:lnSpc>
              <a:spcBef>
                <a:spcPts val="400"/>
              </a:spcBef>
              <a:spcAft>
                <a:spcPts val="0"/>
              </a:spcAft>
              <a:buClr>
                <a:schemeClr val="accent2"/>
              </a:buClr>
              <a:buSzPts val="19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4 - Large Staging Area">
  <p:cSld name="V4 - Large Staging Area">
    <p:bg>
      <p:bgPr>
        <a:solidFill>
          <a:srgbClr val="F4F4F4"/>
        </a:solidFill>
        <a:effectLst/>
      </p:bgPr>
    </p:bg>
    <p:spTree>
      <p:nvGrpSpPr>
        <p:cNvPr id="1" name="Shape 267"/>
        <p:cNvGrpSpPr/>
        <p:nvPr/>
      </p:nvGrpSpPr>
      <p:grpSpPr>
        <a:xfrm>
          <a:off x="0" y="0"/>
          <a:ext cx="0" cy="0"/>
          <a:chOff x="0" y="0"/>
          <a:chExt cx="0" cy="0"/>
        </a:xfrm>
      </p:grpSpPr>
      <p:pic>
        <p:nvPicPr>
          <p:cNvPr id="268" name="Google Shape;268;p65"/>
          <p:cNvPicPr preferRelativeResize="0"/>
          <p:nvPr/>
        </p:nvPicPr>
        <p:blipFill rotWithShape="1">
          <a:blip r:embed="rId2">
            <a:alphaModFix/>
          </a:blip>
          <a:srcRect/>
          <a:stretch/>
        </p:blipFill>
        <p:spPr>
          <a:xfrm>
            <a:off x="3" y="893"/>
            <a:ext cx="12191990" cy="6856208"/>
          </a:xfrm>
          <a:prstGeom prst="rect">
            <a:avLst/>
          </a:prstGeom>
          <a:noFill/>
          <a:ln>
            <a:noFill/>
          </a:ln>
        </p:spPr>
      </p:pic>
      <p:sp>
        <p:nvSpPr>
          <p:cNvPr id="269" name="Google Shape;269;p65"/>
          <p:cNvSpPr txBox="1">
            <a:spLocks noGrp="1"/>
          </p:cNvSpPr>
          <p:nvPr>
            <p:ph type="body" idx="1"/>
          </p:nvPr>
        </p:nvSpPr>
        <p:spPr>
          <a:xfrm>
            <a:off x="571649" y="1611887"/>
            <a:ext cx="4925783" cy="4441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100"/>
              </a:spcBef>
              <a:spcAft>
                <a:spcPts val="0"/>
              </a:spcAft>
              <a:buSzPts val="2000"/>
              <a:buChar char="●"/>
              <a:defRPr>
                <a:solidFill>
                  <a:schemeClr val="accent2"/>
                </a:solidFill>
              </a:defRPr>
            </a:lvl1pPr>
            <a:lvl2pPr marL="914400" lvl="1" indent="-342900" algn="l">
              <a:lnSpc>
                <a:spcPct val="100000"/>
              </a:lnSpc>
              <a:spcBef>
                <a:spcPts val="300"/>
              </a:spcBef>
              <a:spcAft>
                <a:spcPts val="0"/>
              </a:spcAft>
              <a:buSzPts val="1800"/>
              <a:buChar char="○"/>
              <a:defRPr>
                <a:solidFill>
                  <a:schemeClr val="accent2"/>
                </a:solidFill>
              </a:defRPr>
            </a:lvl2pPr>
            <a:lvl3pPr marL="1371600" lvl="2" indent="-330200" algn="l">
              <a:lnSpc>
                <a:spcPct val="100000"/>
              </a:lnSpc>
              <a:spcBef>
                <a:spcPts val="600"/>
              </a:spcBef>
              <a:spcAft>
                <a:spcPts val="0"/>
              </a:spcAft>
              <a:buSzPts val="1600"/>
              <a:buChar char="■"/>
              <a:defRPr>
                <a:solidFill>
                  <a:schemeClr val="accent2"/>
                </a:solidFill>
              </a:defRPr>
            </a:lvl3pPr>
            <a:lvl4pPr marL="1828800" lvl="3" indent="-317500" algn="l">
              <a:lnSpc>
                <a:spcPct val="100000"/>
              </a:lnSpc>
              <a:spcBef>
                <a:spcPts val="600"/>
              </a:spcBef>
              <a:spcAft>
                <a:spcPts val="0"/>
              </a:spcAft>
              <a:buSzPts val="1400"/>
              <a:buChar char="●"/>
              <a:defRPr>
                <a:solidFill>
                  <a:schemeClr val="accent2"/>
                </a:solidFill>
              </a:defRPr>
            </a:lvl4pPr>
            <a:lvl5pPr marL="2286000" lvl="4" indent="-228600" algn="l">
              <a:lnSpc>
                <a:spcPct val="100000"/>
              </a:lnSpc>
              <a:spcBef>
                <a:spcPts val="600"/>
              </a:spcBef>
              <a:spcAft>
                <a:spcPts val="0"/>
              </a:spcAft>
              <a:buSzPts val="1900"/>
              <a:buNone/>
              <a:defRPr/>
            </a:lvl5pPr>
            <a:lvl6pPr marL="2743200" lvl="5" indent="-342900" algn="l">
              <a:lnSpc>
                <a:spcPct val="115000"/>
              </a:lnSpc>
              <a:spcBef>
                <a:spcPts val="600"/>
              </a:spcBef>
              <a:spcAft>
                <a:spcPts val="0"/>
              </a:spcAft>
              <a:buClr>
                <a:schemeClr val="accent2"/>
              </a:buClr>
              <a:buSzPts val="1800"/>
              <a:buChar char="■"/>
              <a:defRPr/>
            </a:lvl6pPr>
            <a:lvl7pPr marL="3200400" lvl="6" indent="-342900" algn="l">
              <a:lnSpc>
                <a:spcPct val="115000"/>
              </a:lnSpc>
              <a:spcBef>
                <a:spcPts val="2100"/>
              </a:spcBef>
              <a:spcAft>
                <a:spcPts val="0"/>
              </a:spcAft>
              <a:buClr>
                <a:schemeClr val="accent2"/>
              </a:buClr>
              <a:buSzPts val="1800"/>
              <a:buChar char="●"/>
              <a:defRPr/>
            </a:lvl7pPr>
            <a:lvl8pPr marL="3657600" lvl="7" indent="-342900" algn="l">
              <a:lnSpc>
                <a:spcPct val="115000"/>
              </a:lnSpc>
              <a:spcBef>
                <a:spcPts val="2100"/>
              </a:spcBef>
              <a:spcAft>
                <a:spcPts val="0"/>
              </a:spcAft>
              <a:buClr>
                <a:schemeClr val="accent2"/>
              </a:buClr>
              <a:buSzPts val="1800"/>
              <a:buChar char="○"/>
              <a:defRPr/>
            </a:lvl8pPr>
            <a:lvl9pPr marL="4114800" lvl="8" indent="-342900" algn="l">
              <a:lnSpc>
                <a:spcPct val="115000"/>
              </a:lnSpc>
              <a:spcBef>
                <a:spcPts val="2100"/>
              </a:spcBef>
              <a:spcAft>
                <a:spcPts val="2100"/>
              </a:spcAft>
              <a:buClr>
                <a:schemeClr val="accent2"/>
              </a:buClr>
              <a:buSzPts val="1800"/>
              <a:buChar char="■"/>
              <a:defRPr/>
            </a:lvl9pPr>
          </a:lstStyle>
          <a:p>
            <a:endParaRPr/>
          </a:p>
        </p:txBody>
      </p:sp>
      <p:sp>
        <p:nvSpPr>
          <p:cNvPr id="270" name="Google Shape;270;p65"/>
          <p:cNvSpPr txBox="1">
            <a:spLocks noGrp="1"/>
          </p:cNvSpPr>
          <p:nvPr>
            <p:ph type="body" idx="2"/>
          </p:nvPr>
        </p:nvSpPr>
        <p:spPr>
          <a:xfrm>
            <a:off x="571649" y="1097179"/>
            <a:ext cx="11048877" cy="3387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0"/>
              </a:spcBef>
              <a:spcAft>
                <a:spcPts val="0"/>
              </a:spcAft>
              <a:buSzPts val="2200"/>
              <a:buChar char="●"/>
              <a:defRPr sz="2200" b="0" i="0">
                <a:solidFill>
                  <a:schemeClr val="dk1"/>
                </a:solidFill>
                <a:latin typeface="Arial"/>
                <a:ea typeface="Arial"/>
                <a:cs typeface="Arial"/>
                <a:sym typeface="Arial"/>
              </a:defRPr>
            </a:lvl1pPr>
            <a:lvl2pPr marL="914400" lvl="1" indent="-342900" algn="l">
              <a:lnSpc>
                <a:spcPct val="115000"/>
              </a:lnSpc>
              <a:spcBef>
                <a:spcPts val="300"/>
              </a:spcBef>
              <a:spcAft>
                <a:spcPts val="0"/>
              </a:spcAft>
              <a:buSzPts val="1800"/>
              <a:buChar char="○"/>
              <a:defRPr/>
            </a:lvl2pPr>
            <a:lvl3pPr marL="1371600" lvl="2" indent="-342900" algn="l">
              <a:lnSpc>
                <a:spcPct val="115000"/>
              </a:lnSpc>
              <a:spcBef>
                <a:spcPts val="600"/>
              </a:spcBef>
              <a:spcAft>
                <a:spcPts val="0"/>
              </a:spcAft>
              <a:buSzPts val="1800"/>
              <a:buChar char="■"/>
              <a:defRPr/>
            </a:lvl3pPr>
            <a:lvl4pPr marL="1828800" lvl="3" indent="-342900" algn="l">
              <a:lnSpc>
                <a:spcPct val="115000"/>
              </a:lnSpc>
              <a:spcBef>
                <a:spcPts val="600"/>
              </a:spcBef>
              <a:spcAft>
                <a:spcPts val="0"/>
              </a:spcAft>
              <a:buSzPts val="1800"/>
              <a:buChar char="●"/>
              <a:defRPr/>
            </a:lvl4pPr>
            <a:lvl5pPr marL="2286000" lvl="4" indent="-228600" algn="l">
              <a:lnSpc>
                <a:spcPct val="115000"/>
              </a:lnSpc>
              <a:spcBef>
                <a:spcPts val="600"/>
              </a:spcBef>
              <a:spcAft>
                <a:spcPts val="0"/>
              </a:spcAft>
              <a:buSzPts val="1900"/>
              <a:buNone/>
              <a:defRPr/>
            </a:lvl5pPr>
            <a:lvl6pPr marL="2743200" lvl="5" indent="-342900" algn="l">
              <a:lnSpc>
                <a:spcPct val="115000"/>
              </a:lnSpc>
              <a:spcBef>
                <a:spcPts val="600"/>
              </a:spcBef>
              <a:spcAft>
                <a:spcPts val="0"/>
              </a:spcAft>
              <a:buClr>
                <a:schemeClr val="accent2"/>
              </a:buClr>
              <a:buSzPts val="1800"/>
              <a:buChar char="■"/>
              <a:defRPr/>
            </a:lvl6pPr>
            <a:lvl7pPr marL="3200400" lvl="6" indent="-342900" algn="l">
              <a:lnSpc>
                <a:spcPct val="115000"/>
              </a:lnSpc>
              <a:spcBef>
                <a:spcPts val="2100"/>
              </a:spcBef>
              <a:spcAft>
                <a:spcPts val="0"/>
              </a:spcAft>
              <a:buClr>
                <a:schemeClr val="accent2"/>
              </a:buClr>
              <a:buSzPts val="1800"/>
              <a:buChar char="●"/>
              <a:defRPr/>
            </a:lvl7pPr>
            <a:lvl8pPr marL="3657600" lvl="7" indent="-342900" algn="l">
              <a:lnSpc>
                <a:spcPct val="115000"/>
              </a:lnSpc>
              <a:spcBef>
                <a:spcPts val="2100"/>
              </a:spcBef>
              <a:spcAft>
                <a:spcPts val="0"/>
              </a:spcAft>
              <a:buClr>
                <a:schemeClr val="accent2"/>
              </a:buClr>
              <a:buSzPts val="1800"/>
              <a:buChar char="○"/>
              <a:defRPr/>
            </a:lvl8pPr>
            <a:lvl9pPr marL="4114800" lvl="8" indent="-342900" algn="l">
              <a:lnSpc>
                <a:spcPct val="115000"/>
              </a:lnSpc>
              <a:spcBef>
                <a:spcPts val="2100"/>
              </a:spcBef>
              <a:spcAft>
                <a:spcPts val="2100"/>
              </a:spcAft>
              <a:buClr>
                <a:schemeClr val="accent2"/>
              </a:buClr>
              <a:buSzPts val="1800"/>
              <a:buChar char="■"/>
              <a:defRPr/>
            </a:lvl9pPr>
          </a:lstStyle>
          <a:p>
            <a:endParaRPr/>
          </a:p>
        </p:txBody>
      </p:sp>
      <p:pic>
        <p:nvPicPr>
          <p:cNvPr id="271" name="Google Shape;271;p65" descr="pasted-image.pdf"/>
          <p:cNvPicPr preferRelativeResize="0"/>
          <p:nvPr/>
        </p:nvPicPr>
        <p:blipFill rotWithShape="1">
          <a:blip r:embed="rId3">
            <a:alphaModFix/>
          </a:blip>
          <a:srcRect/>
          <a:stretch/>
        </p:blipFill>
        <p:spPr>
          <a:xfrm>
            <a:off x="11033446" y="565461"/>
            <a:ext cx="635900" cy="445095"/>
          </a:xfrm>
          <a:prstGeom prst="rect">
            <a:avLst/>
          </a:prstGeom>
          <a:noFill/>
          <a:ln>
            <a:noFill/>
          </a:ln>
        </p:spPr>
      </p:pic>
      <p:sp>
        <p:nvSpPr>
          <p:cNvPr id="272" name="Google Shape;272;p65"/>
          <p:cNvSpPr txBox="1">
            <a:spLocks noGrp="1"/>
          </p:cNvSpPr>
          <p:nvPr>
            <p:ph type="title"/>
          </p:nvPr>
        </p:nvSpPr>
        <p:spPr>
          <a:xfrm>
            <a:off x="571653" y="63500"/>
            <a:ext cx="11048577" cy="9906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opic Slide - Blue - Bars">
  <p:cSld name="1_Topic Slide - Blue - Bars">
    <p:bg>
      <p:bgPr>
        <a:solidFill>
          <a:schemeClr val="lt1"/>
        </a:soli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8"/>
          <p:cNvSpPr txBox="1">
            <a:spLocks noGrp="1"/>
          </p:cNvSpPr>
          <p:nvPr>
            <p:ph type="title"/>
          </p:nvPr>
        </p:nvSpPr>
        <p:spPr>
          <a:xfrm>
            <a:off x="593990" y="3162683"/>
            <a:ext cx="11037093" cy="50058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1400"/>
              <a:buNone/>
              <a:defRPr sz="4000" b="1" i="0">
                <a:solidFill>
                  <a:schemeClr val="lt1"/>
                </a:solidFill>
                <a:latin typeface="Arial"/>
                <a:ea typeface="Arial"/>
                <a:cs typeface="Arial"/>
                <a:sym typeface="Arial"/>
              </a:defRPr>
            </a:lvl1pPr>
            <a:lvl2pPr lvl="1" algn="l">
              <a:lnSpc>
                <a:spcPct val="90000"/>
              </a:lnSpc>
              <a:spcBef>
                <a:spcPts val="80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 Blue">
  <p:cSld name="Content - Blue">
    <p:spTree>
      <p:nvGrpSpPr>
        <p:cNvPr id="1" name="Shape 43"/>
        <p:cNvGrpSpPr/>
        <p:nvPr/>
      </p:nvGrpSpPr>
      <p:grpSpPr>
        <a:xfrm>
          <a:off x="0" y="0"/>
          <a:ext cx="0" cy="0"/>
          <a:chOff x="0" y="0"/>
          <a:chExt cx="0" cy="0"/>
        </a:xfrm>
      </p:grpSpPr>
      <p:sp>
        <p:nvSpPr>
          <p:cNvPr id="44" name="Google Shape;44;p9"/>
          <p:cNvSpPr/>
          <p:nvPr/>
        </p:nvSpPr>
        <p:spPr>
          <a:xfrm rot="-5400000">
            <a:off x="5775959" y="441960"/>
            <a:ext cx="640080" cy="121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pic>
        <p:nvPicPr>
          <p:cNvPr id="45" name="Google Shape;45;p9"/>
          <p:cNvPicPr preferRelativeResize="0"/>
          <p:nvPr/>
        </p:nvPicPr>
        <p:blipFill rotWithShape="1">
          <a:blip r:embed="rId2">
            <a:alphaModFix/>
          </a:blip>
          <a:srcRect/>
          <a:stretch/>
        </p:blipFill>
        <p:spPr>
          <a:xfrm>
            <a:off x="10288424" y="6388607"/>
            <a:ext cx="1460090" cy="301752"/>
          </a:xfrm>
          <a:prstGeom prst="rect">
            <a:avLst/>
          </a:prstGeom>
          <a:noFill/>
          <a:ln>
            <a:noFill/>
          </a:ln>
        </p:spPr>
      </p:pic>
      <p:sp>
        <p:nvSpPr>
          <p:cNvPr id="46" name="Google Shape;46;p9"/>
          <p:cNvSpPr txBox="1">
            <a:spLocks noGrp="1"/>
          </p:cNvSpPr>
          <p:nvPr>
            <p:ph type="body" idx="1"/>
          </p:nvPr>
        </p:nvSpPr>
        <p:spPr>
          <a:xfrm>
            <a:off x="567211" y="498916"/>
            <a:ext cx="11057578"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567211" y="1152223"/>
            <a:ext cx="11061517" cy="14465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800"/>
              </a:spcBef>
              <a:spcAft>
                <a:spcPts val="0"/>
              </a:spcAft>
              <a:buClr>
                <a:schemeClr val="accent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800"/>
              </a:spcBef>
              <a:spcAft>
                <a:spcPts val="0"/>
              </a:spcAft>
              <a:buClr>
                <a:schemeClr val="accent1"/>
              </a:buClr>
              <a:buSzPts val="1400"/>
              <a:buFont typeface="Arial"/>
              <a:buNone/>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Highlight - Blue">
  <p:cSld name="Content Highlight - Blue">
    <p:spTree>
      <p:nvGrpSpPr>
        <p:cNvPr id="1" name="Shape 48"/>
        <p:cNvGrpSpPr/>
        <p:nvPr/>
      </p:nvGrpSpPr>
      <p:grpSpPr>
        <a:xfrm>
          <a:off x="0" y="0"/>
          <a:ext cx="0" cy="0"/>
          <a:chOff x="0" y="0"/>
          <a:chExt cx="0" cy="0"/>
        </a:xfrm>
      </p:grpSpPr>
      <p:sp>
        <p:nvSpPr>
          <p:cNvPr id="49" name="Google Shape;49;p10"/>
          <p:cNvSpPr/>
          <p:nvPr/>
        </p:nvSpPr>
        <p:spPr>
          <a:xfrm>
            <a:off x="7369342" y="0"/>
            <a:ext cx="482265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6"/>
              <a:buFont typeface="Arial"/>
              <a:buNone/>
            </a:pPr>
            <a:endParaRPr sz="1806" b="0" i="0" u="none" strike="noStrike" cap="none">
              <a:solidFill>
                <a:schemeClr val="lt1"/>
              </a:solidFill>
              <a:latin typeface="Gill Sans"/>
              <a:ea typeface="Gill Sans"/>
              <a:cs typeface="Gill Sans"/>
              <a:sym typeface="Gill Sans"/>
            </a:endParaRPr>
          </a:p>
        </p:txBody>
      </p:sp>
      <p:sp>
        <p:nvSpPr>
          <p:cNvPr id="50" name="Google Shape;50;p10"/>
          <p:cNvSpPr txBox="1">
            <a:spLocks noGrp="1"/>
          </p:cNvSpPr>
          <p:nvPr>
            <p:ph type="body" idx="1"/>
          </p:nvPr>
        </p:nvSpPr>
        <p:spPr>
          <a:xfrm>
            <a:off x="567211" y="498916"/>
            <a:ext cx="6077429" cy="5159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4"/>
              </a:buClr>
              <a:buSzPts val="4000"/>
              <a:buFont typeface="Arial"/>
              <a:buNone/>
              <a:defRPr sz="4000" b="1" i="0" u="none" strike="noStrike" cap="none">
                <a:solidFill>
                  <a:schemeClr val="accent4"/>
                </a:solidFill>
                <a:latin typeface="Arial"/>
                <a:ea typeface="Arial"/>
                <a:cs typeface="Arial"/>
                <a:sym typeface="Arial"/>
              </a:defRPr>
            </a:lvl1pPr>
            <a:lvl2pPr marL="914400" marR="0" lvl="1" indent="-440245" algn="l" rtl="0">
              <a:lnSpc>
                <a:spcPct val="100000"/>
              </a:lnSpc>
              <a:spcBef>
                <a:spcPts val="800"/>
              </a:spcBef>
              <a:spcAft>
                <a:spcPts val="0"/>
              </a:spcAft>
              <a:buClr>
                <a:schemeClr val="dk1"/>
              </a:buClr>
              <a:buSzPts val="3333"/>
              <a:buFont typeface="Arial"/>
              <a:buChar char="–"/>
              <a:defRPr sz="3333" b="0" i="0" u="none" strike="noStrike" cap="none">
                <a:solidFill>
                  <a:schemeClr val="dk1"/>
                </a:solidFill>
                <a:latin typeface="Arial"/>
                <a:ea typeface="Arial"/>
                <a:cs typeface="Arial"/>
                <a:sym typeface="Arial"/>
              </a:defRPr>
            </a:lvl2pPr>
            <a:lvl3pPr marL="1371600" marR="0" lvl="2" indent="-408495" algn="l" rtl="0">
              <a:lnSpc>
                <a:spcPct val="100000"/>
              </a:lnSpc>
              <a:spcBef>
                <a:spcPts val="567"/>
              </a:spcBef>
              <a:spcAft>
                <a:spcPts val="0"/>
              </a:spcAft>
              <a:buClr>
                <a:schemeClr val="dk1"/>
              </a:buClr>
              <a:buSzPts val="2833"/>
              <a:buFont typeface="Arial"/>
              <a:buChar char="•"/>
              <a:defRPr sz="2833" b="0" i="0" u="none" strike="noStrike" cap="none">
                <a:solidFill>
                  <a:schemeClr val="dk1"/>
                </a:solidFill>
                <a:latin typeface="Arial"/>
                <a:ea typeface="Arial"/>
                <a:cs typeface="Arial"/>
                <a:sym typeface="Arial"/>
              </a:defRPr>
            </a:lvl3pPr>
            <a:lvl4pPr marL="1828800" marR="0" lvl="3"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4pPr>
            <a:lvl5pPr marL="2286000" marR="0" lvl="4"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body" idx="2"/>
          </p:nvPr>
        </p:nvSpPr>
        <p:spPr>
          <a:xfrm>
            <a:off x="567212" y="1152223"/>
            <a:ext cx="6077428" cy="144655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0"/>
              </a:spcBef>
              <a:spcAft>
                <a:spcPts val="0"/>
              </a:spcAft>
              <a:buClr>
                <a:schemeClr val="accent4"/>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8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80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3245" algn="l" rtl="0">
              <a:lnSpc>
                <a:spcPct val="100000"/>
              </a:lnSpc>
              <a:spcBef>
                <a:spcPts val="800"/>
              </a:spcBef>
              <a:spcAft>
                <a:spcPts val="0"/>
              </a:spcAft>
              <a:buClr>
                <a:schemeClr val="accent5"/>
              </a:buClr>
              <a:buSzPts val="1333"/>
              <a:buFont typeface="Arial"/>
              <a:buAutoNum type="arabicPeriod"/>
              <a:defRPr sz="1333" b="0" i="0" u="none" strike="noStrike" cap="none">
                <a:solidFill>
                  <a:schemeClr val="accent5"/>
                </a:solidFill>
                <a:latin typeface="Arial"/>
                <a:ea typeface="Arial"/>
                <a:cs typeface="Arial"/>
                <a:sym typeface="Arial"/>
              </a:defRPr>
            </a:lvl5pPr>
            <a:lvl6pPr marL="2743200" marR="0" lvl="5"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6pPr>
            <a:lvl7pPr marL="3200400" marR="0" lvl="6"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7pPr>
            <a:lvl8pPr marL="3657600" marR="0" lvl="7"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8pPr>
            <a:lvl9pPr marL="4114800" marR="0" lvl="8" indent="-382079" algn="l" rtl="0">
              <a:lnSpc>
                <a:spcPct val="100000"/>
              </a:lnSpc>
              <a:spcBef>
                <a:spcPts val="483"/>
              </a:spcBef>
              <a:spcAft>
                <a:spcPts val="0"/>
              </a:spcAft>
              <a:buClr>
                <a:schemeClr val="dk1"/>
              </a:buClr>
              <a:buSzPts val="2417"/>
              <a:buFont typeface="Arial"/>
              <a:buChar char="•"/>
              <a:defRPr sz="241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93990" y="501095"/>
            <a:ext cx="11037093" cy="500586"/>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593990" y="501095"/>
            <a:ext cx="11037093" cy="500586"/>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3750" b="0" i="0" u="none" strike="noStrike" cap="none">
                <a:solidFill>
                  <a:srgbClr val="4C4C4C"/>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49"/>
          <p:cNvSpPr txBox="1">
            <a:spLocks noGrp="1"/>
          </p:cNvSpPr>
          <p:nvPr>
            <p:ph type="title"/>
          </p:nvPr>
        </p:nvSpPr>
        <p:spPr>
          <a:xfrm>
            <a:off x="415600" y="593367"/>
            <a:ext cx="11360659" cy="7635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205" name="Google Shape;205;p49"/>
          <p:cNvSpPr txBox="1">
            <a:spLocks noGrp="1"/>
          </p:cNvSpPr>
          <p:nvPr>
            <p:ph type="body" idx="1"/>
          </p:nvPr>
        </p:nvSpPr>
        <p:spPr>
          <a:xfrm>
            <a:off x="415600" y="1536633"/>
            <a:ext cx="11360659" cy="45552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206" name="Google Shape;206;p49"/>
          <p:cNvSpPr txBox="1">
            <a:spLocks noGrp="1"/>
          </p:cNvSpPr>
          <p:nvPr>
            <p:ph type="sldNum" idx="12"/>
          </p:nvPr>
        </p:nvSpPr>
        <p:spPr>
          <a:xfrm>
            <a:off x="11296611" y="6217622"/>
            <a:ext cx="731591"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1pPr>
            <a:lvl2pPr marL="0" marR="0" lvl="1"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2pPr>
            <a:lvl3pPr marL="0" marR="0" lvl="2"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3pPr>
            <a:lvl4pPr marL="0" marR="0" lvl="3"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4pPr>
            <a:lvl5pPr marL="0" marR="0" lvl="4"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5pPr>
            <a:lvl6pPr marL="0" marR="0" lvl="5"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6pPr>
            <a:lvl7pPr marL="0" marR="0" lvl="6"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7pPr>
            <a:lvl8pPr marL="0" marR="0" lvl="7"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8pPr>
            <a:lvl9pPr marL="0" marR="0" lvl="8" indent="0" algn="r" rtl="0">
              <a:lnSpc>
                <a:spcPct val="100000"/>
              </a:lnSpc>
              <a:spcBef>
                <a:spcPts val="0"/>
              </a:spcBef>
              <a:spcAft>
                <a:spcPts val="0"/>
              </a:spcAft>
              <a:buClr>
                <a:schemeClr val="dk2"/>
              </a:buClr>
              <a:buSzPts val="1300"/>
              <a:buFont typeface="Gill Sans"/>
              <a:buNone/>
              <a:defRPr sz="1300" b="0" i="0" u="none" strike="noStrike" cap="none">
                <a:solidFill>
                  <a:schemeClr val="dk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tableau.com/about/blog/2020/5/covid-19-forced-closures-st-marys-bank-leaned-data-plan-their-crisis-respon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9.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9.xml"/><Relationship Id="rId6" Type="http://schemas.openxmlformats.org/officeDocument/2006/relationships/image" Target="../media/image37.jp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9.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9.xml"/><Relationship Id="rId6" Type="http://schemas.openxmlformats.org/officeDocument/2006/relationships/hyperlink" Target="https://www.tableau.com/es-mx/learn/webinars/application-ecosystem-comcast-supporting-explosive-user-growth"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hyperlink" Target="https://www.tableau.com/es-mx/learn/whitepapers/transforming-and-thriving-with-data-top-3-dashboards-for-wealth-and-asset-management" TargetMode="External"/><Relationship Id="rId3" Type="http://schemas.openxmlformats.org/officeDocument/2006/relationships/image" Target="../media/image21.png"/><Relationship Id="rId7" Type="http://schemas.openxmlformats.org/officeDocument/2006/relationships/hyperlink" Target="https://www.tableau.com/es-mx/learn/whitepapers/transforming-and-thriving-with-data-top-5-dashboards-for-insurance"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hyperlink" Target="https://www.tableau.com/es-mx/learn/whitepapers/transforming-and-thriving-with-data-top-3-risk-dashboard-for-banks"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6"/>
          <p:cNvSpPr txBox="1">
            <a:spLocks noGrp="1"/>
          </p:cNvSpPr>
          <p:nvPr>
            <p:ph type="title"/>
          </p:nvPr>
        </p:nvSpPr>
        <p:spPr>
          <a:xfrm>
            <a:off x="567211" y="2209623"/>
            <a:ext cx="10422813" cy="600742"/>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1400"/>
              <a:buNone/>
            </a:pPr>
            <a:r>
              <a:rPr lang="es-MX"/>
              <a:t>Administración de riesgos </a:t>
            </a:r>
            <a:endParaRPr/>
          </a:p>
        </p:txBody>
      </p:sp>
      <p:sp>
        <p:nvSpPr>
          <p:cNvPr id="278" name="Google Shape;278;p66"/>
          <p:cNvSpPr txBox="1">
            <a:spLocks noGrp="1"/>
          </p:cNvSpPr>
          <p:nvPr>
            <p:ph type="body" idx="1"/>
          </p:nvPr>
        </p:nvSpPr>
        <p:spPr>
          <a:xfrm>
            <a:off x="567211" y="2834688"/>
            <a:ext cx="6322366" cy="3042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000"/>
              <a:buNone/>
            </a:pPr>
            <a:r>
              <a:rPr lang="es-MX"/>
              <a:t>Tableau para el sector de servicios financieros</a:t>
            </a:r>
            <a:endParaRPr/>
          </a:p>
        </p:txBody>
      </p:sp>
      <p:sp>
        <p:nvSpPr>
          <p:cNvPr id="279" name="Google Shape;279;p66"/>
          <p:cNvSpPr txBox="1">
            <a:spLocks noGrp="1"/>
          </p:cNvSpPr>
          <p:nvPr>
            <p:ph type="body" idx="2"/>
          </p:nvPr>
        </p:nvSpPr>
        <p:spPr>
          <a:xfrm>
            <a:off x="567138" y="4813000"/>
            <a:ext cx="6322500" cy="35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s-MX" sz="1600" i="1"/>
              <a:t>Marcel Bonardel Osuna</a:t>
            </a:r>
            <a:endParaRPr sz="1600" i="1"/>
          </a:p>
          <a:p>
            <a:pPr marL="0" marR="0" lvl="0" indent="0" algn="l" rtl="0">
              <a:lnSpc>
                <a:spcPct val="100000"/>
              </a:lnSpc>
              <a:spcBef>
                <a:spcPts val="0"/>
              </a:spcBef>
              <a:spcAft>
                <a:spcPts val="0"/>
              </a:spcAft>
              <a:buClr>
                <a:schemeClr val="lt1"/>
              </a:buClr>
              <a:buSzPts val="2000"/>
              <a:buFont typeface="Arial"/>
              <a:buNone/>
            </a:pPr>
            <a:r>
              <a:rPr lang="es-MX" sz="1600" i="1"/>
              <a:t>mbonardel@tableau.com</a:t>
            </a:r>
            <a:endParaRPr sz="16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5"/>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a:t>Morosidad de la cartera de préstamos</a:t>
            </a:r>
            <a:endParaRPr/>
          </a:p>
        </p:txBody>
      </p:sp>
      <p:pic>
        <p:nvPicPr>
          <p:cNvPr id="341" name="Google Shape;341;p75"/>
          <p:cNvPicPr preferRelativeResize="0"/>
          <p:nvPr/>
        </p:nvPicPr>
        <p:blipFill rotWithShape="1">
          <a:blip r:embed="rId3">
            <a:alphaModFix/>
          </a:blip>
          <a:srcRect/>
          <a:stretch/>
        </p:blipFill>
        <p:spPr>
          <a:xfrm>
            <a:off x="1517875" y="1085975"/>
            <a:ext cx="9156350" cy="5071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76"/>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sz="3400"/>
              <a:t>Posibles reclamaciones fraudulentas | CoEnterprise</a:t>
            </a:r>
            <a:endParaRPr sz="3400"/>
          </a:p>
        </p:txBody>
      </p:sp>
      <p:pic>
        <p:nvPicPr>
          <p:cNvPr id="347" name="Google Shape;347;p76"/>
          <p:cNvPicPr preferRelativeResize="0"/>
          <p:nvPr/>
        </p:nvPicPr>
        <p:blipFill rotWithShape="1">
          <a:blip r:embed="rId3">
            <a:alphaModFix/>
          </a:blip>
          <a:srcRect/>
          <a:stretch/>
        </p:blipFill>
        <p:spPr>
          <a:xfrm>
            <a:off x="2281488" y="1164726"/>
            <a:ext cx="7629025" cy="4977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77"/>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a:t>Riesgo del mercado de valores | USEReady</a:t>
            </a:r>
            <a:endParaRPr/>
          </a:p>
        </p:txBody>
      </p:sp>
      <p:pic>
        <p:nvPicPr>
          <p:cNvPr id="353" name="Google Shape;353;p77"/>
          <p:cNvPicPr preferRelativeResize="0"/>
          <p:nvPr/>
        </p:nvPicPr>
        <p:blipFill rotWithShape="1">
          <a:blip r:embed="rId3">
            <a:alphaModFix/>
          </a:blip>
          <a:srcRect/>
          <a:stretch/>
        </p:blipFill>
        <p:spPr>
          <a:xfrm>
            <a:off x="1872562" y="1152153"/>
            <a:ext cx="8446875" cy="4859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8"/>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a:t>Fraude de seguros</a:t>
            </a:r>
            <a:endParaRPr/>
          </a:p>
        </p:txBody>
      </p:sp>
      <p:sp>
        <p:nvSpPr>
          <p:cNvPr id="359" name="Google Shape;359;p78"/>
          <p:cNvSpPr txBox="1">
            <a:spLocks noGrp="1"/>
          </p:cNvSpPr>
          <p:nvPr>
            <p:ph type="body" idx="2"/>
          </p:nvPr>
        </p:nvSpPr>
        <p:spPr>
          <a:xfrm>
            <a:off x="578579" y="1562100"/>
            <a:ext cx="5092500" cy="4117800"/>
          </a:xfrm>
          <a:prstGeom prst="rect">
            <a:avLst/>
          </a:prstGeom>
          <a:noFill/>
          <a:ln>
            <a:noFill/>
          </a:ln>
        </p:spPr>
        <p:txBody>
          <a:bodyPr spcFirstLastPara="1" wrap="square" lIns="0" tIns="0" rIns="0" bIns="0" anchor="t" anchorCtr="0">
            <a:noAutofit/>
          </a:bodyPr>
          <a:lstStyle/>
          <a:p>
            <a:pPr marL="457200" lvl="0" indent="-314325" algn="l" rtl="0">
              <a:lnSpc>
                <a:spcPct val="115000"/>
              </a:lnSpc>
              <a:spcBef>
                <a:spcPts val="0"/>
              </a:spcBef>
              <a:spcAft>
                <a:spcPts val="0"/>
              </a:spcAft>
              <a:buClr>
                <a:srgbClr val="4B4B4B"/>
              </a:buClr>
              <a:buSzPts val="1350"/>
              <a:buChar char="-"/>
            </a:pPr>
            <a:endParaRPr/>
          </a:p>
          <a:p>
            <a:pPr marL="0" lvl="0" indent="0" algn="l" rtl="0">
              <a:lnSpc>
                <a:spcPct val="100000"/>
              </a:lnSpc>
              <a:spcBef>
                <a:spcPts val="0"/>
              </a:spcBef>
              <a:spcAft>
                <a:spcPts val="0"/>
              </a:spcAft>
              <a:buClr>
                <a:schemeClr val="accent1"/>
              </a:buClr>
              <a:buSzPts val="2400"/>
              <a:buFont typeface="Arial"/>
              <a:buNone/>
            </a:pPr>
            <a:endParaRPr sz="2000"/>
          </a:p>
        </p:txBody>
      </p:sp>
      <p:pic>
        <p:nvPicPr>
          <p:cNvPr id="360" name="Google Shape;360;p78"/>
          <p:cNvPicPr preferRelativeResize="0"/>
          <p:nvPr/>
        </p:nvPicPr>
        <p:blipFill rotWithShape="1">
          <a:blip r:embed="rId3">
            <a:alphaModFix/>
          </a:blip>
          <a:srcRect/>
          <a:stretch/>
        </p:blipFill>
        <p:spPr>
          <a:xfrm>
            <a:off x="3058150" y="1140975"/>
            <a:ext cx="6075777" cy="4960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9"/>
          <p:cNvSpPr txBox="1">
            <a:spLocks noGrp="1"/>
          </p:cNvSpPr>
          <p:nvPr>
            <p:ph type="title"/>
          </p:nvPr>
        </p:nvSpPr>
        <p:spPr>
          <a:xfrm>
            <a:off x="593990" y="3162683"/>
            <a:ext cx="11037000" cy="50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a:t>La voz del cliente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80"/>
          <p:cNvPicPr preferRelativeResize="0"/>
          <p:nvPr/>
        </p:nvPicPr>
        <p:blipFill rotWithShape="1">
          <a:blip r:embed="rId3">
            <a:alphaModFix/>
          </a:blip>
          <a:srcRect/>
          <a:stretch/>
        </p:blipFill>
        <p:spPr>
          <a:xfrm>
            <a:off x="7355340" y="0"/>
            <a:ext cx="4909457" cy="6858000"/>
          </a:xfrm>
          <a:prstGeom prst="rect">
            <a:avLst/>
          </a:prstGeom>
          <a:noFill/>
          <a:ln>
            <a:noFill/>
          </a:ln>
        </p:spPr>
      </p:pic>
      <p:sp>
        <p:nvSpPr>
          <p:cNvPr id="372" name="Google Shape;372;p80"/>
          <p:cNvSpPr txBox="1"/>
          <p:nvPr/>
        </p:nvSpPr>
        <p:spPr>
          <a:xfrm>
            <a:off x="414075" y="2381428"/>
            <a:ext cx="6378600" cy="325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3F3F3F"/>
              </a:buClr>
              <a:buSzPts val="2400"/>
              <a:buFont typeface="Arial"/>
              <a:buNone/>
            </a:pPr>
            <a:r>
              <a:rPr lang="es-MX" sz="2400" b="1" i="0" u="none" strike="noStrike" cap="none">
                <a:solidFill>
                  <a:srgbClr val="3F3F3F"/>
                </a:solidFill>
                <a:latin typeface="Arial"/>
                <a:ea typeface="Arial"/>
                <a:cs typeface="Arial"/>
                <a:sym typeface="Arial"/>
              </a:rPr>
              <a:t>Con Tableau, St. Mary's Bank pudo mantener durante la pandemia de </a:t>
            </a:r>
            <a:br>
              <a:rPr lang="es-MX" sz="2400" b="1" i="0" u="none" strike="noStrike" cap="none">
                <a:solidFill>
                  <a:srgbClr val="3F3F3F"/>
                </a:solidFill>
                <a:latin typeface="Arial"/>
                <a:ea typeface="Arial"/>
                <a:cs typeface="Arial"/>
                <a:sym typeface="Arial"/>
              </a:rPr>
            </a:br>
            <a:r>
              <a:rPr lang="es-MX" sz="2400" b="1" i="0" u="none" strike="noStrike" cap="none">
                <a:solidFill>
                  <a:srgbClr val="3F3F3F"/>
                </a:solidFill>
                <a:latin typeface="Arial"/>
                <a:ea typeface="Arial"/>
                <a:cs typeface="Arial"/>
                <a:sym typeface="Arial"/>
              </a:rPr>
              <a:t>COVID-19 la promesa de servicio al cliente que ha hecho durante 100 años como cooperativa de crédito</a:t>
            </a:r>
            <a:r>
              <a:rPr lang="es-MX" sz="1800" b="0" i="0" u="none" strike="noStrike" cap="none">
                <a:solidFill>
                  <a:srgbClr val="3F3F3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800"/>
              <a:buFont typeface="Arial"/>
              <a:buNone/>
            </a:pPr>
            <a:endParaRPr sz="1800" b="0" i="0" u="none" strike="noStrike" cap="none">
              <a:solidFill>
                <a:srgbClr val="3F3F3F"/>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s-MX" sz="1100" u="sng">
                <a:solidFill>
                  <a:schemeClr val="accent5"/>
                </a:solidFill>
                <a:hlinkClick r:id="rId4">
                  <a:extLst>
                    <a:ext uri="{A12FA001-AC4F-418D-AE19-62706E023703}">
                      <ahyp:hlinkClr xmlns:ahyp="http://schemas.microsoft.com/office/drawing/2018/hyperlinkcolor" val="tx"/>
                    </a:ext>
                  </a:extLst>
                </a:hlinkClick>
              </a:rPr>
              <a:t>https://www.tableau.com/about/blog/2020/5/covid-19-forced-closures-st-marys-bank-leaned-data-plan-their-crisis-response</a:t>
            </a:r>
            <a:endParaRPr sz="1100">
              <a:solidFill>
                <a:srgbClr val="3F3F3F"/>
              </a:solidFill>
            </a:endParaRPr>
          </a:p>
        </p:txBody>
      </p:sp>
      <p:sp>
        <p:nvSpPr>
          <p:cNvPr id="373" name="Google Shape;373;p80"/>
          <p:cNvSpPr/>
          <p:nvPr/>
        </p:nvSpPr>
        <p:spPr>
          <a:xfrm>
            <a:off x="7594805" y="2101716"/>
            <a:ext cx="4338577" cy="27653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167"/>
              <a:buFont typeface="Arial"/>
              <a:buNone/>
            </a:pPr>
            <a:r>
              <a:rPr lang="es-MX" sz="2167" b="0" i="1" u="none" strike="noStrike" cap="none">
                <a:solidFill>
                  <a:srgbClr val="FFFFFF"/>
                </a:solidFill>
                <a:latin typeface="Arial"/>
                <a:ea typeface="Arial"/>
                <a:cs typeface="Arial"/>
                <a:sym typeface="Arial"/>
              </a:rPr>
              <a:t>En tiempos como estos, cuando tomar decisiones de un modo rápido y preciso puede generar un impacto inmediato y duradero, en St. Mary’s Bank estamos felices por haber invertido en una solución y una cultura de datos.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67"/>
              <a:buFont typeface="Gill Sans"/>
              <a:buNone/>
            </a:pPr>
            <a:endParaRPr sz="2167"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MX" sz="1100" b="1" i="0" u="none" strike="noStrike" cap="none">
                <a:solidFill>
                  <a:srgbClr val="FFFFFF"/>
                </a:solidFill>
                <a:latin typeface="Arial"/>
                <a:ea typeface="Arial"/>
                <a:cs typeface="Arial"/>
                <a:sym typeface="Arial"/>
              </a:rPr>
              <a:t>MELISSA POMEROY, VICEPRESIDENTA DE ANÁLISIS </a:t>
            </a:r>
            <a:br>
              <a:rPr lang="es-MX" sz="1100" b="1" i="0" u="none" strike="noStrike" cap="none">
                <a:solidFill>
                  <a:srgbClr val="FFFFFF"/>
                </a:solidFill>
                <a:latin typeface="Arial"/>
                <a:ea typeface="Arial"/>
                <a:cs typeface="Arial"/>
                <a:sym typeface="Arial"/>
              </a:rPr>
            </a:br>
            <a:r>
              <a:rPr lang="es-MX" sz="1100" b="1" i="0" u="none" strike="noStrike" cap="none">
                <a:solidFill>
                  <a:srgbClr val="FFFFFF"/>
                </a:solidFill>
                <a:latin typeface="Arial"/>
                <a:ea typeface="Arial"/>
                <a:cs typeface="Arial"/>
                <a:sym typeface="Arial"/>
              </a:rPr>
              <a:t>DE NEGOCIOS Y ADMINISTRACIÓN DE PROYECTOS, ST. MARY'S BANK</a:t>
            </a:r>
            <a:endParaRPr sz="1400" b="0" i="0" u="none" strike="noStrike" cap="none">
              <a:solidFill>
                <a:srgbClr val="000000"/>
              </a:solidFill>
              <a:latin typeface="Arial"/>
              <a:ea typeface="Arial"/>
              <a:cs typeface="Arial"/>
              <a:sym typeface="Arial"/>
            </a:endParaRPr>
          </a:p>
        </p:txBody>
      </p:sp>
      <p:pic>
        <p:nvPicPr>
          <p:cNvPr id="374" name="Google Shape;374;p80"/>
          <p:cNvPicPr preferRelativeResize="0"/>
          <p:nvPr/>
        </p:nvPicPr>
        <p:blipFill rotWithShape="1">
          <a:blip r:embed="rId5">
            <a:alphaModFix/>
          </a:blip>
          <a:srcRect/>
          <a:stretch/>
        </p:blipFill>
        <p:spPr>
          <a:xfrm>
            <a:off x="7622854" y="1762322"/>
            <a:ext cx="380124" cy="253934"/>
          </a:xfrm>
          <a:prstGeom prst="rect">
            <a:avLst/>
          </a:prstGeom>
          <a:noFill/>
          <a:ln>
            <a:noFill/>
          </a:ln>
        </p:spPr>
      </p:pic>
      <p:pic>
        <p:nvPicPr>
          <p:cNvPr id="375" name="Google Shape;375;p80"/>
          <p:cNvPicPr preferRelativeResize="0"/>
          <p:nvPr/>
        </p:nvPicPr>
        <p:blipFill rotWithShape="1">
          <a:blip r:embed="rId6">
            <a:alphaModFix/>
          </a:blip>
          <a:srcRect/>
          <a:stretch/>
        </p:blipFill>
        <p:spPr>
          <a:xfrm>
            <a:off x="10388410" y="6174567"/>
            <a:ext cx="1300566" cy="268784"/>
          </a:xfrm>
          <a:prstGeom prst="rect">
            <a:avLst/>
          </a:prstGeom>
          <a:noFill/>
          <a:ln>
            <a:noFill/>
          </a:ln>
        </p:spPr>
      </p:pic>
      <p:pic>
        <p:nvPicPr>
          <p:cNvPr id="376" name="Google Shape;376;p80"/>
          <p:cNvPicPr preferRelativeResize="0"/>
          <p:nvPr/>
        </p:nvPicPr>
        <p:blipFill rotWithShape="1">
          <a:blip r:embed="rId7">
            <a:alphaModFix/>
          </a:blip>
          <a:srcRect/>
          <a:stretch/>
        </p:blipFill>
        <p:spPr>
          <a:xfrm>
            <a:off x="335021" y="791853"/>
            <a:ext cx="2878590" cy="6598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81"/>
          <p:cNvPicPr preferRelativeResize="0"/>
          <p:nvPr/>
        </p:nvPicPr>
        <p:blipFill rotWithShape="1">
          <a:blip r:embed="rId3">
            <a:alphaModFix/>
          </a:blip>
          <a:srcRect/>
          <a:stretch/>
        </p:blipFill>
        <p:spPr>
          <a:xfrm>
            <a:off x="7355340" y="0"/>
            <a:ext cx="4909457" cy="6858000"/>
          </a:xfrm>
          <a:prstGeom prst="rect">
            <a:avLst/>
          </a:prstGeom>
          <a:noFill/>
          <a:ln>
            <a:noFill/>
          </a:ln>
        </p:spPr>
      </p:pic>
      <p:sp>
        <p:nvSpPr>
          <p:cNvPr id="382" name="Google Shape;382;p81"/>
          <p:cNvSpPr txBox="1"/>
          <p:nvPr/>
        </p:nvSpPr>
        <p:spPr>
          <a:xfrm>
            <a:off x="401008" y="1427024"/>
            <a:ext cx="6572969" cy="4569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3F3F3F"/>
                </a:solidFill>
                <a:latin typeface="Arial"/>
                <a:ea typeface="Arial"/>
                <a:cs typeface="Arial"/>
                <a:sym typeface="Arial"/>
              </a:rPr>
              <a:t>Experian ayuda a las empresas a revelar y mitigar los riesgos financieros con Tableau</a:t>
            </a:r>
            <a:endParaRPr sz="2400" b="1"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Gill Sans"/>
              <a:buNone/>
            </a:pP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81"/>
          <p:cNvSpPr/>
          <p:nvPr/>
        </p:nvSpPr>
        <p:spPr>
          <a:xfrm>
            <a:off x="7594805" y="870908"/>
            <a:ext cx="4357050" cy="37657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1" u="none" strike="noStrike" cap="none">
                <a:solidFill>
                  <a:srgbClr val="FFFFFF"/>
                </a:solidFill>
                <a:latin typeface="Arial"/>
                <a:ea typeface="Arial"/>
                <a:cs typeface="Arial"/>
                <a:sym typeface="Arial"/>
              </a:rPr>
              <a:t>Somos una compañía interempresarial y algunas empresas están sufriendo más que otras.  Necesitábamos una forma de ayudar a los prestamistas a medir el impacto de la pandemia en situaciones comerciales muy específicas. De esta manera, </a:t>
            </a:r>
            <a:br>
              <a:rPr lang="es-MX" sz="2000" b="0" i="1" u="none" strike="noStrike" cap="none">
                <a:solidFill>
                  <a:srgbClr val="FFFFFF"/>
                </a:solidFill>
                <a:latin typeface="Arial"/>
                <a:ea typeface="Arial"/>
                <a:cs typeface="Arial"/>
                <a:sym typeface="Arial"/>
              </a:rPr>
            </a:br>
            <a:r>
              <a:rPr lang="es-MX" sz="2000" b="0" i="1" u="none" strike="noStrike" cap="none">
                <a:solidFill>
                  <a:srgbClr val="FFFFFF"/>
                </a:solidFill>
                <a:latin typeface="Arial"/>
                <a:ea typeface="Arial"/>
                <a:cs typeface="Arial"/>
                <a:sym typeface="Arial"/>
              </a:rPr>
              <a:t>se podrían tomar mejores decisiones más rápidamente con el objetivo de intentar ayudar a pequeñas empresas a mantenerse en pie”.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167"/>
              <a:buFont typeface="Gill Sans"/>
              <a:buNone/>
            </a:pPr>
            <a:endParaRPr sz="2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s-MX" sz="1050" b="1" i="0" u="none" strike="noStrike" cap="none">
                <a:solidFill>
                  <a:srgbClr val="FFFFFF"/>
                </a:solidFill>
                <a:latin typeface="Arial"/>
                <a:ea typeface="Arial"/>
                <a:cs typeface="Arial"/>
                <a:sym typeface="Arial"/>
              </a:rPr>
              <a:t>NICOLETTE EMORY, GERENTE SENIOR DE PRODUCTOS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s-MX" sz="1050" b="1" i="0" u="none" strike="noStrike" cap="none">
                <a:solidFill>
                  <a:srgbClr val="FFFFFF"/>
                </a:solidFill>
                <a:latin typeface="Arial"/>
                <a:ea typeface="Arial"/>
                <a:cs typeface="Arial"/>
                <a:sym typeface="Arial"/>
              </a:rPr>
              <a:t>EXPERIAN</a:t>
            </a:r>
            <a:endParaRPr sz="1400" b="0" i="0" u="none" strike="noStrike" cap="none">
              <a:solidFill>
                <a:srgbClr val="000000"/>
              </a:solidFill>
              <a:latin typeface="Arial"/>
              <a:ea typeface="Arial"/>
              <a:cs typeface="Arial"/>
              <a:sym typeface="Arial"/>
            </a:endParaRPr>
          </a:p>
        </p:txBody>
      </p:sp>
      <p:pic>
        <p:nvPicPr>
          <p:cNvPr id="384" name="Google Shape;384;p81"/>
          <p:cNvPicPr preferRelativeResize="0"/>
          <p:nvPr/>
        </p:nvPicPr>
        <p:blipFill rotWithShape="1">
          <a:blip r:embed="rId4">
            <a:alphaModFix/>
          </a:blip>
          <a:srcRect/>
          <a:stretch/>
        </p:blipFill>
        <p:spPr>
          <a:xfrm>
            <a:off x="7594805" y="436624"/>
            <a:ext cx="380124" cy="253934"/>
          </a:xfrm>
          <a:prstGeom prst="rect">
            <a:avLst/>
          </a:prstGeom>
          <a:noFill/>
          <a:ln>
            <a:noFill/>
          </a:ln>
        </p:spPr>
      </p:pic>
      <p:pic>
        <p:nvPicPr>
          <p:cNvPr id="385" name="Google Shape;385;p81"/>
          <p:cNvPicPr preferRelativeResize="0"/>
          <p:nvPr/>
        </p:nvPicPr>
        <p:blipFill rotWithShape="1">
          <a:blip r:embed="rId5">
            <a:alphaModFix/>
          </a:blip>
          <a:srcRect/>
          <a:stretch/>
        </p:blipFill>
        <p:spPr>
          <a:xfrm>
            <a:off x="10388410" y="6174567"/>
            <a:ext cx="1300566" cy="268784"/>
          </a:xfrm>
          <a:prstGeom prst="rect">
            <a:avLst/>
          </a:prstGeom>
          <a:noFill/>
          <a:ln>
            <a:noFill/>
          </a:ln>
        </p:spPr>
      </p:pic>
      <p:pic>
        <p:nvPicPr>
          <p:cNvPr id="386" name="Google Shape;386;p81"/>
          <p:cNvPicPr preferRelativeResize="0"/>
          <p:nvPr/>
        </p:nvPicPr>
        <p:blipFill rotWithShape="1">
          <a:blip r:embed="rId6">
            <a:alphaModFix/>
          </a:blip>
          <a:srcRect/>
          <a:stretch/>
        </p:blipFill>
        <p:spPr>
          <a:xfrm>
            <a:off x="401009" y="436624"/>
            <a:ext cx="1895191" cy="990400"/>
          </a:xfrm>
          <a:prstGeom prst="rect">
            <a:avLst/>
          </a:prstGeom>
          <a:noFill/>
          <a:ln>
            <a:noFill/>
          </a:ln>
        </p:spPr>
      </p:pic>
      <p:pic>
        <p:nvPicPr>
          <p:cNvPr id="387" name="Google Shape;387;p81"/>
          <p:cNvPicPr preferRelativeResize="0"/>
          <p:nvPr/>
        </p:nvPicPr>
        <p:blipFill rotWithShape="1">
          <a:blip r:embed="rId7">
            <a:alphaModFix/>
          </a:blip>
          <a:srcRect/>
          <a:stretch/>
        </p:blipFill>
        <p:spPr>
          <a:xfrm>
            <a:off x="518800" y="2709175"/>
            <a:ext cx="5842025" cy="2848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82"/>
          <p:cNvPicPr preferRelativeResize="0"/>
          <p:nvPr/>
        </p:nvPicPr>
        <p:blipFill rotWithShape="1">
          <a:blip r:embed="rId3">
            <a:alphaModFix/>
          </a:blip>
          <a:srcRect/>
          <a:stretch/>
        </p:blipFill>
        <p:spPr>
          <a:xfrm>
            <a:off x="7355340" y="0"/>
            <a:ext cx="4909457" cy="6858000"/>
          </a:xfrm>
          <a:prstGeom prst="rect">
            <a:avLst/>
          </a:prstGeom>
          <a:noFill/>
          <a:ln>
            <a:noFill/>
          </a:ln>
        </p:spPr>
      </p:pic>
      <p:sp>
        <p:nvSpPr>
          <p:cNvPr id="393" name="Google Shape;393;p82"/>
          <p:cNvSpPr/>
          <p:nvPr/>
        </p:nvSpPr>
        <p:spPr>
          <a:xfrm>
            <a:off x="8030916" y="389435"/>
            <a:ext cx="3920939" cy="4698000"/>
          </a:xfrm>
          <a:prstGeom prst="rect">
            <a:avLst/>
          </a:prstGeom>
          <a:noFill/>
          <a:ln>
            <a:noFill/>
          </a:ln>
          <a:effectLst>
            <a:outerShdw blurRad="50800" dist="38100" dir="2700000" algn="tl" rotWithShape="0">
              <a:srgbClr val="000000">
                <a:alpha val="40000"/>
              </a:srgbClr>
            </a:outerShdw>
          </a:effectLst>
        </p:spPr>
        <p:txBody>
          <a:bodyPr spcFirstLastPara="1" wrap="square" lIns="76175" tIns="38075" rIns="76175" bIns="38075" anchor="t" anchorCtr="0">
            <a:noAutofit/>
          </a:bodyPr>
          <a:lstStyle/>
          <a:p>
            <a:pPr marL="0" marR="0" lvl="0" indent="0" algn="l" rtl="0">
              <a:lnSpc>
                <a:spcPct val="100000"/>
              </a:lnSpc>
              <a:spcBef>
                <a:spcPts val="0"/>
              </a:spcBef>
              <a:spcAft>
                <a:spcPts val="0"/>
              </a:spcAft>
              <a:buClr>
                <a:srgbClr val="FFFFFF"/>
              </a:buClr>
              <a:buSzPts val="1800"/>
              <a:buFont typeface="Gill Sans"/>
              <a:buNone/>
            </a:pPr>
            <a:r>
              <a:rPr lang="es-MX" sz="1600" b="0" i="0" u="none" strike="noStrike" cap="none">
                <a:solidFill>
                  <a:srgbClr val="FFFFFF"/>
                </a:solidFill>
                <a:latin typeface="Arial"/>
                <a:ea typeface="Arial"/>
                <a:cs typeface="Arial"/>
                <a:sym typeface="Arial"/>
              </a:rPr>
              <a:t>Ahora sabemos que todo el mundo está mirando la misma información. Así, se elimina una cantidad significativa de incertidumbre y permite una mejor toma de decisiones”.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Gill Sans"/>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Gill Sans"/>
              <a:buNone/>
            </a:pPr>
            <a:r>
              <a:rPr lang="es-MX" sz="1600" b="0" i="0" u="none" strike="noStrike" cap="none">
                <a:solidFill>
                  <a:srgbClr val="FFFFFF"/>
                </a:solidFill>
                <a:latin typeface="Arial"/>
                <a:ea typeface="Arial"/>
                <a:cs typeface="Arial"/>
                <a:sym typeface="Arial"/>
              </a:rPr>
              <a:t>“Con Tableau, alrededor del 80 % de los servicios que realizamos para la organización involucran automatización. Esto no solo ahorra una gran cantidad de tiempo para los involucrados en los procesos de generación de informes, </a:t>
            </a:r>
            <a:br>
              <a:rPr lang="es-MX" sz="1600" b="0" i="0" u="none" strike="noStrike" cap="none">
                <a:solidFill>
                  <a:srgbClr val="FFFFFF"/>
                </a:solidFill>
                <a:latin typeface="Arial"/>
                <a:ea typeface="Arial"/>
                <a:cs typeface="Arial"/>
                <a:sym typeface="Arial"/>
              </a:rPr>
            </a:br>
            <a:r>
              <a:rPr lang="es-MX" sz="1600" b="0" i="0" u="none" strike="noStrike" cap="none">
                <a:solidFill>
                  <a:srgbClr val="FFFFFF"/>
                </a:solidFill>
                <a:latin typeface="Arial"/>
                <a:ea typeface="Arial"/>
                <a:cs typeface="Arial"/>
                <a:sym typeface="Arial"/>
              </a:rPr>
              <a:t>sino que, al automatizar tantas actividades involucradas en este proceso, se libera tiempo de nuestro equipo para crear nuevos servicios de análisis que pueden beneficiar a toda la organización”.</a:t>
            </a:r>
            <a:br>
              <a:rPr lang="es-MX"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50"/>
              <a:buFont typeface="Gill Sans"/>
              <a:buNone/>
            </a:pPr>
            <a:r>
              <a:rPr lang="es-MX" sz="1050" b="1" i="0" u="none" strike="noStrike" cap="none">
                <a:solidFill>
                  <a:srgbClr val="FFFFFF"/>
                </a:solidFill>
                <a:latin typeface="Arial"/>
                <a:ea typeface="Arial"/>
                <a:cs typeface="Arial"/>
                <a:sym typeface="Arial"/>
              </a:rPr>
              <a:t>DAVID HENRIQUES, DIRECTOR DE CONSULTORÍA DE ANÁLISIS Y LABORATORIO DE DATOS, BNP PARIBAS</a:t>
            </a:r>
            <a:endParaRPr sz="1800" b="1" i="0" u="none" strike="noStrike" cap="none">
              <a:solidFill>
                <a:srgbClr val="FFFFFF"/>
              </a:solidFill>
              <a:latin typeface="Arial"/>
              <a:ea typeface="Arial"/>
              <a:cs typeface="Arial"/>
              <a:sym typeface="Arial"/>
            </a:endParaRPr>
          </a:p>
        </p:txBody>
      </p:sp>
      <p:pic>
        <p:nvPicPr>
          <p:cNvPr id="394" name="Google Shape;394;p82"/>
          <p:cNvPicPr preferRelativeResize="0"/>
          <p:nvPr/>
        </p:nvPicPr>
        <p:blipFill rotWithShape="1">
          <a:blip r:embed="rId4">
            <a:alphaModFix/>
          </a:blip>
          <a:srcRect/>
          <a:stretch/>
        </p:blipFill>
        <p:spPr>
          <a:xfrm>
            <a:off x="7559344" y="277025"/>
            <a:ext cx="380124" cy="253934"/>
          </a:xfrm>
          <a:prstGeom prst="rect">
            <a:avLst/>
          </a:prstGeom>
          <a:noFill/>
          <a:ln>
            <a:noFill/>
          </a:ln>
        </p:spPr>
      </p:pic>
      <p:pic>
        <p:nvPicPr>
          <p:cNvPr id="395" name="Google Shape;395;p82"/>
          <p:cNvPicPr preferRelativeResize="0"/>
          <p:nvPr/>
        </p:nvPicPr>
        <p:blipFill rotWithShape="1">
          <a:blip r:embed="rId5">
            <a:alphaModFix/>
          </a:blip>
          <a:srcRect/>
          <a:stretch/>
        </p:blipFill>
        <p:spPr>
          <a:xfrm>
            <a:off x="10388410" y="6174567"/>
            <a:ext cx="1300566" cy="268784"/>
          </a:xfrm>
          <a:prstGeom prst="rect">
            <a:avLst/>
          </a:prstGeom>
          <a:noFill/>
          <a:ln>
            <a:noFill/>
          </a:ln>
        </p:spPr>
      </p:pic>
      <p:sp>
        <p:nvSpPr>
          <p:cNvPr id="396" name="Google Shape;396;p82"/>
          <p:cNvSpPr/>
          <p:nvPr/>
        </p:nvSpPr>
        <p:spPr>
          <a:xfrm>
            <a:off x="397725" y="2748005"/>
            <a:ext cx="6390900" cy="18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67"/>
              <a:buFont typeface="Arial"/>
              <a:buNone/>
            </a:pPr>
            <a:r>
              <a:rPr lang="es-MX" sz="2667" b="1" i="0" u="none" strike="noStrike" cap="none">
                <a:solidFill>
                  <a:srgbClr val="3F3F3F"/>
                </a:solidFill>
                <a:latin typeface="Arial"/>
                <a:ea typeface="Arial"/>
                <a:cs typeface="Arial"/>
                <a:sym typeface="Arial"/>
              </a:rPr>
              <a:t>Crea una única fuente de información veraz para más de 2000 banqueros corporativos</a:t>
            </a:r>
            <a:endParaRPr sz="1400" b="0" i="0" u="none" strike="noStrike" cap="none">
              <a:solidFill>
                <a:srgbClr val="000000"/>
              </a:solidFill>
              <a:latin typeface="Arial"/>
              <a:ea typeface="Arial"/>
              <a:cs typeface="Arial"/>
              <a:sym typeface="Arial"/>
            </a:endParaRPr>
          </a:p>
        </p:txBody>
      </p:sp>
      <p:pic>
        <p:nvPicPr>
          <p:cNvPr id="397" name="Google Shape;397;p82"/>
          <p:cNvPicPr preferRelativeResize="0"/>
          <p:nvPr/>
        </p:nvPicPr>
        <p:blipFill rotWithShape="1">
          <a:blip r:embed="rId6">
            <a:alphaModFix/>
          </a:blip>
          <a:srcRect/>
          <a:stretch/>
        </p:blipFill>
        <p:spPr>
          <a:xfrm>
            <a:off x="397736" y="842913"/>
            <a:ext cx="2343948" cy="627668"/>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83"/>
          <p:cNvPicPr preferRelativeResize="0"/>
          <p:nvPr/>
        </p:nvPicPr>
        <p:blipFill rotWithShape="1">
          <a:blip r:embed="rId3">
            <a:alphaModFix/>
          </a:blip>
          <a:srcRect/>
          <a:stretch/>
        </p:blipFill>
        <p:spPr>
          <a:xfrm>
            <a:off x="7355340" y="0"/>
            <a:ext cx="4909457" cy="6858000"/>
          </a:xfrm>
          <a:prstGeom prst="rect">
            <a:avLst/>
          </a:prstGeom>
          <a:noFill/>
          <a:ln>
            <a:noFill/>
          </a:ln>
        </p:spPr>
      </p:pic>
      <p:sp>
        <p:nvSpPr>
          <p:cNvPr id="403" name="Google Shape;403;p83"/>
          <p:cNvSpPr/>
          <p:nvPr/>
        </p:nvSpPr>
        <p:spPr>
          <a:xfrm>
            <a:off x="8289889" y="988807"/>
            <a:ext cx="3646475" cy="3030255"/>
          </a:xfrm>
          <a:prstGeom prst="rect">
            <a:avLst/>
          </a:prstGeom>
          <a:noFill/>
          <a:ln>
            <a:noFill/>
          </a:ln>
          <a:effectLst>
            <a:outerShdw blurRad="50800" dist="38100" dir="2700000" algn="tl" rotWithShape="0">
              <a:srgbClr val="000000">
                <a:alpha val="40000"/>
              </a:srgbClr>
            </a:outerShdw>
          </a:effectLst>
        </p:spPr>
        <p:txBody>
          <a:bodyPr spcFirstLastPara="1" wrap="square" lIns="76175" tIns="38075" rIns="76175" bIns="38075"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s-MX" sz="1800" b="0" i="0" u="none" strike="noStrike" cap="none">
                <a:solidFill>
                  <a:srgbClr val="FFFFFF"/>
                </a:solidFill>
                <a:latin typeface="Arial"/>
                <a:ea typeface="Arial"/>
                <a:cs typeface="Arial"/>
                <a:sym typeface="Arial"/>
              </a:rPr>
              <a:t>Tableau me convierte en una persona más creativa y me ayuda a apreciar los datos. Ahora, me entusiasma ver los resultados de mi nuevo análisis, porque es mucho más sencillo ver las tendencias, la historia y la utilidad que aportan los datos”.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100"/>
              <a:buFont typeface="Arial"/>
              <a:buNone/>
            </a:pPr>
            <a:r>
              <a:rPr lang="es-MX" sz="1100" b="1" i="0" u="none" strike="noStrike" cap="none">
                <a:solidFill>
                  <a:srgbClr val="FFFFFF"/>
                </a:solidFill>
                <a:latin typeface="Arial"/>
                <a:ea typeface="Arial"/>
                <a:cs typeface="Arial"/>
                <a:sym typeface="Arial"/>
              </a:rPr>
              <a:t>MARTA MAGNUSZEWSKA, ALLSTATE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s-MX"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p:txBody>
      </p:sp>
      <p:pic>
        <p:nvPicPr>
          <p:cNvPr id="404" name="Google Shape;404;p83"/>
          <p:cNvPicPr preferRelativeResize="0"/>
          <p:nvPr/>
        </p:nvPicPr>
        <p:blipFill rotWithShape="1">
          <a:blip r:embed="rId4">
            <a:alphaModFix/>
          </a:blip>
          <a:srcRect/>
          <a:stretch/>
        </p:blipFill>
        <p:spPr>
          <a:xfrm>
            <a:off x="7723845" y="988807"/>
            <a:ext cx="380124" cy="253934"/>
          </a:xfrm>
          <a:prstGeom prst="rect">
            <a:avLst/>
          </a:prstGeom>
          <a:noFill/>
          <a:ln>
            <a:noFill/>
          </a:ln>
        </p:spPr>
      </p:pic>
      <p:pic>
        <p:nvPicPr>
          <p:cNvPr id="405" name="Google Shape;405;p83"/>
          <p:cNvPicPr preferRelativeResize="0"/>
          <p:nvPr/>
        </p:nvPicPr>
        <p:blipFill rotWithShape="1">
          <a:blip r:embed="rId5">
            <a:alphaModFix/>
          </a:blip>
          <a:srcRect/>
          <a:stretch/>
        </p:blipFill>
        <p:spPr>
          <a:xfrm>
            <a:off x="10388410" y="6174567"/>
            <a:ext cx="1300566" cy="268784"/>
          </a:xfrm>
          <a:prstGeom prst="rect">
            <a:avLst/>
          </a:prstGeom>
          <a:noFill/>
          <a:ln>
            <a:noFill/>
          </a:ln>
        </p:spPr>
      </p:pic>
      <p:pic>
        <p:nvPicPr>
          <p:cNvPr id="406" name="Google Shape;406;p83" descr="Image result for allstate logo"/>
          <p:cNvPicPr preferRelativeResize="0"/>
          <p:nvPr/>
        </p:nvPicPr>
        <p:blipFill rotWithShape="1">
          <a:blip r:embed="rId6">
            <a:alphaModFix/>
          </a:blip>
          <a:srcRect/>
          <a:stretch/>
        </p:blipFill>
        <p:spPr>
          <a:xfrm>
            <a:off x="255635" y="434758"/>
            <a:ext cx="2487565" cy="554049"/>
          </a:xfrm>
          <a:prstGeom prst="rect">
            <a:avLst/>
          </a:prstGeom>
          <a:noFill/>
          <a:ln>
            <a:noFill/>
          </a:ln>
        </p:spPr>
      </p:pic>
      <p:sp>
        <p:nvSpPr>
          <p:cNvPr id="407" name="Google Shape;407;p83"/>
          <p:cNvSpPr/>
          <p:nvPr/>
        </p:nvSpPr>
        <p:spPr>
          <a:xfrm>
            <a:off x="503025" y="2488734"/>
            <a:ext cx="6562800" cy="14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67"/>
              <a:buFont typeface="Arial"/>
              <a:buNone/>
            </a:pPr>
            <a:r>
              <a:rPr lang="es-MX" sz="2667" b="1" i="0" u="none" strike="noStrike" cap="none">
                <a:solidFill>
                  <a:srgbClr val="3F3F3F"/>
                </a:solidFill>
                <a:latin typeface="Arial"/>
                <a:ea typeface="Arial"/>
                <a:cs typeface="Arial"/>
                <a:sym typeface="Arial"/>
              </a:rPr>
              <a:t>Ahorro de más de USD 3 millones </a:t>
            </a:r>
            <a:br>
              <a:rPr lang="es-MX" sz="2667" b="1" i="0" u="none" strike="noStrike" cap="none">
                <a:solidFill>
                  <a:srgbClr val="3F3F3F"/>
                </a:solidFill>
                <a:latin typeface="Arial"/>
                <a:ea typeface="Arial"/>
                <a:cs typeface="Arial"/>
                <a:sym typeface="Arial"/>
              </a:rPr>
            </a:br>
            <a:r>
              <a:rPr lang="es-MX" sz="2667" b="1" i="0" u="none" strike="noStrike" cap="none">
                <a:solidFill>
                  <a:srgbClr val="3F3F3F"/>
                </a:solidFill>
                <a:latin typeface="Arial"/>
                <a:ea typeface="Arial"/>
                <a:cs typeface="Arial"/>
                <a:sym typeface="Arial"/>
              </a:rPr>
              <a:t>al año con Tableau</a:t>
            </a:r>
            <a:endParaRPr sz="2667"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84"/>
          <p:cNvPicPr preferRelativeResize="0"/>
          <p:nvPr/>
        </p:nvPicPr>
        <p:blipFill rotWithShape="1">
          <a:blip r:embed="rId3">
            <a:alphaModFix/>
          </a:blip>
          <a:srcRect/>
          <a:stretch/>
        </p:blipFill>
        <p:spPr>
          <a:xfrm>
            <a:off x="7457860" y="0"/>
            <a:ext cx="4909457" cy="6858000"/>
          </a:xfrm>
          <a:prstGeom prst="rect">
            <a:avLst/>
          </a:prstGeom>
          <a:noFill/>
          <a:ln>
            <a:noFill/>
          </a:ln>
        </p:spPr>
      </p:pic>
      <p:sp>
        <p:nvSpPr>
          <p:cNvPr id="413" name="Google Shape;413;p84"/>
          <p:cNvSpPr/>
          <p:nvPr/>
        </p:nvSpPr>
        <p:spPr>
          <a:xfrm>
            <a:off x="8030916" y="358227"/>
            <a:ext cx="4033810" cy="4698000"/>
          </a:xfrm>
          <a:prstGeom prst="rect">
            <a:avLst/>
          </a:prstGeom>
          <a:noFill/>
          <a:ln>
            <a:noFill/>
          </a:ln>
          <a:effectLst>
            <a:outerShdw blurRad="50800" dist="38100" dir="2700000" algn="tl" rotWithShape="0">
              <a:srgbClr val="000000">
                <a:alpha val="40000"/>
              </a:srgbClr>
            </a:outerShdw>
          </a:effectLst>
        </p:spPr>
        <p:txBody>
          <a:bodyPr spcFirstLastPara="1" wrap="square" lIns="76175" tIns="38075" rIns="76175" bIns="38075" anchor="t" anchorCtr="0">
            <a:noAutofit/>
          </a:bodyPr>
          <a:lstStyle/>
          <a:p>
            <a:pPr marL="0" marR="0" lvl="0" indent="0" algn="l" rtl="0">
              <a:lnSpc>
                <a:spcPct val="100000"/>
              </a:lnSpc>
              <a:spcBef>
                <a:spcPts val="0"/>
              </a:spcBef>
              <a:spcAft>
                <a:spcPts val="0"/>
              </a:spcAft>
              <a:buClr>
                <a:srgbClr val="FFFFFF"/>
              </a:buClr>
              <a:buSzPts val="1600"/>
              <a:buFont typeface="Arial"/>
              <a:buNone/>
            </a:pPr>
            <a:r>
              <a:rPr lang="es-MX" sz="1500" b="0" i="0" u="none" strike="noStrike" cap="none">
                <a:solidFill>
                  <a:srgbClr val="FFFFFF"/>
                </a:solidFill>
                <a:latin typeface="Arial"/>
                <a:ea typeface="Arial"/>
                <a:cs typeface="Arial"/>
                <a:sym typeface="Arial"/>
              </a:rPr>
              <a:t>PEMCO usa Tableau para hacer seguimiento y supervisar con precisión todas sus reclamaciones de seguros en curso. Esto mejora significativamente las tasas de cierre y asegura altos niveles de satisfacción del cliente.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5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600"/>
              <a:buFont typeface="Arial"/>
              <a:buNone/>
            </a:pPr>
            <a:r>
              <a:rPr lang="es-MX" sz="1500" b="0" i="0" u="none" strike="noStrike" cap="none">
                <a:solidFill>
                  <a:srgbClr val="FFFFFF"/>
                </a:solidFill>
                <a:latin typeface="Arial"/>
                <a:ea typeface="Arial"/>
                <a:cs typeface="Arial"/>
                <a:sym typeface="Arial"/>
              </a:rPr>
              <a:t>Los permisos flexibles de Tableau nos permiten hacer las cosas de forma rápida y sencilla. Así, se mantiene la integridad de los datos en todo momento.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5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600"/>
              <a:buFont typeface="Arial"/>
              <a:buNone/>
            </a:pPr>
            <a:r>
              <a:rPr lang="es-MX" sz="1500" b="0" i="0" u="none" strike="noStrike" cap="none">
                <a:solidFill>
                  <a:srgbClr val="FFFFFF"/>
                </a:solidFill>
                <a:latin typeface="Arial"/>
                <a:ea typeface="Arial"/>
                <a:cs typeface="Arial"/>
                <a:sym typeface="Arial"/>
              </a:rPr>
              <a:t>Con un solo dashboard de Tableau, </a:t>
            </a:r>
            <a:br>
              <a:rPr lang="es-MX" sz="1500" b="0" i="0" u="none" strike="noStrike" cap="none">
                <a:solidFill>
                  <a:srgbClr val="FFFFFF"/>
                </a:solidFill>
                <a:latin typeface="Arial"/>
                <a:ea typeface="Arial"/>
                <a:cs typeface="Arial"/>
                <a:sym typeface="Arial"/>
              </a:rPr>
            </a:br>
            <a:r>
              <a:rPr lang="es-MX" sz="1500" b="0" i="0" u="none" strike="noStrike" cap="none">
                <a:solidFill>
                  <a:srgbClr val="FFFFFF"/>
                </a:solidFill>
                <a:latin typeface="Arial"/>
                <a:ea typeface="Arial"/>
                <a:cs typeface="Arial"/>
                <a:sym typeface="Arial"/>
              </a:rPr>
              <a:t>los peritos pueden hacer un seguimiento de cada reclamación que tienen abierta y de los clientes, y cierran las reclamaciones de una manera mucho más oportuna. Como resultado, pueden brindar un servicio mucho mejor en lugares y momentos que antes no eran posibles”.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s-MX" sz="1100" b="1" i="0" u="none" strike="noStrike" cap="none">
                <a:solidFill>
                  <a:srgbClr val="FFFFFF"/>
                </a:solidFill>
                <a:latin typeface="Arial"/>
                <a:ea typeface="Arial"/>
                <a:cs typeface="Arial"/>
                <a:sym typeface="Arial"/>
              </a:rPr>
              <a:t>TIM HUGHES, DESARROLLADOR Y ADMINISTRADOR PRINCIPAL DE TABLEAU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Merriweather"/>
              <a:buNone/>
            </a:pPr>
            <a:br>
              <a:rPr lang="es-MX" sz="1800" b="0" i="0" u="none" strike="noStrike" cap="none">
                <a:solidFill>
                  <a:srgbClr val="FFFFFF"/>
                </a:solidFill>
                <a:latin typeface="Merriweather"/>
                <a:ea typeface="Merriweather"/>
                <a:cs typeface="Merriweather"/>
                <a:sym typeface="Merriweather"/>
              </a:rPr>
            </a:br>
            <a:endParaRPr sz="1800" b="0" i="0" u="none" strike="noStrike" cap="none">
              <a:solidFill>
                <a:srgbClr val="FFFFFF"/>
              </a:solidFill>
              <a:latin typeface="Merriweather"/>
              <a:ea typeface="Merriweather"/>
              <a:cs typeface="Merriweather"/>
              <a:sym typeface="Merriweather"/>
            </a:endParaRPr>
          </a:p>
        </p:txBody>
      </p:sp>
      <p:pic>
        <p:nvPicPr>
          <p:cNvPr id="414" name="Google Shape;414;p84"/>
          <p:cNvPicPr preferRelativeResize="0"/>
          <p:nvPr/>
        </p:nvPicPr>
        <p:blipFill rotWithShape="1">
          <a:blip r:embed="rId4">
            <a:alphaModFix/>
          </a:blip>
          <a:srcRect/>
          <a:stretch/>
        </p:blipFill>
        <p:spPr>
          <a:xfrm>
            <a:off x="7650792" y="319004"/>
            <a:ext cx="380124" cy="253934"/>
          </a:xfrm>
          <a:prstGeom prst="rect">
            <a:avLst/>
          </a:prstGeom>
          <a:noFill/>
          <a:ln>
            <a:noFill/>
          </a:ln>
        </p:spPr>
      </p:pic>
      <p:pic>
        <p:nvPicPr>
          <p:cNvPr id="415" name="Google Shape;415;p84"/>
          <p:cNvPicPr preferRelativeResize="0"/>
          <p:nvPr/>
        </p:nvPicPr>
        <p:blipFill rotWithShape="1">
          <a:blip r:embed="rId5">
            <a:alphaModFix/>
          </a:blip>
          <a:srcRect/>
          <a:stretch/>
        </p:blipFill>
        <p:spPr>
          <a:xfrm>
            <a:off x="10388410" y="6174567"/>
            <a:ext cx="1300566" cy="268784"/>
          </a:xfrm>
          <a:prstGeom prst="rect">
            <a:avLst/>
          </a:prstGeom>
          <a:noFill/>
          <a:ln>
            <a:noFill/>
          </a:ln>
        </p:spPr>
      </p:pic>
      <p:sp>
        <p:nvSpPr>
          <p:cNvPr id="416" name="Google Shape;416;p84"/>
          <p:cNvSpPr/>
          <p:nvPr/>
        </p:nvSpPr>
        <p:spPr>
          <a:xfrm>
            <a:off x="513177" y="2223339"/>
            <a:ext cx="6617296" cy="3734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2667"/>
              <a:buFont typeface="Arial"/>
              <a:buNone/>
            </a:pPr>
            <a:r>
              <a:rPr lang="es-MX" sz="2667" b="1" i="0" u="none" strike="noStrike" cap="none">
                <a:solidFill>
                  <a:srgbClr val="3F3F3F"/>
                </a:solidFill>
                <a:latin typeface="Arial"/>
                <a:ea typeface="Arial"/>
                <a:cs typeface="Arial"/>
                <a:sym typeface="Arial"/>
              </a:rPr>
              <a:t>PEMCO combina una gestión de reclamaciones rápida y precisa con </a:t>
            </a:r>
            <a:br>
              <a:rPr lang="es-MX" sz="2667" b="1" i="0" u="none" strike="noStrike" cap="none">
                <a:solidFill>
                  <a:srgbClr val="3F3F3F"/>
                </a:solidFill>
                <a:latin typeface="Arial"/>
                <a:ea typeface="Arial"/>
                <a:cs typeface="Arial"/>
                <a:sym typeface="Arial"/>
              </a:rPr>
            </a:br>
            <a:r>
              <a:rPr lang="es-MX" sz="2667" b="1" i="0" u="none" strike="noStrike" cap="none">
                <a:solidFill>
                  <a:srgbClr val="3F3F3F"/>
                </a:solidFill>
                <a:latin typeface="Arial"/>
                <a:ea typeface="Arial"/>
                <a:cs typeface="Arial"/>
                <a:sym typeface="Arial"/>
              </a:rPr>
              <a:t>una administración de servidores sin interrupciones mediante Tableau</a:t>
            </a:r>
            <a:endParaRPr sz="1400" b="0" i="0" u="none" strike="noStrike" cap="none">
              <a:solidFill>
                <a:srgbClr val="000000"/>
              </a:solidFill>
              <a:latin typeface="Arial"/>
              <a:ea typeface="Arial"/>
              <a:cs typeface="Arial"/>
              <a:sym typeface="Arial"/>
            </a:endParaRPr>
          </a:p>
        </p:txBody>
      </p:sp>
      <p:pic>
        <p:nvPicPr>
          <p:cNvPr id="417" name="Google Shape;417;p84"/>
          <p:cNvPicPr preferRelativeResize="0"/>
          <p:nvPr/>
        </p:nvPicPr>
        <p:blipFill rotWithShape="1">
          <a:blip r:embed="rId6">
            <a:alphaModFix/>
          </a:blip>
          <a:srcRect/>
          <a:stretch/>
        </p:blipFill>
        <p:spPr>
          <a:xfrm>
            <a:off x="617836" y="389435"/>
            <a:ext cx="1075040" cy="113685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7"/>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800"/>
              </a:spcAft>
              <a:buSzPts val="4000"/>
              <a:buNone/>
            </a:pPr>
            <a:r>
              <a:rPr lang="es-MX"/>
              <a:t>Descripción general</a:t>
            </a:r>
            <a:endParaRPr/>
          </a:p>
        </p:txBody>
      </p:sp>
      <p:sp>
        <p:nvSpPr>
          <p:cNvPr id="285" name="Google Shape;285;p67"/>
          <p:cNvSpPr txBox="1">
            <a:spLocks noGrp="1"/>
          </p:cNvSpPr>
          <p:nvPr>
            <p:ph type="body" idx="2"/>
          </p:nvPr>
        </p:nvSpPr>
        <p:spPr>
          <a:xfrm>
            <a:off x="640150" y="1358204"/>
            <a:ext cx="10646700" cy="4518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400"/>
              <a:buNone/>
            </a:pPr>
            <a:endParaRPr sz="3100">
              <a:solidFill>
                <a:srgbClr val="0F3B5E"/>
              </a:solidFill>
            </a:endParaRPr>
          </a:p>
          <a:p>
            <a:pPr marL="0" lvl="0" indent="0" algn="l" rtl="0">
              <a:lnSpc>
                <a:spcPct val="90000"/>
              </a:lnSpc>
              <a:spcBef>
                <a:spcPts val="1000"/>
              </a:spcBef>
              <a:spcAft>
                <a:spcPts val="0"/>
              </a:spcAft>
              <a:buSzPts val="2400"/>
              <a:buNone/>
            </a:pPr>
            <a:r>
              <a:rPr lang="es-MX" sz="3100">
                <a:solidFill>
                  <a:srgbClr val="0F3B5E"/>
                </a:solidFill>
              </a:rPr>
              <a:t>El análisis de datos para:</a:t>
            </a:r>
            <a:endParaRPr sz="3600">
              <a:solidFill>
                <a:srgbClr val="0F3B5E"/>
              </a:solidFill>
            </a:endParaRPr>
          </a:p>
          <a:p>
            <a:pPr marL="457200" lvl="0" indent="-425450" algn="l" rtl="0">
              <a:lnSpc>
                <a:spcPct val="90000"/>
              </a:lnSpc>
              <a:spcBef>
                <a:spcPts val="1000"/>
              </a:spcBef>
              <a:spcAft>
                <a:spcPts val="0"/>
              </a:spcAft>
              <a:buClr>
                <a:srgbClr val="0F3B5E"/>
              </a:buClr>
              <a:buSzPts val="3100"/>
              <a:buChar char="●"/>
            </a:pPr>
            <a:r>
              <a:rPr lang="es-MX" sz="3100">
                <a:solidFill>
                  <a:srgbClr val="0F3B5E"/>
                </a:solidFill>
              </a:rPr>
              <a:t>Identificar riesgos</a:t>
            </a:r>
            <a:endParaRPr sz="3100">
              <a:solidFill>
                <a:srgbClr val="0F3B5E"/>
              </a:solidFill>
            </a:endParaRPr>
          </a:p>
          <a:p>
            <a:pPr marL="457200" lvl="0" indent="-425450" algn="l" rtl="0">
              <a:lnSpc>
                <a:spcPct val="90000"/>
              </a:lnSpc>
              <a:spcBef>
                <a:spcPts val="0"/>
              </a:spcBef>
              <a:spcAft>
                <a:spcPts val="0"/>
              </a:spcAft>
              <a:buClr>
                <a:srgbClr val="0F3B5E"/>
              </a:buClr>
              <a:buSzPts val="3100"/>
              <a:buChar char="●"/>
            </a:pPr>
            <a:r>
              <a:rPr lang="es-MX" sz="3100">
                <a:solidFill>
                  <a:srgbClr val="0F3B5E"/>
                </a:solidFill>
              </a:rPr>
              <a:t>Prevenir fraudes</a:t>
            </a:r>
            <a:endParaRPr sz="3100">
              <a:solidFill>
                <a:srgbClr val="0F3B5E"/>
              </a:solidFill>
            </a:endParaRPr>
          </a:p>
          <a:p>
            <a:pPr marL="457200" lvl="0" indent="-425450" algn="l" rtl="0">
              <a:lnSpc>
                <a:spcPct val="90000"/>
              </a:lnSpc>
              <a:spcBef>
                <a:spcPts val="0"/>
              </a:spcBef>
              <a:spcAft>
                <a:spcPts val="0"/>
              </a:spcAft>
              <a:buClr>
                <a:srgbClr val="0F3B5E"/>
              </a:buClr>
              <a:buSzPts val="3100"/>
              <a:buChar char="●"/>
            </a:pPr>
            <a:r>
              <a:rPr lang="es-MX" sz="3100">
                <a:solidFill>
                  <a:srgbClr val="0F3B5E"/>
                </a:solidFill>
              </a:rPr>
              <a:t>Supervisar las vulnerabilidades de la empresa</a:t>
            </a:r>
            <a:endParaRPr sz="3100">
              <a:solidFill>
                <a:srgbClr val="0F3B5E"/>
              </a:solidFill>
            </a:endParaRPr>
          </a:p>
          <a:p>
            <a:pPr marL="457200" lvl="0" indent="-425450" algn="l" rtl="0">
              <a:lnSpc>
                <a:spcPct val="90000"/>
              </a:lnSpc>
              <a:spcBef>
                <a:spcPts val="0"/>
              </a:spcBef>
              <a:spcAft>
                <a:spcPts val="0"/>
              </a:spcAft>
              <a:buClr>
                <a:srgbClr val="0F3B5E"/>
              </a:buClr>
              <a:buSzPts val="3100"/>
              <a:buChar char="●"/>
            </a:pPr>
            <a:r>
              <a:rPr lang="es-MX" sz="3100">
                <a:solidFill>
                  <a:srgbClr val="0F3B5E"/>
                </a:solidFill>
              </a:rPr>
              <a:t>Actuar con rapidez y confianza</a:t>
            </a:r>
            <a:endParaRPr sz="3100">
              <a:solidFill>
                <a:srgbClr val="0F3B5E"/>
              </a:solidFill>
            </a:endParaRPr>
          </a:p>
          <a:p>
            <a:pPr marL="0" lvl="0" indent="0" algn="l" rtl="0">
              <a:lnSpc>
                <a:spcPct val="100000"/>
              </a:lnSpc>
              <a:spcBef>
                <a:spcPts val="0"/>
              </a:spcBef>
              <a:spcAft>
                <a:spcPts val="800"/>
              </a:spcAft>
              <a:buSzPts val="2400"/>
              <a:buNone/>
            </a:pP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85"/>
          <p:cNvPicPr preferRelativeResize="0"/>
          <p:nvPr/>
        </p:nvPicPr>
        <p:blipFill rotWithShape="1">
          <a:blip r:embed="rId3">
            <a:alphaModFix/>
          </a:blip>
          <a:srcRect/>
          <a:stretch/>
        </p:blipFill>
        <p:spPr>
          <a:xfrm>
            <a:off x="7355340" y="0"/>
            <a:ext cx="4909457" cy="6858000"/>
          </a:xfrm>
          <a:prstGeom prst="rect">
            <a:avLst/>
          </a:prstGeom>
          <a:noFill/>
          <a:ln>
            <a:noFill/>
          </a:ln>
        </p:spPr>
      </p:pic>
      <p:sp>
        <p:nvSpPr>
          <p:cNvPr id="423" name="Google Shape;423;p85"/>
          <p:cNvSpPr/>
          <p:nvPr/>
        </p:nvSpPr>
        <p:spPr>
          <a:xfrm>
            <a:off x="8127324" y="988807"/>
            <a:ext cx="3815294" cy="3030255"/>
          </a:xfrm>
          <a:prstGeom prst="rect">
            <a:avLst/>
          </a:prstGeom>
          <a:noFill/>
          <a:ln>
            <a:noFill/>
          </a:ln>
          <a:effectLst>
            <a:outerShdw blurRad="50800" dist="38100" dir="2700000" algn="tl" rotWithShape="0">
              <a:srgbClr val="000000">
                <a:alpha val="40000"/>
              </a:srgbClr>
            </a:outerShdw>
          </a:effectLst>
        </p:spPr>
        <p:txBody>
          <a:bodyPr spcFirstLastPara="1" wrap="square" lIns="76175" tIns="38075" rIns="76175" bIns="38075"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s-MX" sz="1800" b="0" i="0" u="none" strike="noStrike" cap="none">
                <a:solidFill>
                  <a:srgbClr val="FFFFFF"/>
                </a:solidFill>
                <a:latin typeface="Arial"/>
                <a:ea typeface="Arial"/>
                <a:cs typeface="Arial"/>
                <a:sym typeface="Arial"/>
              </a:rPr>
              <a:t>Swiss Life quería garantizar un acceso más fácil a los datos, que permita a los equipos consultar fuentes de datos en formatos múltiples. Tableau nos ha permitido implementar una base única y estandarizada, lo que ahorra tiempo y aumenta la eficiencia”.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400"/>
              <a:buFont typeface="Arial"/>
              <a:buNone/>
            </a:pPr>
            <a:r>
              <a:rPr lang="es-MX" sz="1200" b="1" i="0" u="none" strike="noStrike" cap="none">
                <a:solidFill>
                  <a:srgbClr val="FFFFFF"/>
                </a:solidFill>
                <a:latin typeface="Arial"/>
                <a:ea typeface="Arial"/>
                <a:cs typeface="Arial"/>
                <a:sym typeface="Arial"/>
              </a:rPr>
              <a:t>EMMANUEL DUBOIS, DIRECTOR DE DATOS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600" b="0" i="1" u="none" strike="noStrike" cap="none">
              <a:solidFill>
                <a:srgbClr val="B2E4D7"/>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Gill Sans"/>
              <a:buNone/>
            </a:pPr>
            <a:endParaRPr sz="1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es-MX"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p:txBody>
      </p:sp>
      <p:pic>
        <p:nvPicPr>
          <p:cNvPr id="424" name="Google Shape;424;p85"/>
          <p:cNvPicPr preferRelativeResize="0"/>
          <p:nvPr/>
        </p:nvPicPr>
        <p:blipFill rotWithShape="1">
          <a:blip r:embed="rId4">
            <a:alphaModFix/>
          </a:blip>
          <a:srcRect/>
          <a:stretch/>
        </p:blipFill>
        <p:spPr>
          <a:xfrm>
            <a:off x="8194875" y="711782"/>
            <a:ext cx="380124" cy="253934"/>
          </a:xfrm>
          <a:prstGeom prst="rect">
            <a:avLst/>
          </a:prstGeom>
          <a:noFill/>
          <a:ln>
            <a:noFill/>
          </a:ln>
        </p:spPr>
      </p:pic>
      <p:pic>
        <p:nvPicPr>
          <p:cNvPr id="425" name="Google Shape;425;p85"/>
          <p:cNvPicPr preferRelativeResize="0"/>
          <p:nvPr/>
        </p:nvPicPr>
        <p:blipFill rotWithShape="1">
          <a:blip r:embed="rId5">
            <a:alphaModFix/>
          </a:blip>
          <a:srcRect/>
          <a:stretch/>
        </p:blipFill>
        <p:spPr>
          <a:xfrm>
            <a:off x="10388410" y="6174567"/>
            <a:ext cx="1300566" cy="268784"/>
          </a:xfrm>
          <a:prstGeom prst="rect">
            <a:avLst/>
          </a:prstGeom>
          <a:noFill/>
          <a:ln>
            <a:noFill/>
          </a:ln>
        </p:spPr>
      </p:pic>
      <p:sp>
        <p:nvSpPr>
          <p:cNvPr id="426" name="Google Shape;426;p85">
            <a:hlinkClick r:id="rId6"/>
          </p:cNvPr>
          <p:cNvSpPr/>
          <p:nvPr/>
        </p:nvSpPr>
        <p:spPr>
          <a:xfrm>
            <a:off x="608210" y="1882789"/>
            <a:ext cx="6383717" cy="4486226"/>
          </a:xfrm>
          <a:prstGeom prst="rect">
            <a:avLst/>
          </a:prstGeom>
          <a:noFill/>
          <a:ln>
            <a:noFill/>
          </a:ln>
        </p:spPr>
        <p:txBody>
          <a:bodyPr spcFirstLastPara="1" wrap="square" lIns="76175" tIns="38075" rIns="76175" bIns="38075" anchor="t" anchorCtr="0">
            <a:noAutofit/>
          </a:bodyPr>
          <a:lstStyle/>
          <a:p>
            <a:pPr marL="0" marR="0" lvl="0" indent="0" algn="l" rtl="0">
              <a:lnSpc>
                <a:spcPct val="100000"/>
              </a:lnSpc>
              <a:spcBef>
                <a:spcPts val="0"/>
              </a:spcBef>
              <a:spcAft>
                <a:spcPts val="0"/>
              </a:spcAft>
              <a:buClr>
                <a:srgbClr val="3F3F3F"/>
              </a:buClr>
              <a:buSzPts val="2667"/>
              <a:buFont typeface="Arial"/>
              <a:buNone/>
            </a:pPr>
            <a:r>
              <a:rPr lang="es-MX" sz="2667" b="1" i="0" u="none" strike="noStrike" cap="none">
                <a:solidFill>
                  <a:srgbClr val="3F3F3F"/>
                </a:solidFill>
                <a:latin typeface="Arial"/>
                <a:ea typeface="Arial"/>
                <a:cs typeface="Arial"/>
                <a:sym typeface="Arial"/>
              </a:rPr>
              <a:t>Swiss Life pone a los datos en el centro de su estrategia de crecimiento</a:t>
            </a:r>
            <a:endParaRPr sz="1400" b="0" i="0" u="none" strike="noStrike" cap="none">
              <a:solidFill>
                <a:srgbClr val="000000"/>
              </a:solidFill>
              <a:latin typeface="Arial"/>
              <a:ea typeface="Arial"/>
              <a:cs typeface="Arial"/>
              <a:sym typeface="Arial"/>
            </a:endParaRPr>
          </a:p>
        </p:txBody>
      </p:sp>
      <p:pic>
        <p:nvPicPr>
          <p:cNvPr id="427" name="Google Shape;427;p85"/>
          <p:cNvPicPr preferRelativeResize="0"/>
          <p:nvPr/>
        </p:nvPicPr>
        <p:blipFill rotWithShape="1">
          <a:blip r:embed="rId7">
            <a:alphaModFix/>
          </a:blip>
          <a:srcRect/>
          <a:stretch/>
        </p:blipFill>
        <p:spPr>
          <a:xfrm>
            <a:off x="724148" y="488985"/>
            <a:ext cx="1505247" cy="992590"/>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86"/>
          <p:cNvPicPr preferRelativeResize="0"/>
          <p:nvPr/>
        </p:nvPicPr>
        <p:blipFill rotWithShape="1">
          <a:blip r:embed="rId3">
            <a:alphaModFix/>
          </a:blip>
          <a:srcRect/>
          <a:stretch/>
        </p:blipFill>
        <p:spPr>
          <a:xfrm>
            <a:off x="7355340" y="0"/>
            <a:ext cx="4909457" cy="6858000"/>
          </a:xfrm>
          <a:prstGeom prst="rect">
            <a:avLst/>
          </a:prstGeom>
          <a:noFill/>
          <a:ln>
            <a:noFill/>
          </a:ln>
        </p:spPr>
      </p:pic>
      <p:pic>
        <p:nvPicPr>
          <p:cNvPr id="433" name="Google Shape;433;p86"/>
          <p:cNvPicPr preferRelativeResize="0"/>
          <p:nvPr/>
        </p:nvPicPr>
        <p:blipFill rotWithShape="1">
          <a:blip r:embed="rId4">
            <a:alphaModFix/>
          </a:blip>
          <a:srcRect/>
          <a:stretch/>
        </p:blipFill>
        <p:spPr>
          <a:xfrm>
            <a:off x="10388410" y="6174567"/>
            <a:ext cx="1300566" cy="268784"/>
          </a:xfrm>
          <a:prstGeom prst="rect">
            <a:avLst/>
          </a:prstGeom>
          <a:noFill/>
          <a:ln>
            <a:noFill/>
          </a:ln>
        </p:spPr>
      </p:pic>
      <p:sp>
        <p:nvSpPr>
          <p:cNvPr id="434" name="Google Shape;434;p86"/>
          <p:cNvSpPr txBox="1"/>
          <p:nvPr/>
        </p:nvSpPr>
        <p:spPr>
          <a:xfrm>
            <a:off x="640300" y="2848850"/>
            <a:ext cx="5563200" cy="13413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1600"/>
              </a:spcBef>
              <a:spcAft>
                <a:spcPts val="0"/>
              </a:spcAft>
              <a:buClr>
                <a:srgbClr val="3F3F3F"/>
              </a:buClr>
              <a:buSzPts val="2400"/>
              <a:buFont typeface="Arial"/>
              <a:buNone/>
            </a:pPr>
            <a:r>
              <a:rPr lang="es-MX" sz="2200" b="1" i="0" u="none" strike="noStrike" cap="none">
                <a:solidFill>
                  <a:srgbClr val="3F3F3F"/>
                </a:solidFill>
                <a:latin typeface="Arial"/>
                <a:ea typeface="Arial"/>
                <a:cs typeface="Arial"/>
                <a:sym typeface="Arial"/>
              </a:rPr>
              <a:t>Los ejecutivos enfrentan los riesgos con confianza</a:t>
            </a:r>
            <a:endParaRPr sz="1467" b="0" i="0" u="none" strike="noStrike" cap="none">
              <a:solidFill>
                <a:srgbClr val="000000"/>
              </a:solidFill>
              <a:latin typeface="Gill Sans"/>
              <a:ea typeface="Gill Sans"/>
              <a:cs typeface="Gill Sans"/>
              <a:sym typeface="Gill Sans"/>
            </a:endParaRPr>
          </a:p>
        </p:txBody>
      </p:sp>
      <p:sp>
        <p:nvSpPr>
          <p:cNvPr id="435" name="Google Shape;435;p86"/>
          <p:cNvSpPr txBox="1"/>
          <p:nvPr/>
        </p:nvSpPr>
        <p:spPr>
          <a:xfrm>
            <a:off x="8073127" y="1953557"/>
            <a:ext cx="3842761" cy="28007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Gill Sans"/>
              <a:buNone/>
            </a:pPr>
            <a:endParaRPr sz="16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600"/>
              <a:buFont typeface="Gill Sans"/>
              <a:buNone/>
            </a:pPr>
            <a:r>
              <a:rPr lang="es-MX" sz="1600" b="0" i="0" u="none" strike="noStrike" cap="none">
                <a:solidFill>
                  <a:srgbClr val="FFFFFF"/>
                </a:solidFill>
                <a:latin typeface="Arial"/>
                <a:ea typeface="Arial"/>
                <a:cs typeface="Arial"/>
                <a:sym typeface="Arial"/>
              </a:rPr>
              <a:t>Implementamos Tableau en nuestro grupo de análisis y lo compartimos con el resto de la organización al mostrar nuestras visualizaciones en el ámbito ejecutivo. A ellos les encantaron las visualizaciones y comenzaron a pedir algunas con más detalles, hasta grupos y equipos individuales. Fue clave lograr que los ejecutivos se comprometieran y aceptaran adoptar Tableau</a:t>
            </a:r>
            <a:r>
              <a:rPr lang="es-MX" sz="1600" b="0" i="1"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Gill Sans"/>
              <a:buNone/>
            </a:pPr>
            <a:endParaRPr sz="1600" b="0" i="0" u="none" strike="noStrike" cap="none">
              <a:solidFill>
                <a:srgbClr val="FFFFFF"/>
              </a:solidFill>
              <a:latin typeface="Gill Sans"/>
              <a:ea typeface="Gill Sans"/>
              <a:cs typeface="Gill Sans"/>
              <a:sym typeface="Gill Sans"/>
            </a:endParaRPr>
          </a:p>
        </p:txBody>
      </p:sp>
      <p:pic>
        <p:nvPicPr>
          <p:cNvPr id="436" name="Google Shape;436;p86"/>
          <p:cNvPicPr preferRelativeResize="0"/>
          <p:nvPr/>
        </p:nvPicPr>
        <p:blipFill rotWithShape="1">
          <a:blip r:embed="rId5">
            <a:alphaModFix/>
          </a:blip>
          <a:srcRect/>
          <a:stretch/>
        </p:blipFill>
        <p:spPr>
          <a:xfrm>
            <a:off x="7693004" y="2233859"/>
            <a:ext cx="380124" cy="253934"/>
          </a:xfrm>
          <a:prstGeom prst="rect">
            <a:avLst/>
          </a:prstGeom>
          <a:noFill/>
          <a:ln>
            <a:noFill/>
          </a:ln>
        </p:spPr>
      </p:pic>
      <p:pic>
        <p:nvPicPr>
          <p:cNvPr id="437" name="Google Shape;437;p86"/>
          <p:cNvPicPr preferRelativeResize="0"/>
          <p:nvPr/>
        </p:nvPicPr>
        <p:blipFill rotWithShape="1">
          <a:blip r:embed="rId6">
            <a:alphaModFix/>
          </a:blip>
          <a:srcRect/>
          <a:stretch/>
        </p:blipFill>
        <p:spPr>
          <a:xfrm>
            <a:off x="276112" y="1111900"/>
            <a:ext cx="1137052" cy="11219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68"/>
          <p:cNvPicPr preferRelativeResize="0"/>
          <p:nvPr/>
        </p:nvPicPr>
        <p:blipFill>
          <a:blip r:embed="rId3">
            <a:alphaModFix/>
          </a:blip>
          <a:stretch>
            <a:fillRect/>
          </a:stretch>
        </p:blipFill>
        <p:spPr>
          <a:xfrm>
            <a:off x="0" y="0"/>
            <a:ext cx="12191996"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9"/>
          <p:cNvSpPr txBox="1">
            <a:spLocks noGrp="1"/>
          </p:cNvSpPr>
          <p:nvPr>
            <p:ph type="title" idx="4294967295"/>
          </p:nvPr>
        </p:nvSpPr>
        <p:spPr>
          <a:xfrm>
            <a:off x="577550" y="1930010"/>
            <a:ext cx="11037000" cy="3357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700"/>
              <a:buNone/>
            </a:pPr>
            <a:r>
              <a:rPr lang="es-MX" sz="2700">
                <a:solidFill>
                  <a:srgbClr val="FF9900"/>
                </a:solidFill>
              </a:rPr>
              <a:t>Nuestra misión: Ayudar a la gente a ver y entender sus datos</a:t>
            </a:r>
            <a:endParaRPr sz="2700">
              <a:solidFill>
                <a:srgbClr val="FF9900"/>
              </a:solidFill>
            </a:endParaRPr>
          </a:p>
          <a:p>
            <a:pPr marL="0" lvl="0" indent="0" algn="l" rtl="0">
              <a:lnSpc>
                <a:spcPct val="100000"/>
              </a:lnSpc>
              <a:spcBef>
                <a:spcPts val="0"/>
              </a:spcBef>
              <a:spcAft>
                <a:spcPts val="0"/>
              </a:spcAft>
              <a:buSzPts val="3700"/>
              <a:buNone/>
            </a:pPr>
            <a:endParaRPr sz="2700">
              <a:solidFill>
                <a:srgbClr val="FF9900"/>
              </a:solidFill>
            </a:endParaRPr>
          </a:p>
          <a:p>
            <a:pPr marL="0" lvl="0" indent="0" algn="l" rtl="0">
              <a:lnSpc>
                <a:spcPct val="100000"/>
              </a:lnSpc>
              <a:spcBef>
                <a:spcPts val="0"/>
              </a:spcBef>
              <a:spcAft>
                <a:spcPts val="0"/>
              </a:spcAft>
              <a:buSzPts val="3700"/>
              <a:buNone/>
            </a:pPr>
            <a:r>
              <a:rPr lang="es-MX" sz="2700">
                <a:solidFill>
                  <a:srgbClr val="FF9900"/>
                </a:solidFill>
              </a:rPr>
              <a:t>Cultura basada en datos (Data driven company)</a:t>
            </a:r>
            <a:endParaRPr sz="2700">
              <a:solidFill>
                <a:srgbClr val="FF9900"/>
              </a:solidFill>
            </a:endParaRPr>
          </a:p>
          <a:p>
            <a:pPr marL="0" lvl="0" indent="0" algn="l" rtl="0">
              <a:lnSpc>
                <a:spcPct val="100000"/>
              </a:lnSpc>
              <a:spcBef>
                <a:spcPts val="0"/>
              </a:spcBef>
              <a:spcAft>
                <a:spcPts val="0"/>
              </a:spcAft>
              <a:buSzPts val="3700"/>
              <a:buNone/>
            </a:pPr>
            <a:endParaRPr sz="2700">
              <a:solidFill>
                <a:srgbClr val="FF9900"/>
              </a:solidFill>
            </a:endParaRPr>
          </a:p>
          <a:p>
            <a:pPr marL="457200" lvl="0" indent="-400050" algn="l" rtl="0">
              <a:lnSpc>
                <a:spcPct val="100000"/>
              </a:lnSpc>
              <a:spcBef>
                <a:spcPts val="0"/>
              </a:spcBef>
              <a:spcAft>
                <a:spcPts val="0"/>
              </a:spcAft>
              <a:buClr>
                <a:srgbClr val="FF9900"/>
              </a:buClr>
              <a:buSzPts val="2700"/>
              <a:buChar char="●"/>
            </a:pPr>
            <a:r>
              <a:rPr lang="es-MX" sz="2700">
                <a:solidFill>
                  <a:srgbClr val="FF9900"/>
                </a:solidFill>
              </a:rPr>
              <a:t>Análisis escalable</a:t>
            </a:r>
            <a:endParaRPr sz="2700">
              <a:solidFill>
                <a:srgbClr val="FF9900"/>
              </a:solidFill>
            </a:endParaRPr>
          </a:p>
          <a:p>
            <a:pPr marL="457200" lvl="0" indent="-400050" algn="l" rtl="0">
              <a:lnSpc>
                <a:spcPct val="100000"/>
              </a:lnSpc>
              <a:spcBef>
                <a:spcPts val="0"/>
              </a:spcBef>
              <a:spcAft>
                <a:spcPts val="0"/>
              </a:spcAft>
              <a:buClr>
                <a:srgbClr val="FF9900"/>
              </a:buClr>
              <a:buSzPts val="2700"/>
              <a:buChar char="●"/>
            </a:pPr>
            <a:r>
              <a:rPr lang="es-MX" sz="2700">
                <a:solidFill>
                  <a:srgbClr val="FF9900"/>
                </a:solidFill>
              </a:rPr>
              <a:t>Transformar el negocio</a:t>
            </a:r>
            <a:endParaRPr sz="2700">
              <a:solidFill>
                <a:srgbClr val="FF9900"/>
              </a:solidFill>
            </a:endParaRPr>
          </a:p>
          <a:p>
            <a:pPr marL="457200" lvl="0" indent="-400050" algn="l" rtl="0">
              <a:lnSpc>
                <a:spcPct val="100000"/>
              </a:lnSpc>
              <a:spcBef>
                <a:spcPts val="0"/>
              </a:spcBef>
              <a:spcAft>
                <a:spcPts val="0"/>
              </a:spcAft>
              <a:buClr>
                <a:srgbClr val="FF9900"/>
              </a:buClr>
              <a:buSzPts val="2700"/>
              <a:buChar char="●"/>
            </a:pPr>
            <a:r>
              <a:rPr lang="es-MX" sz="2700">
                <a:solidFill>
                  <a:srgbClr val="FF9900"/>
                </a:solidFill>
              </a:rPr>
              <a:t>Conocimiento del cliente</a:t>
            </a:r>
            <a:endParaRPr sz="2700">
              <a:solidFill>
                <a:srgbClr val="FF9900"/>
              </a:solidFill>
            </a:endParaRPr>
          </a:p>
          <a:p>
            <a:pPr marL="457200" lvl="0" indent="-400050" algn="l" rtl="0">
              <a:lnSpc>
                <a:spcPct val="100000"/>
              </a:lnSpc>
              <a:spcBef>
                <a:spcPts val="0"/>
              </a:spcBef>
              <a:spcAft>
                <a:spcPts val="0"/>
              </a:spcAft>
              <a:buClr>
                <a:srgbClr val="FF9900"/>
              </a:buClr>
              <a:buSzPts val="2700"/>
              <a:buChar char="●"/>
            </a:pPr>
            <a:r>
              <a:rPr lang="es-MX" sz="2700">
                <a:solidFill>
                  <a:srgbClr val="FF9900"/>
                </a:solidFill>
              </a:rPr>
              <a:t>Crecimiento</a:t>
            </a:r>
            <a:endParaRPr sz="2700">
              <a:solidFill>
                <a:srgbClr val="FF9900"/>
              </a:solidFill>
            </a:endParaRPr>
          </a:p>
          <a:p>
            <a:pPr marL="0" lvl="0" indent="0" algn="l" rtl="0">
              <a:lnSpc>
                <a:spcPct val="100000"/>
              </a:lnSpc>
              <a:spcBef>
                <a:spcPts val="0"/>
              </a:spcBef>
              <a:spcAft>
                <a:spcPts val="0"/>
              </a:spcAft>
              <a:buSzPts val="3700"/>
              <a:buNone/>
            </a:pPr>
            <a:endParaRPr sz="2700">
              <a:solidFill>
                <a:srgbClr val="FF9900"/>
              </a:solidFill>
            </a:endParaRPr>
          </a:p>
        </p:txBody>
      </p:sp>
      <p:sp>
        <p:nvSpPr>
          <p:cNvPr id="297" name="Google Shape;297;p69"/>
          <p:cNvSpPr txBox="1">
            <a:spLocks noGrp="1"/>
          </p:cNvSpPr>
          <p:nvPr>
            <p:ph type="body" idx="4294967295"/>
          </p:nvPr>
        </p:nvSpPr>
        <p:spPr>
          <a:xfrm>
            <a:off x="567211" y="498916"/>
            <a:ext cx="11057700" cy="516000"/>
          </a:xfrm>
          <a:prstGeom prst="rect">
            <a:avLst/>
          </a:prstGeom>
          <a:noFill/>
          <a:ln>
            <a:noFill/>
          </a:ln>
        </p:spPr>
        <p:txBody>
          <a:bodyPr spcFirstLastPara="1" wrap="square" lIns="121875" tIns="121875" rIns="121875" bIns="121875" anchor="t" anchorCtr="0">
            <a:noAutofit/>
          </a:bodyPr>
          <a:lstStyle/>
          <a:p>
            <a:pPr marL="0" lvl="0" indent="0" algn="l" rtl="0">
              <a:lnSpc>
                <a:spcPct val="115000"/>
              </a:lnSpc>
              <a:spcBef>
                <a:spcPts val="0"/>
              </a:spcBef>
              <a:spcAft>
                <a:spcPts val="0"/>
              </a:spcAft>
              <a:buSzPts val="2400"/>
              <a:buNone/>
            </a:pPr>
            <a:r>
              <a:rPr lang="es-MX" sz="4000" b="1">
                <a:solidFill>
                  <a:srgbClr val="FFFFFF"/>
                </a:solidFill>
              </a:rPr>
              <a:t>¿Por qué elegir Tableau?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70"/>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sz="3800"/>
              <a:t>Tableau Sector Financiero</a:t>
            </a:r>
            <a:endParaRPr sz="3800"/>
          </a:p>
        </p:txBody>
      </p:sp>
      <p:sp>
        <p:nvSpPr>
          <p:cNvPr id="303" name="Google Shape;303;p70"/>
          <p:cNvSpPr txBox="1">
            <a:spLocks noGrp="1"/>
          </p:cNvSpPr>
          <p:nvPr>
            <p:ph type="body" idx="2"/>
          </p:nvPr>
        </p:nvSpPr>
        <p:spPr>
          <a:xfrm>
            <a:off x="481325" y="2101225"/>
            <a:ext cx="3037800" cy="2650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1000"/>
              </a:spcBef>
              <a:spcAft>
                <a:spcPts val="0"/>
              </a:spcAft>
              <a:buSzPts val="2400"/>
              <a:buNone/>
            </a:pPr>
            <a:r>
              <a:rPr lang="es-MX" sz="2300" b="1">
                <a:solidFill>
                  <a:srgbClr val="4A86E8"/>
                </a:solidFill>
              </a:rPr>
              <a:t>Banca</a:t>
            </a:r>
            <a:endParaRPr sz="2300" b="1">
              <a:solidFill>
                <a:srgbClr val="4A86E8"/>
              </a:solidFill>
            </a:endParaRPr>
          </a:p>
          <a:p>
            <a:pPr marL="457200" marR="0" lvl="0" indent="-355600" algn="l" rtl="0">
              <a:lnSpc>
                <a:spcPct val="90000"/>
              </a:lnSpc>
              <a:spcBef>
                <a:spcPts val="1000"/>
              </a:spcBef>
              <a:spcAft>
                <a:spcPts val="0"/>
              </a:spcAft>
              <a:buClr>
                <a:srgbClr val="4A86E8"/>
              </a:buClr>
              <a:buSzPts val="2000"/>
              <a:buChar char="●"/>
            </a:pPr>
            <a:r>
              <a:rPr lang="es-MX" sz="2000" b="1">
                <a:solidFill>
                  <a:srgbClr val="4A86E8"/>
                </a:solidFill>
              </a:rPr>
              <a:t>Rentabilidad de inversiones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Diversificar</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Tendencias de mercado</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Clientes (riesgo, mora)</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Vulnerabilidad en créditos / préstamos</a:t>
            </a:r>
            <a:endParaRPr sz="2000" b="1">
              <a:solidFill>
                <a:srgbClr val="4A86E8"/>
              </a:solidFill>
            </a:endParaRPr>
          </a:p>
        </p:txBody>
      </p:sp>
      <p:sp>
        <p:nvSpPr>
          <p:cNvPr id="304" name="Google Shape;304;p70"/>
          <p:cNvSpPr txBox="1"/>
          <p:nvPr/>
        </p:nvSpPr>
        <p:spPr>
          <a:xfrm>
            <a:off x="481325" y="1155925"/>
            <a:ext cx="11465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000000"/>
              </a:buClr>
              <a:buSzPts val="1500"/>
              <a:buFont typeface="Arial"/>
              <a:buNone/>
            </a:pPr>
            <a:r>
              <a:rPr lang="es-MX" sz="1500" b="1" i="0" u="none" strike="noStrike" cap="none">
                <a:solidFill>
                  <a:srgbClr val="505050"/>
                </a:solidFill>
                <a:latin typeface="Arial"/>
                <a:ea typeface="Arial"/>
                <a:cs typeface="Arial"/>
                <a:sym typeface="Arial"/>
              </a:rPr>
              <a:t>Cómo usar Tableau para liderar la transformaci</a:t>
            </a:r>
            <a:r>
              <a:rPr lang="es-MX" sz="1500" b="1">
                <a:solidFill>
                  <a:srgbClr val="505050"/>
                </a:solidFill>
              </a:rPr>
              <a:t>ón digital de la institución. </a:t>
            </a:r>
            <a:r>
              <a:rPr lang="es-MX" sz="1500" b="1" i="0" u="none" strike="noStrike" cap="none">
                <a:solidFill>
                  <a:srgbClr val="505050"/>
                </a:solidFill>
                <a:latin typeface="Arial"/>
                <a:ea typeface="Arial"/>
                <a:cs typeface="Arial"/>
                <a:sym typeface="Arial"/>
              </a:rPr>
              <a:t>identificar riesgos, prevenir fraudes y supervisar las vulnerabilidades de la empresa</a:t>
            </a:r>
            <a:endParaRPr sz="1000" b="0" i="0" u="none" strike="noStrike" cap="none">
              <a:solidFill>
                <a:srgbClr val="666666"/>
              </a:solidFill>
              <a:latin typeface="Arial"/>
              <a:ea typeface="Arial"/>
              <a:cs typeface="Arial"/>
              <a:sym typeface="Arial"/>
            </a:endParaRPr>
          </a:p>
        </p:txBody>
      </p:sp>
      <p:sp>
        <p:nvSpPr>
          <p:cNvPr id="305" name="Google Shape;305;p70"/>
          <p:cNvSpPr txBox="1">
            <a:spLocks noGrp="1"/>
          </p:cNvSpPr>
          <p:nvPr>
            <p:ph type="body" idx="2"/>
          </p:nvPr>
        </p:nvSpPr>
        <p:spPr>
          <a:xfrm>
            <a:off x="4577100" y="2103750"/>
            <a:ext cx="3037800" cy="2650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1000"/>
              </a:spcBef>
              <a:spcAft>
                <a:spcPts val="0"/>
              </a:spcAft>
              <a:buSzPts val="2400"/>
              <a:buNone/>
            </a:pPr>
            <a:r>
              <a:rPr lang="es-MX" sz="2300" b="1">
                <a:solidFill>
                  <a:srgbClr val="4A86E8"/>
                </a:solidFill>
              </a:rPr>
              <a:t>Seguros</a:t>
            </a:r>
            <a:endParaRPr sz="2300" b="1">
              <a:solidFill>
                <a:srgbClr val="4A86E8"/>
              </a:solidFill>
            </a:endParaRPr>
          </a:p>
          <a:p>
            <a:pPr marL="457200" marR="0" lvl="0" indent="-355600" algn="l" rtl="0">
              <a:lnSpc>
                <a:spcPct val="90000"/>
              </a:lnSpc>
              <a:spcBef>
                <a:spcPts val="1000"/>
              </a:spcBef>
              <a:spcAft>
                <a:spcPts val="0"/>
              </a:spcAft>
              <a:buClr>
                <a:srgbClr val="4A86E8"/>
              </a:buClr>
              <a:buSzPts val="2000"/>
              <a:buChar char="●"/>
            </a:pPr>
            <a:r>
              <a:rPr lang="es-MX" sz="2000" b="1">
                <a:solidFill>
                  <a:srgbClr val="4A86E8"/>
                </a:solidFill>
              </a:rPr>
              <a:t>Seguimiento de agentes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Fraudes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Pólizas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Pagos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Venta cruzada</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Normativa</a:t>
            </a:r>
            <a:endParaRPr sz="2000" b="1">
              <a:solidFill>
                <a:srgbClr val="4A86E8"/>
              </a:solidFill>
            </a:endParaRPr>
          </a:p>
        </p:txBody>
      </p:sp>
      <p:sp>
        <p:nvSpPr>
          <p:cNvPr id="306" name="Google Shape;306;p70"/>
          <p:cNvSpPr txBox="1">
            <a:spLocks noGrp="1"/>
          </p:cNvSpPr>
          <p:nvPr>
            <p:ph type="body" idx="2"/>
          </p:nvPr>
        </p:nvSpPr>
        <p:spPr>
          <a:xfrm>
            <a:off x="8372300" y="2103750"/>
            <a:ext cx="3037800" cy="2650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1000"/>
              </a:spcBef>
              <a:spcAft>
                <a:spcPts val="0"/>
              </a:spcAft>
              <a:buSzPts val="2400"/>
              <a:buNone/>
            </a:pPr>
            <a:r>
              <a:rPr lang="es-MX" sz="2300" b="1">
                <a:solidFill>
                  <a:srgbClr val="4A86E8"/>
                </a:solidFill>
              </a:rPr>
              <a:t>Administración de patrimonio y activos</a:t>
            </a:r>
            <a:endParaRPr sz="2300" b="1">
              <a:solidFill>
                <a:srgbClr val="4A86E8"/>
              </a:solidFill>
            </a:endParaRPr>
          </a:p>
          <a:p>
            <a:pPr marL="457200" marR="0" lvl="0" indent="-355600" algn="l" rtl="0">
              <a:lnSpc>
                <a:spcPct val="90000"/>
              </a:lnSpc>
              <a:spcBef>
                <a:spcPts val="1000"/>
              </a:spcBef>
              <a:spcAft>
                <a:spcPts val="0"/>
              </a:spcAft>
              <a:buClr>
                <a:srgbClr val="4A86E8"/>
              </a:buClr>
              <a:buSzPts val="2000"/>
              <a:buChar char="●"/>
            </a:pPr>
            <a:r>
              <a:rPr lang="es-MX" sz="2000" b="1">
                <a:solidFill>
                  <a:srgbClr val="4A86E8"/>
                </a:solidFill>
              </a:rPr>
              <a:t>Detectar patrones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Riesgo en inversiones</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Seguimiento del mercado</a:t>
            </a:r>
            <a:endParaRPr sz="2000" b="1">
              <a:solidFill>
                <a:srgbClr val="4A86E8"/>
              </a:solidFill>
            </a:endParaRPr>
          </a:p>
          <a:p>
            <a:pPr marL="457200" marR="0" lvl="0" indent="-355600" algn="l" rtl="0">
              <a:lnSpc>
                <a:spcPct val="90000"/>
              </a:lnSpc>
              <a:spcBef>
                <a:spcPts val="0"/>
              </a:spcBef>
              <a:spcAft>
                <a:spcPts val="0"/>
              </a:spcAft>
              <a:buClr>
                <a:srgbClr val="4A86E8"/>
              </a:buClr>
              <a:buSzPts val="2000"/>
              <a:buChar char="●"/>
            </a:pPr>
            <a:r>
              <a:rPr lang="es-MX" sz="2000" b="1">
                <a:solidFill>
                  <a:srgbClr val="4A86E8"/>
                </a:solidFill>
              </a:rPr>
              <a:t>Normativa</a:t>
            </a:r>
            <a:endParaRPr sz="2000" b="1">
              <a:solidFill>
                <a:srgbClr val="4A86E8"/>
              </a:solidFill>
            </a:endParaRPr>
          </a:p>
        </p:txBody>
      </p:sp>
      <p:sp>
        <p:nvSpPr>
          <p:cNvPr id="307" name="Google Shape;307;p70"/>
          <p:cNvSpPr txBox="1"/>
          <p:nvPr/>
        </p:nvSpPr>
        <p:spPr>
          <a:xfrm>
            <a:off x="440250" y="5309425"/>
            <a:ext cx="11311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MX" sz="2400"/>
              <a:t>Preparación de datos / Analítica / Seguridad / Gobierno de datos / Colaboración</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71"/>
          <p:cNvSpPr txBox="1">
            <a:spLocks noGrp="1"/>
          </p:cNvSpPr>
          <p:nvPr>
            <p:ph type="title"/>
          </p:nvPr>
        </p:nvSpPr>
        <p:spPr>
          <a:xfrm>
            <a:off x="593990" y="3162683"/>
            <a:ext cx="11037000" cy="500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MX"/>
              <a:t>Algunos ejemplos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72"/>
          <p:cNvSpPr txBox="1">
            <a:spLocks noGrp="1"/>
          </p:cNvSpPr>
          <p:nvPr>
            <p:ph type="body" idx="1"/>
          </p:nvPr>
        </p:nvSpPr>
        <p:spPr>
          <a:xfrm>
            <a:off x="564000" y="323575"/>
            <a:ext cx="11064000" cy="592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sz="3300"/>
              <a:t>Transformación y éxito con los datos</a:t>
            </a:r>
            <a:endParaRPr/>
          </a:p>
        </p:txBody>
      </p:sp>
      <p:pic>
        <p:nvPicPr>
          <p:cNvPr id="319" name="Google Shape;319;p72"/>
          <p:cNvPicPr preferRelativeResize="0"/>
          <p:nvPr/>
        </p:nvPicPr>
        <p:blipFill rotWithShape="1">
          <a:blip r:embed="rId3">
            <a:alphaModFix/>
          </a:blip>
          <a:srcRect/>
          <a:stretch/>
        </p:blipFill>
        <p:spPr>
          <a:xfrm>
            <a:off x="7832125" y="3796023"/>
            <a:ext cx="3614076" cy="2149423"/>
          </a:xfrm>
          <a:prstGeom prst="rect">
            <a:avLst/>
          </a:prstGeom>
          <a:noFill/>
          <a:ln>
            <a:noFill/>
          </a:ln>
        </p:spPr>
      </p:pic>
      <p:pic>
        <p:nvPicPr>
          <p:cNvPr id="320" name="Google Shape;320;p72"/>
          <p:cNvPicPr preferRelativeResize="0"/>
          <p:nvPr/>
        </p:nvPicPr>
        <p:blipFill rotWithShape="1">
          <a:blip r:embed="rId4">
            <a:alphaModFix/>
          </a:blip>
          <a:srcRect/>
          <a:stretch/>
        </p:blipFill>
        <p:spPr>
          <a:xfrm>
            <a:off x="7166425" y="918505"/>
            <a:ext cx="3614076" cy="2149423"/>
          </a:xfrm>
          <a:prstGeom prst="rect">
            <a:avLst/>
          </a:prstGeom>
          <a:noFill/>
          <a:ln>
            <a:noFill/>
          </a:ln>
        </p:spPr>
      </p:pic>
      <p:pic>
        <p:nvPicPr>
          <p:cNvPr id="321" name="Google Shape;321;p72"/>
          <p:cNvPicPr preferRelativeResize="0"/>
          <p:nvPr/>
        </p:nvPicPr>
        <p:blipFill rotWithShape="1">
          <a:blip r:embed="rId5">
            <a:alphaModFix/>
          </a:blip>
          <a:srcRect/>
          <a:stretch/>
        </p:blipFill>
        <p:spPr>
          <a:xfrm>
            <a:off x="5839852" y="2354290"/>
            <a:ext cx="3614076" cy="2149423"/>
          </a:xfrm>
          <a:prstGeom prst="rect">
            <a:avLst/>
          </a:prstGeom>
          <a:noFill/>
          <a:ln>
            <a:noFill/>
          </a:ln>
        </p:spPr>
      </p:pic>
      <p:sp>
        <p:nvSpPr>
          <p:cNvPr id="322" name="Google Shape;322;p72"/>
          <p:cNvSpPr txBox="1"/>
          <p:nvPr/>
        </p:nvSpPr>
        <p:spPr>
          <a:xfrm>
            <a:off x="526050" y="1441750"/>
            <a:ext cx="4858750" cy="396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MX" sz="1700" b="1" i="0" u="none" strike="noStrike" cap="none">
                <a:solidFill>
                  <a:srgbClr val="000000"/>
                </a:solidFill>
                <a:latin typeface="Arial"/>
                <a:ea typeface="Arial"/>
                <a:cs typeface="Arial"/>
                <a:sym typeface="Arial"/>
              </a:rPr>
              <a:t>Explora los siguientes libros electrónicos para obtener más información: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MX" sz="1700" b="1" i="0" u="sng" strike="noStrike" cap="none">
                <a:solidFill>
                  <a:schemeClr val="hlink"/>
                </a:solidFill>
                <a:latin typeface="Arial"/>
                <a:ea typeface="Arial"/>
                <a:cs typeface="Arial"/>
                <a:sym typeface="Arial"/>
                <a:hlinkClick r:id="rId6"/>
              </a:rPr>
              <a:t>3 dashboards principales de riesgos para bancos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MX" sz="1700" b="1" i="0" u="sng" strike="noStrike" cap="none">
                <a:solidFill>
                  <a:schemeClr val="hlink"/>
                </a:solidFill>
                <a:latin typeface="Arial"/>
                <a:ea typeface="Arial"/>
                <a:cs typeface="Arial"/>
                <a:sym typeface="Arial"/>
                <a:hlinkClick r:id="rId7"/>
              </a:rPr>
              <a:t>5 dashboards principales para empresas de seguros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7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s-MX" sz="1700" b="1" i="0" u="sng" strike="noStrike" cap="none">
                <a:solidFill>
                  <a:schemeClr val="hlink"/>
                </a:solidFill>
                <a:latin typeface="Arial"/>
                <a:ea typeface="Arial"/>
                <a:cs typeface="Arial"/>
                <a:sym typeface="Arial"/>
                <a:hlinkClick r:id="rId8"/>
              </a:rPr>
              <a:t>3 dashboards principales para la administración </a:t>
            </a:r>
            <a:br>
              <a:rPr lang="es-MX" sz="1700" b="1" i="0" u="sng" strike="noStrike" cap="none">
                <a:solidFill>
                  <a:schemeClr val="hlink"/>
                </a:solidFill>
                <a:latin typeface="Arial"/>
                <a:ea typeface="Arial"/>
                <a:cs typeface="Arial"/>
                <a:sym typeface="Arial"/>
                <a:hlinkClick r:id="rId8"/>
              </a:rPr>
            </a:br>
            <a:r>
              <a:rPr lang="es-MX" sz="1700" b="1" i="0" u="sng" strike="noStrike" cap="none">
                <a:solidFill>
                  <a:schemeClr val="hlink"/>
                </a:solidFill>
                <a:latin typeface="Arial"/>
                <a:ea typeface="Arial"/>
                <a:cs typeface="Arial"/>
                <a:sym typeface="Arial"/>
                <a:hlinkClick r:id="rId8"/>
              </a:rPr>
              <a:t>del patrimonio y de activos (en inglés)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3"/>
          <p:cNvSpPr txBox="1">
            <a:spLocks noGrp="1"/>
          </p:cNvSpPr>
          <p:nvPr>
            <p:ph type="body" idx="1"/>
          </p:nvPr>
        </p:nvSpPr>
        <p:spPr>
          <a:xfrm>
            <a:off x="567171" y="498925"/>
            <a:ext cx="114600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sz="3500"/>
              <a:t>Resumen y reestructuración del riesgo crediticio </a:t>
            </a:r>
            <a:endParaRPr sz="3500"/>
          </a:p>
          <a:p>
            <a:pPr marL="0" lvl="0" indent="0" algn="l" rtl="0">
              <a:lnSpc>
                <a:spcPct val="100000"/>
              </a:lnSpc>
              <a:spcBef>
                <a:spcPts val="0"/>
              </a:spcBef>
              <a:spcAft>
                <a:spcPts val="0"/>
              </a:spcAft>
              <a:buClr>
                <a:schemeClr val="accent4"/>
              </a:buClr>
              <a:buSzPts val="4000"/>
              <a:buFont typeface="Arial"/>
              <a:buNone/>
            </a:pPr>
            <a:endParaRPr sz="3500"/>
          </a:p>
        </p:txBody>
      </p:sp>
      <p:pic>
        <p:nvPicPr>
          <p:cNvPr id="329" name="Google Shape;329;p73"/>
          <p:cNvPicPr preferRelativeResize="0"/>
          <p:nvPr/>
        </p:nvPicPr>
        <p:blipFill rotWithShape="1">
          <a:blip r:embed="rId3">
            <a:alphaModFix/>
          </a:blip>
          <a:srcRect/>
          <a:stretch/>
        </p:blipFill>
        <p:spPr>
          <a:xfrm>
            <a:off x="2431313" y="1090550"/>
            <a:ext cx="7731724" cy="50845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4"/>
          <p:cNvSpPr txBox="1">
            <a:spLocks noGrp="1"/>
          </p:cNvSpPr>
          <p:nvPr>
            <p:ph type="body" idx="1"/>
          </p:nvPr>
        </p:nvSpPr>
        <p:spPr>
          <a:xfrm>
            <a:off x="567211" y="498916"/>
            <a:ext cx="11057700" cy="51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4000"/>
              <a:buFont typeface="Arial"/>
              <a:buNone/>
            </a:pPr>
            <a:r>
              <a:rPr lang="es-MX"/>
              <a:t>Análisis de riesgo crediticio | Slalom</a:t>
            </a:r>
            <a:endParaRPr/>
          </a:p>
        </p:txBody>
      </p:sp>
      <p:pic>
        <p:nvPicPr>
          <p:cNvPr id="335" name="Google Shape;335;p74"/>
          <p:cNvPicPr preferRelativeResize="0"/>
          <p:nvPr/>
        </p:nvPicPr>
        <p:blipFill rotWithShape="1">
          <a:blip r:embed="rId3">
            <a:alphaModFix/>
          </a:blip>
          <a:srcRect/>
          <a:stretch/>
        </p:blipFill>
        <p:spPr>
          <a:xfrm>
            <a:off x="2000163" y="1330903"/>
            <a:ext cx="8191775" cy="4711226"/>
          </a:xfrm>
          <a:prstGeom prst="rect">
            <a:avLst/>
          </a:prstGeom>
          <a:noFill/>
          <a:ln>
            <a:noFill/>
          </a:ln>
        </p:spPr>
      </p:pic>
    </p:spTree>
  </p:cSld>
  <p:clrMapOvr>
    <a:masterClrMapping/>
  </p:clrMapOvr>
</p:sld>
</file>

<file path=ppt/theme/theme1.xml><?xml version="1.0" encoding="utf-8"?>
<a:theme xmlns:a="http://schemas.openxmlformats.org/drawingml/2006/main" name="534232_Rosewood_Christian_PPT_v1">
  <a:themeElements>
    <a:clrScheme name="Tableau2020_Colors">
      <a:dk1>
        <a:srgbClr val="333333"/>
      </a:dk1>
      <a:lt1>
        <a:srgbClr val="FFFFFF"/>
      </a:lt1>
      <a:dk2>
        <a:srgbClr val="787878"/>
      </a:dk2>
      <a:lt2>
        <a:srgbClr val="FAFAFA"/>
      </a:lt2>
      <a:accent1>
        <a:srgbClr val="26569A"/>
      </a:accent1>
      <a:accent2>
        <a:srgbClr val="F58220"/>
      </a:accent2>
      <a:accent3>
        <a:srgbClr val="63A5B9"/>
      </a:accent3>
      <a:accent4>
        <a:srgbClr val="576EB2"/>
      </a:accent4>
      <a:accent5>
        <a:srgbClr val="0F1E3C"/>
      </a:accent5>
      <a:accent6>
        <a:srgbClr val="CD2033"/>
      </a:accent6>
      <a:hlink>
        <a:srgbClr val="F5822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34232_Rosewood_Christian_PPT_v1">
  <a:themeElements>
    <a:clrScheme name="Tableau2020_Colors">
      <a:dk1>
        <a:srgbClr val="333333"/>
      </a:dk1>
      <a:lt1>
        <a:srgbClr val="FFFFFF"/>
      </a:lt1>
      <a:dk2>
        <a:srgbClr val="787878"/>
      </a:dk2>
      <a:lt2>
        <a:srgbClr val="FAFAFA"/>
      </a:lt2>
      <a:accent1>
        <a:srgbClr val="26569A"/>
      </a:accent1>
      <a:accent2>
        <a:srgbClr val="F58220"/>
      </a:accent2>
      <a:accent3>
        <a:srgbClr val="63A5B9"/>
      </a:accent3>
      <a:accent4>
        <a:srgbClr val="576EB2"/>
      </a:accent4>
      <a:accent5>
        <a:srgbClr val="0F1E3C"/>
      </a:accent5>
      <a:accent6>
        <a:srgbClr val="CD2033"/>
      </a:accent6>
      <a:hlink>
        <a:srgbClr val="F5822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2794</Words>
  <Application>Microsoft Macintosh PowerPoint</Application>
  <PresentationFormat>Widescreen</PresentationFormat>
  <Paragraphs>218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Merriweather</vt:lpstr>
      <vt:lpstr>Gill Sans</vt:lpstr>
      <vt:lpstr>Calibri</vt:lpstr>
      <vt:lpstr>Arial</vt:lpstr>
      <vt:lpstr>534232_Rosewood_Christian_PPT_v1</vt:lpstr>
      <vt:lpstr>534232_Rosewood_Christian_PPT_v1</vt:lpstr>
      <vt:lpstr>Simple Light</vt:lpstr>
      <vt:lpstr>Administración de riesgos </vt:lpstr>
      <vt:lpstr>PowerPoint Presentation</vt:lpstr>
      <vt:lpstr>PowerPoint Presentation</vt:lpstr>
      <vt:lpstr>Nuestra misión: Ayudar a la gente a ver y entender sus datos  Cultura basada en datos (Data driven company)  Análisis escalable Transformar el negocio Conocimiento del cliente Crecimiento </vt:lpstr>
      <vt:lpstr>PowerPoint Presentation</vt:lpstr>
      <vt:lpstr>Algunos ejemplos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voz del cliente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riesgos </dc:title>
  <cp:lastModifiedBy>Marcel Bonardel Osuna</cp:lastModifiedBy>
  <cp:revision>1</cp:revision>
  <dcterms:modified xsi:type="dcterms:W3CDTF">2021-04-01T14:29:02Z</dcterms:modified>
</cp:coreProperties>
</file>