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9" r:id="rId4"/>
  </p:sldMasterIdLst>
  <p:notesMasterIdLst>
    <p:notesMasterId r:id="rId29"/>
  </p:notesMasterIdLst>
  <p:handoutMasterIdLst>
    <p:handoutMasterId r:id="rId30"/>
  </p:handoutMasterIdLst>
  <p:sldIdLst>
    <p:sldId id="532" r:id="rId5"/>
    <p:sldId id="533" r:id="rId6"/>
    <p:sldId id="493" r:id="rId7"/>
    <p:sldId id="506" r:id="rId8"/>
    <p:sldId id="507" r:id="rId9"/>
    <p:sldId id="508" r:id="rId10"/>
    <p:sldId id="531" r:id="rId11"/>
    <p:sldId id="489"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7" r:id="rId26"/>
    <p:sldId id="530" r:id="rId27"/>
    <p:sldId id="485" r:id="rId28"/>
  </p:sldIdLst>
  <p:sldSz cx="12192000" cy="6858000"/>
  <p:notesSz cx="6858000" cy="9144000"/>
  <p:defaultTextStyle>
    <a:defPPr>
      <a:defRPr lang="en-US"/>
    </a:defPPr>
    <a:lvl1pPr algn="l" defTabSz="1087394" rtl="0" fontAlgn="base">
      <a:spcBef>
        <a:spcPct val="0"/>
      </a:spcBef>
      <a:spcAft>
        <a:spcPct val="0"/>
      </a:spcAft>
      <a:defRPr sz="2167" kern="1200">
        <a:solidFill>
          <a:schemeClr val="tx1"/>
        </a:solidFill>
        <a:latin typeface="Gill Sans MT" charset="0"/>
        <a:ea typeface="ＭＳ Ｐゴシック" charset="0"/>
        <a:cs typeface="ＭＳ Ｐゴシック" charset="0"/>
      </a:defRPr>
    </a:lvl1pPr>
    <a:lvl2pPr marL="543697" indent="-162713" algn="l" defTabSz="1087394" rtl="0" fontAlgn="base">
      <a:spcBef>
        <a:spcPct val="0"/>
      </a:spcBef>
      <a:spcAft>
        <a:spcPct val="0"/>
      </a:spcAft>
      <a:defRPr sz="2167" kern="1200">
        <a:solidFill>
          <a:schemeClr val="tx1"/>
        </a:solidFill>
        <a:latin typeface="Gill Sans MT" charset="0"/>
        <a:ea typeface="ＭＳ Ｐゴシック" charset="0"/>
        <a:cs typeface="ＭＳ Ｐゴシック" charset="0"/>
      </a:defRPr>
    </a:lvl2pPr>
    <a:lvl3pPr marL="1087394" indent="-325424" algn="l" defTabSz="1087394" rtl="0" fontAlgn="base">
      <a:spcBef>
        <a:spcPct val="0"/>
      </a:spcBef>
      <a:spcAft>
        <a:spcPct val="0"/>
      </a:spcAft>
      <a:defRPr sz="2167" kern="1200">
        <a:solidFill>
          <a:schemeClr val="tx1"/>
        </a:solidFill>
        <a:latin typeface="Gill Sans MT" charset="0"/>
        <a:ea typeface="ＭＳ Ｐゴシック" charset="0"/>
        <a:cs typeface="ＭＳ Ｐゴシック" charset="0"/>
      </a:defRPr>
    </a:lvl3pPr>
    <a:lvl4pPr marL="1632414" indent="-489460" algn="l" defTabSz="1087394" rtl="0" fontAlgn="base">
      <a:spcBef>
        <a:spcPct val="0"/>
      </a:spcBef>
      <a:spcAft>
        <a:spcPct val="0"/>
      </a:spcAft>
      <a:defRPr sz="2167" kern="1200">
        <a:solidFill>
          <a:schemeClr val="tx1"/>
        </a:solidFill>
        <a:latin typeface="Gill Sans MT" charset="0"/>
        <a:ea typeface="ＭＳ Ｐゴシック" charset="0"/>
        <a:cs typeface="ＭＳ Ｐゴシック" charset="0"/>
      </a:defRPr>
    </a:lvl4pPr>
    <a:lvl5pPr marL="2176111" indent="-652172" algn="l" defTabSz="1087394" rtl="0" fontAlgn="base">
      <a:spcBef>
        <a:spcPct val="0"/>
      </a:spcBef>
      <a:spcAft>
        <a:spcPct val="0"/>
      </a:spcAft>
      <a:defRPr sz="2167" kern="1200">
        <a:solidFill>
          <a:schemeClr val="tx1"/>
        </a:solidFill>
        <a:latin typeface="Gill Sans MT" charset="0"/>
        <a:ea typeface="ＭＳ Ｐゴシック" charset="0"/>
        <a:cs typeface="ＭＳ Ｐゴシック" charset="0"/>
      </a:defRPr>
    </a:lvl5pPr>
    <a:lvl6pPr marL="1904924" algn="l" defTabSz="380985" rtl="0" eaLnBrk="1" latinLnBrk="0" hangingPunct="1">
      <a:defRPr sz="2167" kern="1200">
        <a:solidFill>
          <a:schemeClr val="tx1"/>
        </a:solidFill>
        <a:latin typeface="Gill Sans MT" charset="0"/>
        <a:ea typeface="ＭＳ Ｐゴシック" charset="0"/>
        <a:cs typeface="ＭＳ Ｐゴシック" charset="0"/>
      </a:defRPr>
    </a:lvl6pPr>
    <a:lvl7pPr marL="2285909" algn="l" defTabSz="380985" rtl="0" eaLnBrk="1" latinLnBrk="0" hangingPunct="1">
      <a:defRPr sz="2167" kern="1200">
        <a:solidFill>
          <a:schemeClr val="tx1"/>
        </a:solidFill>
        <a:latin typeface="Gill Sans MT" charset="0"/>
        <a:ea typeface="ＭＳ Ｐゴシック" charset="0"/>
        <a:cs typeface="ＭＳ Ｐゴシック" charset="0"/>
      </a:defRPr>
    </a:lvl7pPr>
    <a:lvl8pPr marL="2666893" algn="l" defTabSz="380985" rtl="0" eaLnBrk="1" latinLnBrk="0" hangingPunct="1">
      <a:defRPr sz="2167" kern="1200">
        <a:solidFill>
          <a:schemeClr val="tx1"/>
        </a:solidFill>
        <a:latin typeface="Gill Sans MT" charset="0"/>
        <a:ea typeface="ＭＳ Ｐゴシック" charset="0"/>
        <a:cs typeface="ＭＳ Ｐゴシック" charset="0"/>
      </a:defRPr>
    </a:lvl8pPr>
    <a:lvl9pPr marL="3047878" algn="l" defTabSz="380985" rtl="0" eaLnBrk="1" latinLnBrk="0" hangingPunct="1">
      <a:defRPr sz="2167" kern="1200">
        <a:solidFill>
          <a:schemeClr val="tx1"/>
        </a:solidFill>
        <a:latin typeface="Gill Sans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4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Swartwout" initials="RS" lastIdx="22" clrIdx="0">
    <p:extLst>
      <p:ext uri="{19B8F6BF-5375-455C-9EA6-DF929625EA0E}">
        <p15:presenceInfo xmlns:p15="http://schemas.microsoft.com/office/powerpoint/2012/main" userId="S::Ross@artitudesdesign.com::a987905e-d48b-4bb4-9002-1cc1d177e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a:srgbClr val="FBAF3C"/>
    <a:srgbClr val="63A5B9"/>
    <a:srgbClr val="26569A"/>
    <a:srgbClr val="506EAA"/>
    <a:srgbClr val="F58220"/>
    <a:srgbClr val="F1F6FD"/>
    <a:srgbClr val="F4F3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60136" autoAdjust="0"/>
  </p:normalViewPr>
  <p:slideViewPr>
    <p:cSldViewPr snapToGrid="0">
      <p:cViewPr varScale="1">
        <p:scale>
          <a:sx n="74" d="100"/>
          <a:sy n="74" d="100"/>
        </p:scale>
        <p:origin x="2576" y="176"/>
      </p:cViewPr>
      <p:guideLst>
        <p:guide orient="horz" pos="2160"/>
        <p:guide pos="43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85591767-110F-A243-83F9-36645DAA76CB}" type="datetime1">
              <a:rPr lang="en-US">
                <a:latin typeface="Arial" panose="020B0604020202020204" pitchFamily="34" charset="0"/>
              </a:rPr>
              <a:pPr>
                <a:defRPr/>
              </a:pPr>
              <a:t>11/18/20</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183AF4F7-31B0-B643-9B95-E1F087EE11A4}" type="slidenum">
              <a:rPr lang="en-US">
                <a:latin typeface="Arial" panose="020B0604020202020204" pitchFamily="34" charset="0"/>
              </a:rPr>
              <a:pPr>
                <a:defRPr/>
              </a:pPr>
              <a:t>‹#›</a:t>
            </a:fld>
            <a:endParaRPr lang="en-US">
              <a:latin typeface="Arial" panose="020B0604020202020204" pitchFamily="34" charset="0"/>
            </a:endParaRPr>
          </a:p>
        </p:txBody>
      </p:sp>
    </p:spTree>
    <p:extLst>
      <p:ext uri="{BB962C8B-B14F-4D97-AF65-F5344CB8AC3E}">
        <p14:creationId xmlns:p14="http://schemas.microsoft.com/office/powerpoint/2010/main" val="353554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Arial" panose="020B0604020202020204" pitchFamily="34"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Arial" panose="020B0604020202020204" pitchFamily="34" charset="0"/>
                <a:ea typeface="+mn-ea"/>
                <a:cs typeface="+mn-cs"/>
              </a:defRPr>
            </a:lvl1pPr>
          </a:lstStyle>
          <a:p>
            <a:pPr>
              <a:defRPr/>
            </a:pPr>
            <a:fld id="{7850FBDF-363D-BA4E-BF53-7E974FE76827}" type="datetime1">
              <a:rPr lang="en-US" smtClean="0"/>
              <a:pPr>
                <a:defRPr/>
              </a:pPr>
              <a:t>11/18/20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Arial" panose="020B0604020202020204"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Arial" panose="020B0604020202020204" pitchFamily="34" charset="0"/>
                <a:ea typeface="+mn-ea"/>
                <a:cs typeface="+mn-cs"/>
              </a:defRPr>
            </a:lvl1pPr>
          </a:lstStyle>
          <a:p>
            <a:pPr>
              <a:defRPr/>
            </a:pPr>
            <a:fld id="{BE318CCB-9EB4-A04E-B82B-4EF927884A69}" type="slidenum">
              <a:rPr lang="en-US" smtClean="0"/>
              <a:pPr>
                <a:defRPr/>
              </a:pPr>
              <a:t>‹#›</a:t>
            </a:fld>
            <a:endParaRPr lang="en-US"/>
          </a:p>
        </p:txBody>
      </p:sp>
    </p:spTree>
    <p:extLst>
      <p:ext uri="{BB962C8B-B14F-4D97-AF65-F5344CB8AC3E}">
        <p14:creationId xmlns:p14="http://schemas.microsoft.com/office/powerpoint/2010/main" val="1518684071"/>
      </p:ext>
    </p:extLst>
  </p:cSld>
  <p:clrMap bg1="lt1" tx1="dk1" bg2="lt2" tx2="dk2" accent1="accent1" accent2="accent2" accent3="accent3" accent4="accent4" accent5="accent5" accent6="accent6" hlink="hlink" folHlink="folHlink"/>
  <p:hf sldNum="0" hdr="0" ftr="0" dt="0"/>
  <p:notesStyle>
    <a:lvl1pPr algn="l" defTabSz="1087394" rtl="0" fontAlgn="base">
      <a:spcBef>
        <a:spcPct val="30000"/>
      </a:spcBef>
      <a:spcAft>
        <a:spcPct val="0"/>
      </a:spcAft>
      <a:defRPr kern="1200">
        <a:solidFill>
          <a:schemeClr val="tx1"/>
        </a:solidFill>
        <a:latin typeface="Arial" panose="020B0604020202020204" pitchFamily="34" charset="0"/>
        <a:ea typeface="ＭＳ Ｐゴシック" charset="0"/>
        <a:cs typeface="ＭＳ Ｐゴシック" charset="0"/>
      </a:defRPr>
    </a:lvl1pPr>
    <a:lvl2pPr marL="543697" algn="l" defTabSz="1087394" rtl="0" fontAlgn="base">
      <a:spcBef>
        <a:spcPct val="30000"/>
      </a:spcBef>
      <a:spcAft>
        <a:spcPct val="0"/>
      </a:spcAft>
      <a:defRPr kern="1200">
        <a:solidFill>
          <a:schemeClr val="tx1"/>
        </a:solidFill>
        <a:latin typeface="Arial" panose="020B0604020202020204" pitchFamily="34" charset="0"/>
        <a:ea typeface="ＭＳ Ｐゴシック" charset="0"/>
        <a:cs typeface="+mn-cs"/>
      </a:defRPr>
    </a:lvl2pPr>
    <a:lvl3pPr marL="1087394" algn="l" defTabSz="1087394" rtl="0" fontAlgn="base">
      <a:spcBef>
        <a:spcPct val="30000"/>
      </a:spcBef>
      <a:spcAft>
        <a:spcPct val="0"/>
      </a:spcAft>
      <a:defRPr kern="1200">
        <a:solidFill>
          <a:schemeClr val="tx1"/>
        </a:solidFill>
        <a:latin typeface="Arial" panose="020B0604020202020204" pitchFamily="34" charset="0"/>
        <a:ea typeface="ＭＳ Ｐゴシック" charset="0"/>
        <a:cs typeface="+mn-cs"/>
      </a:defRPr>
    </a:lvl3pPr>
    <a:lvl4pPr marL="1632414" algn="l" defTabSz="1087394" rtl="0" fontAlgn="base">
      <a:spcBef>
        <a:spcPct val="30000"/>
      </a:spcBef>
      <a:spcAft>
        <a:spcPct val="0"/>
      </a:spcAft>
      <a:defRPr kern="1200">
        <a:solidFill>
          <a:schemeClr val="tx1"/>
        </a:solidFill>
        <a:latin typeface="Arial" panose="020B0604020202020204" pitchFamily="34" charset="0"/>
        <a:ea typeface="ＭＳ Ｐゴシック" charset="0"/>
        <a:cs typeface="+mn-cs"/>
      </a:defRPr>
    </a:lvl4pPr>
    <a:lvl5pPr marL="2176111" algn="l" defTabSz="1087394" rtl="0" fontAlgn="base">
      <a:spcBef>
        <a:spcPct val="30000"/>
      </a:spcBef>
      <a:spcAft>
        <a:spcPct val="0"/>
      </a:spcAft>
      <a:defRPr kern="1200">
        <a:solidFill>
          <a:schemeClr val="tx1"/>
        </a:solidFill>
        <a:latin typeface="Arial" panose="020B0604020202020204" pitchFamily="34" charset="0"/>
        <a:ea typeface="ＭＳ Ｐゴシック" charset="0"/>
        <a:cs typeface="+mn-cs"/>
      </a:defRPr>
    </a:lvl5pPr>
    <a:lvl6pPr marL="2721183" algn="l" defTabSz="1088474" rtl="0" eaLnBrk="1" latinLnBrk="0" hangingPunct="1">
      <a:defRPr sz="1500" kern="1200">
        <a:solidFill>
          <a:schemeClr val="tx1"/>
        </a:solidFill>
        <a:latin typeface="+mn-lt"/>
        <a:ea typeface="+mn-ea"/>
        <a:cs typeface="+mn-cs"/>
      </a:defRPr>
    </a:lvl6pPr>
    <a:lvl7pPr marL="3265420" algn="l" defTabSz="1088474" rtl="0" eaLnBrk="1" latinLnBrk="0" hangingPunct="1">
      <a:defRPr sz="1500" kern="1200">
        <a:solidFill>
          <a:schemeClr val="tx1"/>
        </a:solidFill>
        <a:latin typeface="+mn-lt"/>
        <a:ea typeface="+mn-ea"/>
        <a:cs typeface="+mn-cs"/>
      </a:defRPr>
    </a:lvl7pPr>
    <a:lvl8pPr marL="3809657" algn="l" defTabSz="1088474" rtl="0" eaLnBrk="1" latinLnBrk="0" hangingPunct="1">
      <a:defRPr sz="1500" kern="1200">
        <a:solidFill>
          <a:schemeClr val="tx1"/>
        </a:solidFill>
        <a:latin typeface="+mn-lt"/>
        <a:ea typeface="+mn-ea"/>
        <a:cs typeface="+mn-cs"/>
      </a:defRPr>
    </a:lvl8pPr>
    <a:lvl9pPr marL="4353894" algn="l" defTabSz="108847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Olá</a:t>
            </a:r>
            <a:r>
              <a:rPr lang="en-US" dirty="0"/>
              <a:t> a </a:t>
            </a:r>
            <a:r>
              <a:rPr lang="en-US" dirty="0" err="1"/>
              <a:t>todos</a:t>
            </a:r>
            <a:r>
              <a:rPr lang="en-US" dirty="0"/>
              <a:t>!!!</a:t>
            </a:r>
            <a:br>
              <a:rPr lang="en-US" dirty="0"/>
            </a:br>
            <a:r>
              <a:rPr lang="en-US" dirty="0" err="1"/>
              <a:t>Muito</a:t>
            </a:r>
            <a:r>
              <a:rPr lang="en-US" dirty="0"/>
              <a:t> </a:t>
            </a:r>
            <a:r>
              <a:rPr lang="en-US" dirty="0" err="1"/>
              <a:t>obrigado</a:t>
            </a:r>
            <a:r>
              <a:rPr lang="en-US" dirty="0"/>
              <a:t> pela </a:t>
            </a:r>
            <a:r>
              <a:rPr lang="en-US" dirty="0" err="1"/>
              <a:t>presença</a:t>
            </a:r>
            <a:r>
              <a:rPr lang="en-US" dirty="0"/>
              <a:t> </a:t>
            </a:r>
            <a:r>
              <a:rPr lang="en-US" dirty="0" err="1"/>
              <a:t>nesse</a:t>
            </a:r>
            <a:r>
              <a:rPr lang="en-US" dirty="0"/>
              <a:t> webinar!</a:t>
            </a:r>
            <a:br>
              <a:rPr lang="en-US" dirty="0"/>
            </a:br>
            <a:br>
              <a:rPr lang="en-US" dirty="0"/>
            </a:br>
            <a:r>
              <a:rPr lang="en-US" dirty="0"/>
              <a:t>Meu </a:t>
            </a:r>
            <a:r>
              <a:rPr lang="en-US" dirty="0" err="1"/>
              <a:t>nome</a:t>
            </a:r>
            <a:r>
              <a:rPr lang="en-US" dirty="0"/>
              <a:t> </a:t>
            </a:r>
            <a:r>
              <a:rPr lang="en-US" dirty="0" err="1"/>
              <a:t>é</a:t>
            </a:r>
            <a:r>
              <a:rPr lang="en-US" dirty="0"/>
              <a:t> Felipe Simões, sou </a:t>
            </a:r>
            <a:r>
              <a:rPr lang="en-US" dirty="0" err="1"/>
              <a:t>engenheiro</a:t>
            </a:r>
            <a:r>
              <a:rPr lang="en-US" dirty="0"/>
              <a:t> de </a:t>
            </a:r>
            <a:r>
              <a:rPr lang="en-US" dirty="0" err="1"/>
              <a:t>solução</a:t>
            </a:r>
            <a:r>
              <a:rPr lang="en-US" dirty="0"/>
              <a:t> da Tableau e </a:t>
            </a:r>
            <a:r>
              <a:rPr lang="en-US" dirty="0" err="1"/>
              <a:t>venho</a:t>
            </a:r>
            <a:r>
              <a:rPr lang="en-US" dirty="0"/>
              <a:t> </a:t>
            </a:r>
            <a:r>
              <a:rPr lang="en-US" dirty="0" err="1"/>
              <a:t>trabalhando</a:t>
            </a:r>
            <a:r>
              <a:rPr lang="en-US" dirty="0"/>
              <a:t> com BI junto as </a:t>
            </a:r>
            <a:r>
              <a:rPr lang="en-US" dirty="0" err="1"/>
              <a:t>empresas</a:t>
            </a:r>
            <a:r>
              <a:rPr lang="en-US" dirty="0"/>
              <a:t> </a:t>
            </a:r>
            <a:r>
              <a:rPr lang="en-US" dirty="0" err="1"/>
              <a:t>desde</a:t>
            </a:r>
            <a:r>
              <a:rPr lang="en-US" dirty="0"/>
              <a:t> 2012, me </a:t>
            </a:r>
            <a:r>
              <a:rPr lang="en-US" dirty="0" err="1"/>
              <a:t>certificando</a:t>
            </a:r>
            <a:r>
              <a:rPr lang="en-US" dirty="0"/>
              <a:t> que </a:t>
            </a:r>
            <a:r>
              <a:rPr lang="en-US" dirty="0" err="1"/>
              <a:t>consigamos</a:t>
            </a:r>
            <a:r>
              <a:rPr lang="en-US" dirty="0"/>
              <a:t> </a:t>
            </a:r>
            <a:r>
              <a:rPr lang="en-US" dirty="0" err="1"/>
              <a:t>atingir</a:t>
            </a:r>
            <a:r>
              <a:rPr lang="en-US" dirty="0"/>
              <a:t> </a:t>
            </a:r>
            <a:r>
              <a:rPr lang="en-US" dirty="0" err="1"/>
              <a:t>os</a:t>
            </a:r>
            <a:r>
              <a:rPr lang="en-US" dirty="0"/>
              <a:t> </a:t>
            </a:r>
            <a:r>
              <a:rPr lang="en-US" dirty="0" err="1"/>
              <a:t>objetivos</a:t>
            </a:r>
            <a:r>
              <a:rPr lang="en-US" dirty="0"/>
              <a:t> deles.</a:t>
            </a:r>
          </a:p>
          <a:p>
            <a:r>
              <a:rPr lang="en-US" dirty="0" err="1"/>
              <a:t>Muitos</a:t>
            </a:r>
            <a:r>
              <a:rPr lang="en-US" dirty="0"/>
              <a:t> </a:t>
            </a:r>
            <a:r>
              <a:rPr lang="en-US" dirty="0" err="1"/>
              <a:t>projetos</a:t>
            </a:r>
            <a:r>
              <a:rPr lang="en-US" dirty="0"/>
              <a:t> </a:t>
            </a:r>
            <a:r>
              <a:rPr lang="en-US" dirty="0" err="1"/>
              <a:t>depois</a:t>
            </a:r>
            <a:r>
              <a:rPr lang="en-US" dirty="0"/>
              <a:t> </a:t>
            </a:r>
            <a:r>
              <a:rPr lang="en-US" dirty="0" err="1"/>
              <a:t>posso</a:t>
            </a:r>
            <a:r>
              <a:rPr lang="en-US" dirty="0"/>
              <a:t> </a:t>
            </a:r>
            <a:r>
              <a:rPr lang="en-US" dirty="0" err="1"/>
              <a:t>dizer</a:t>
            </a:r>
            <a:r>
              <a:rPr lang="en-US" dirty="0"/>
              <a:t> que </a:t>
            </a:r>
            <a:r>
              <a:rPr lang="en-US" dirty="0" err="1"/>
              <a:t>já</a:t>
            </a:r>
            <a:r>
              <a:rPr lang="en-US" dirty="0"/>
              <a:t> </a:t>
            </a:r>
            <a:r>
              <a:rPr lang="en-US" dirty="0" err="1"/>
              <a:t>passei</a:t>
            </a:r>
            <a:r>
              <a:rPr lang="en-US" dirty="0"/>
              <a:t> por </a:t>
            </a:r>
            <a:r>
              <a:rPr lang="en-US" dirty="0" err="1"/>
              <a:t>diversas</a:t>
            </a:r>
            <a:endParaRPr lang="en-US" dirty="0"/>
          </a:p>
          <a:p>
            <a:endParaRPr lang="en-US" dirty="0"/>
          </a:p>
          <a:p>
            <a:endParaRPr lang="en-US" dirty="0"/>
          </a:p>
          <a:p>
            <a:r>
              <a:rPr lang="en-US" b="0" i="0" kern="1200" dirty="0">
                <a:solidFill>
                  <a:schemeClr val="tx1"/>
                </a:solidFill>
                <a:effectLst/>
                <a:latin typeface="Arial" panose="020B0604020202020204" pitchFamily="34" charset="0"/>
                <a:ea typeface="ＭＳ Ｐゴシック" charset="0"/>
                <a:cs typeface="ＭＳ Ｐゴシック" charset="0"/>
              </a:rPr>
              <a:t>Felipe Simões is a Tableau Solution Engineer and have been working with BI for the past 8 years, consistently helping our customers to overcome their challenges, from simpler deployments to more complex applications involving access across multiple platforms with security. During his path Felipe learned with companies from several segments such as telecommunications, consumer goods, retailers and others.</a:t>
            </a:r>
            <a:endParaRPr lang="en-US" dirty="0"/>
          </a:p>
        </p:txBody>
      </p:sp>
    </p:spTree>
    <p:extLst>
      <p:ext uri="{BB962C8B-B14F-4D97-AF65-F5344CB8AC3E}">
        <p14:creationId xmlns:p14="http://schemas.microsoft.com/office/powerpoint/2010/main" val="136117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abordagem</a:t>
            </a:r>
            <a:r>
              <a:rPr lang="en-US" dirty="0"/>
              <a:t> que </a:t>
            </a:r>
            <a:r>
              <a:rPr lang="en-US" dirty="0" err="1"/>
              <a:t>apresentarei</a:t>
            </a:r>
            <a:r>
              <a:rPr lang="en-US" dirty="0"/>
              <a:t> </a:t>
            </a:r>
            <a:r>
              <a:rPr lang="en-US" dirty="0" err="1"/>
              <a:t>hoje</a:t>
            </a:r>
            <a:r>
              <a:rPr lang="en-US" dirty="0"/>
              <a:t> </a:t>
            </a:r>
            <a:r>
              <a:rPr lang="en-US" dirty="0" err="1"/>
              <a:t>é</a:t>
            </a:r>
            <a:r>
              <a:rPr lang="en-US" dirty="0"/>
              <a:t> </a:t>
            </a:r>
            <a:r>
              <a:rPr lang="en-US" dirty="0" err="1"/>
              <a:t>baseada</a:t>
            </a:r>
            <a:r>
              <a:rPr lang="en-US" dirty="0"/>
              <a:t> </a:t>
            </a:r>
            <a:r>
              <a:rPr lang="en-US" dirty="0" err="1"/>
              <a:t>nas</a:t>
            </a:r>
            <a:r>
              <a:rPr lang="en-US" dirty="0"/>
              <a:t> </a:t>
            </a:r>
            <a:r>
              <a:rPr lang="en-US" dirty="0" err="1"/>
              <a:t>variaveis</a:t>
            </a:r>
            <a:r>
              <a:rPr lang="en-US" dirty="0"/>
              <a:t> de </a:t>
            </a:r>
            <a:r>
              <a:rPr lang="en-US" dirty="0" err="1"/>
              <a:t>sessão</a:t>
            </a:r>
            <a:r>
              <a:rPr lang="en-US" dirty="0"/>
              <a:t> do SAP HANA e </a:t>
            </a:r>
            <a:r>
              <a:rPr lang="en-US" dirty="0" err="1"/>
              <a:t>na</a:t>
            </a:r>
            <a:r>
              <a:rPr lang="en-US" dirty="0"/>
              <a:t> </a:t>
            </a:r>
            <a:r>
              <a:rPr lang="en-US" dirty="0" err="1"/>
              <a:t>funcionalidade</a:t>
            </a:r>
            <a:r>
              <a:rPr lang="en-US" dirty="0"/>
              <a:t> de SQL </a:t>
            </a:r>
            <a:r>
              <a:rPr lang="en-US" dirty="0" err="1"/>
              <a:t>inicial</a:t>
            </a:r>
            <a:r>
              <a:rPr lang="en-US" dirty="0"/>
              <a:t> do Tableau, que </a:t>
            </a:r>
            <a:r>
              <a:rPr lang="en-US" dirty="0" err="1"/>
              <a:t>é</a:t>
            </a:r>
            <a:r>
              <a:rPr lang="en-US" dirty="0"/>
              <a:t> a SQL </a:t>
            </a:r>
            <a:r>
              <a:rPr lang="en-US" dirty="0" err="1"/>
              <a:t>capacidade</a:t>
            </a:r>
            <a:r>
              <a:rPr lang="en-US" dirty="0"/>
              <a:t> de </a:t>
            </a:r>
            <a:r>
              <a:rPr lang="en-US" dirty="0" err="1"/>
              <a:t>passar</a:t>
            </a:r>
            <a:r>
              <a:rPr lang="en-US" dirty="0"/>
              <a:t> um </a:t>
            </a:r>
            <a:r>
              <a:rPr lang="en-US" dirty="0" err="1"/>
              <a:t>comando</a:t>
            </a:r>
            <a:r>
              <a:rPr lang="en-US" dirty="0"/>
              <a:t> </a:t>
            </a:r>
            <a:r>
              <a:rPr lang="en-US" dirty="0" err="1"/>
              <a:t>durante</a:t>
            </a:r>
            <a:r>
              <a:rPr lang="en-US" dirty="0"/>
              <a:t> a </a:t>
            </a:r>
            <a:r>
              <a:rPr lang="en-US" dirty="0" err="1"/>
              <a:t>conexão</a:t>
            </a:r>
            <a:r>
              <a:rPr lang="en-US" dirty="0"/>
              <a:t> com o banco de dados.</a:t>
            </a:r>
          </a:p>
          <a:p>
            <a:endParaRPr lang="en-US" dirty="0"/>
          </a:p>
          <a:p>
            <a:r>
              <a:rPr lang="en-US" dirty="0"/>
              <a:t>O </a:t>
            </a:r>
            <a:r>
              <a:rPr lang="en-US" dirty="0" err="1"/>
              <a:t>primeiro</a:t>
            </a:r>
            <a:r>
              <a:rPr lang="en-US" dirty="0"/>
              <a:t> </a:t>
            </a:r>
            <a:r>
              <a:rPr lang="en-US" dirty="0" err="1"/>
              <a:t>passo</a:t>
            </a:r>
            <a:r>
              <a:rPr lang="en-US" dirty="0"/>
              <a:t>, </a:t>
            </a:r>
            <a:r>
              <a:rPr lang="en-US" dirty="0" err="1"/>
              <a:t>normalmente</a:t>
            </a:r>
            <a:r>
              <a:rPr lang="en-US" dirty="0"/>
              <a:t> de </a:t>
            </a:r>
            <a:r>
              <a:rPr lang="en-US" dirty="0" err="1"/>
              <a:t>uma</a:t>
            </a:r>
            <a:r>
              <a:rPr lang="en-US" dirty="0"/>
              <a:t> </a:t>
            </a:r>
            <a:r>
              <a:rPr lang="en-US" dirty="0" err="1"/>
              <a:t>usuário</a:t>
            </a:r>
            <a:r>
              <a:rPr lang="en-US" dirty="0"/>
              <a:t> </a:t>
            </a:r>
            <a:r>
              <a:rPr lang="en-US" dirty="0" err="1"/>
              <a:t>quando</a:t>
            </a:r>
            <a:r>
              <a:rPr lang="en-US" dirty="0"/>
              <a:t> </a:t>
            </a:r>
            <a:r>
              <a:rPr lang="en-US" dirty="0" err="1"/>
              <a:t>está</a:t>
            </a:r>
            <a:r>
              <a:rPr lang="en-US" dirty="0"/>
              <a:t> </a:t>
            </a:r>
            <a:r>
              <a:rPr lang="en-US" dirty="0" err="1"/>
              <a:t>usando</a:t>
            </a:r>
            <a:r>
              <a:rPr lang="en-US" dirty="0"/>
              <a:t> dados do Hana, </a:t>
            </a:r>
            <a:r>
              <a:rPr lang="en-US" dirty="0" err="1"/>
              <a:t>é</a:t>
            </a:r>
            <a:r>
              <a:rPr lang="en-US" dirty="0"/>
              <a:t> se </a:t>
            </a:r>
            <a:r>
              <a:rPr lang="en-US" dirty="0" err="1"/>
              <a:t>autenticar</a:t>
            </a:r>
            <a:r>
              <a:rPr lang="en-US" dirty="0"/>
              <a:t>.</a:t>
            </a:r>
          </a:p>
          <a:p>
            <a:r>
              <a:rPr lang="en-US" dirty="0"/>
              <a:t>Durante </a:t>
            </a:r>
            <a:r>
              <a:rPr lang="en-US" dirty="0" err="1"/>
              <a:t>esse</a:t>
            </a:r>
            <a:r>
              <a:rPr lang="en-US" dirty="0"/>
              <a:t> </a:t>
            </a:r>
            <a:r>
              <a:rPr lang="en-US" dirty="0" err="1"/>
              <a:t>passo</a:t>
            </a:r>
            <a:r>
              <a:rPr lang="en-US" dirty="0"/>
              <a:t> o SAP HANA </a:t>
            </a:r>
            <a:r>
              <a:rPr lang="en-US" dirty="0" err="1"/>
              <a:t>está</a:t>
            </a:r>
            <a:r>
              <a:rPr lang="en-US" dirty="0"/>
              <a:t> </a:t>
            </a:r>
            <a:r>
              <a:rPr lang="en-US" dirty="0" err="1"/>
              <a:t>criando</a:t>
            </a:r>
            <a:r>
              <a:rPr lang="en-US" dirty="0"/>
              <a:t> </a:t>
            </a:r>
            <a:r>
              <a:rPr lang="en-US" dirty="0" err="1"/>
              <a:t>uma</a:t>
            </a:r>
            <a:r>
              <a:rPr lang="en-US" dirty="0"/>
              <a:t> nova </a:t>
            </a:r>
            <a:r>
              <a:rPr lang="en-US" dirty="0" err="1"/>
              <a:t>sessão</a:t>
            </a:r>
            <a:r>
              <a:rPr lang="en-US" dirty="0"/>
              <a:t> para o </a:t>
            </a:r>
            <a:r>
              <a:rPr lang="en-US" dirty="0" err="1"/>
              <a:t>usuário</a:t>
            </a:r>
            <a:r>
              <a:rPr lang="en-US" dirty="0"/>
              <a:t>, a </a:t>
            </a:r>
            <a:r>
              <a:rPr lang="en-US" dirty="0" err="1"/>
              <a:t>partir</a:t>
            </a:r>
            <a:r>
              <a:rPr lang="en-US" dirty="0"/>
              <a:t> do </a:t>
            </a:r>
            <a:r>
              <a:rPr lang="en-US" dirty="0" err="1"/>
              <a:t>momento</a:t>
            </a:r>
            <a:r>
              <a:rPr lang="en-US" dirty="0"/>
              <a:t> da </a:t>
            </a:r>
            <a:r>
              <a:rPr lang="en-US" dirty="0" err="1"/>
              <a:t>criação</a:t>
            </a:r>
            <a:r>
              <a:rPr lang="en-US" dirty="0"/>
              <a:t> da </a:t>
            </a:r>
            <a:r>
              <a:rPr lang="en-US" dirty="0" err="1"/>
              <a:t>sessão</a:t>
            </a:r>
            <a:r>
              <a:rPr lang="en-US" dirty="0"/>
              <a:t> </a:t>
            </a:r>
            <a:r>
              <a:rPr lang="en-US" dirty="0" err="1"/>
              <a:t>esse</a:t>
            </a:r>
            <a:r>
              <a:rPr lang="en-US" dirty="0"/>
              <a:t> </a:t>
            </a:r>
            <a:r>
              <a:rPr lang="en-US" dirty="0" err="1"/>
              <a:t>usuário</a:t>
            </a:r>
            <a:r>
              <a:rPr lang="en-US" dirty="0"/>
              <a:t> </a:t>
            </a:r>
            <a:r>
              <a:rPr lang="en-US" dirty="0" err="1"/>
              <a:t>estará</a:t>
            </a:r>
            <a:r>
              <a:rPr lang="en-US" dirty="0"/>
              <a:t> </a:t>
            </a:r>
            <a:r>
              <a:rPr lang="en-US" dirty="0" err="1"/>
              <a:t>sendo</a:t>
            </a:r>
            <a:r>
              <a:rPr lang="en-US" dirty="0"/>
              <a:t> </a:t>
            </a:r>
            <a:r>
              <a:rPr lang="en-US" dirty="0" err="1"/>
              <a:t>monitorado</a:t>
            </a:r>
            <a:r>
              <a:rPr lang="en-US" dirty="0"/>
              <a:t> </a:t>
            </a:r>
            <a:r>
              <a:rPr lang="en-US" dirty="0" err="1"/>
              <a:t>pelo</a:t>
            </a:r>
            <a:r>
              <a:rPr lang="en-US" dirty="0"/>
              <a:t> </a:t>
            </a:r>
            <a:r>
              <a:rPr lang="en-US" dirty="0" err="1"/>
              <a:t>sistema</a:t>
            </a:r>
            <a:r>
              <a:rPr lang="en-US" dirty="0"/>
              <a:t>, </a:t>
            </a:r>
            <a:r>
              <a:rPr lang="en-US" dirty="0" err="1"/>
              <a:t>seus</a:t>
            </a:r>
            <a:r>
              <a:rPr lang="en-US" dirty="0"/>
              <a:t> </a:t>
            </a:r>
            <a:r>
              <a:rPr lang="en-US" dirty="0" err="1"/>
              <a:t>detalhes</a:t>
            </a:r>
            <a:r>
              <a:rPr lang="en-US" dirty="0"/>
              <a:t> de </a:t>
            </a:r>
            <a:r>
              <a:rPr lang="en-US" dirty="0" err="1"/>
              <a:t>acesso</a:t>
            </a:r>
            <a:r>
              <a:rPr lang="en-US" dirty="0"/>
              <a:t>, o </a:t>
            </a:r>
            <a:r>
              <a:rPr lang="en-US" dirty="0" err="1"/>
              <a:t>nome</a:t>
            </a:r>
            <a:r>
              <a:rPr lang="en-US" dirty="0"/>
              <a:t> do </a:t>
            </a:r>
            <a:r>
              <a:rPr lang="en-US" dirty="0" err="1"/>
              <a:t>usuário</a:t>
            </a:r>
            <a:r>
              <a:rPr lang="en-US" dirty="0"/>
              <a:t> para </a:t>
            </a:r>
            <a:r>
              <a:rPr lang="en-US" dirty="0" err="1"/>
              <a:t>fazer</a:t>
            </a:r>
            <a:r>
              <a:rPr lang="en-US" dirty="0"/>
              <a:t> as </a:t>
            </a:r>
            <a:r>
              <a:rPr lang="en-US" dirty="0" err="1"/>
              <a:t>consultas</a:t>
            </a:r>
            <a:r>
              <a:rPr lang="en-US" dirty="0"/>
              <a:t> e </a:t>
            </a:r>
            <a:r>
              <a:rPr lang="en-US" dirty="0" err="1"/>
              <a:t>etc</a:t>
            </a:r>
            <a:r>
              <a:rPr lang="en-US" dirty="0"/>
              <a:t>, </a:t>
            </a:r>
            <a:r>
              <a:rPr lang="en-US" dirty="0" err="1"/>
              <a:t>tudo</a:t>
            </a:r>
            <a:r>
              <a:rPr lang="en-US" dirty="0"/>
              <a:t> </a:t>
            </a:r>
            <a:r>
              <a:rPr lang="en-US" dirty="0" err="1"/>
              <a:t>é</a:t>
            </a:r>
            <a:r>
              <a:rPr lang="en-US" dirty="0"/>
              <a:t> </a:t>
            </a:r>
            <a:r>
              <a:rPr lang="en-US" dirty="0" err="1"/>
              <a:t>monitorado</a:t>
            </a:r>
            <a:r>
              <a:rPr lang="en-US" dirty="0"/>
              <a:t> e </a:t>
            </a:r>
            <a:r>
              <a:rPr lang="en-US" dirty="0" err="1"/>
              <a:t>armazenado</a:t>
            </a:r>
            <a:r>
              <a:rPr lang="en-US" dirty="0"/>
              <a:t>. </a:t>
            </a:r>
          </a:p>
          <a:p>
            <a:r>
              <a:rPr lang="en-US" dirty="0"/>
              <a:t>Com </a:t>
            </a:r>
            <a:r>
              <a:rPr lang="en-US" dirty="0" err="1"/>
              <a:t>essa</a:t>
            </a:r>
            <a:r>
              <a:rPr lang="en-US" dirty="0"/>
              <a:t> </a:t>
            </a:r>
            <a:r>
              <a:rPr lang="en-US" dirty="0" err="1"/>
              <a:t>quantidade</a:t>
            </a:r>
            <a:r>
              <a:rPr lang="en-US" dirty="0"/>
              <a:t> </a:t>
            </a:r>
            <a:r>
              <a:rPr lang="en-US" dirty="0" err="1"/>
              <a:t>enorme</a:t>
            </a:r>
            <a:r>
              <a:rPr lang="en-US" dirty="0"/>
              <a:t> de logs </a:t>
            </a:r>
            <a:r>
              <a:rPr lang="en-US" dirty="0" err="1"/>
              <a:t>gerados</a:t>
            </a:r>
            <a:r>
              <a:rPr lang="en-US" dirty="0"/>
              <a:t> o Tableau </a:t>
            </a:r>
            <a:r>
              <a:rPr lang="en-US" dirty="0" err="1"/>
              <a:t>toma</a:t>
            </a:r>
            <a:r>
              <a:rPr lang="en-US" dirty="0"/>
              <a:t> </a:t>
            </a:r>
            <a:r>
              <a:rPr lang="en-US" dirty="0" err="1"/>
              <a:t>seu</a:t>
            </a:r>
            <a:r>
              <a:rPr lang="en-US" dirty="0"/>
              <a:t> </a:t>
            </a:r>
            <a:r>
              <a:rPr lang="en-US" dirty="0" err="1"/>
              <a:t>posto</a:t>
            </a:r>
            <a:r>
              <a:rPr lang="en-US" dirty="0"/>
              <a:t> para </a:t>
            </a:r>
            <a:r>
              <a:rPr lang="en-US" dirty="0" err="1"/>
              <a:t>analisar</a:t>
            </a:r>
            <a:r>
              <a:rPr lang="en-US" dirty="0"/>
              <a:t> </a:t>
            </a:r>
            <a:r>
              <a:rPr lang="en-US" dirty="0" err="1"/>
              <a:t>toda</a:t>
            </a:r>
            <a:r>
              <a:rPr lang="en-US" dirty="0"/>
              <a:t> </a:t>
            </a:r>
            <a:r>
              <a:rPr lang="en-US" dirty="0" err="1"/>
              <a:t>essa</a:t>
            </a:r>
            <a:r>
              <a:rPr lang="en-US" dirty="0"/>
              <a:t> </a:t>
            </a:r>
            <a:r>
              <a:rPr lang="en-US" dirty="0" err="1"/>
              <a:t>informação</a:t>
            </a:r>
            <a:r>
              <a:rPr lang="en-US" dirty="0"/>
              <a:t> e </a:t>
            </a:r>
            <a:r>
              <a:rPr lang="en-US" dirty="0" err="1"/>
              <a:t>identificar</a:t>
            </a:r>
            <a:r>
              <a:rPr lang="en-US" dirty="0"/>
              <a:t> </a:t>
            </a:r>
            <a:r>
              <a:rPr lang="en-US" dirty="0" err="1"/>
              <a:t>quais</a:t>
            </a:r>
            <a:r>
              <a:rPr lang="en-US" dirty="0"/>
              <a:t> </a:t>
            </a:r>
            <a:r>
              <a:rPr lang="en-US" dirty="0" err="1"/>
              <a:t>são</a:t>
            </a:r>
            <a:r>
              <a:rPr lang="en-US" dirty="0"/>
              <a:t> as queries que </a:t>
            </a:r>
            <a:r>
              <a:rPr lang="en-US" dirty="0" err="1"/>
              <a:t>mais</a:t>
            </a:r>
            <a:r>
              <a:rPr lang="en-US" dirty="0"/>
              <a:t> </a:t>
            </a:r>
            <a:r>
              <a:rPr lang="en-US" dirty="0" err="1"/>
              <a:t>demoram</a:t>
            </a:r>
            <a:r>
              <a:rPr lang="en-US" dirty="0"/>
              <a:t>, as </a:t>
            </a:r>
            <a:r>
              <a:rPr lang="en-US" dirty="0" err="1"/>
              <a:t>mais</a:t>
            </a:r>
            <a:r>
              <a:rPr lang="en-US" dirty="0"/>
              <a:t> </a:t>
            </a:r>
            <a:r>
              <a:rPr lang="en-US" dirty="0" err="1"/>
              <a:t>executadas</a:t>
            </a:r>
            <a:r>
              <a:rPr lang="en-US" dirty="0"/>
              <a:t>, da </a:t>
            </a:r>
            <a:r>
              <a:rPr lang="en-US" dirty="0" err="1"/>
              <a:t>mesma</a:t>
            </a:r>
            <a:r>
              <a:rPr lang="en-US" dirty="0"/>
              <a:t> forma </a:t>
            </a:r>
            <a:r>
              <a:rPr lang="en-US" dirty="0" err="1"/>
              <a:t>é</a:t>
            </a:r>
            <a:r>
              <a:rPr lang="en-US" dirty="0"/>
              <a:t> </a:t>
            </a:r>
            <a:r>
              <a:rPr lang="en-US" dirty="0" err="1"/>
              <a:t>possível</a:t>
            </a:r>
            <a:r>
              <a:rPr lang="en-US" dirty="0"/>
              <a:t> </a:t>
            </a:r>
            <a:r>
              <a:rPr lang="en-US" dirty="0" err="1"/>
              <a:t>identificar</a:t>
            </a:r>
            <a:r>
              <a:rPr lang="en-US" dirty="0"/>
              <a:t> </a:t>
            </a:r>
            <a:r>
              <a:rPr lang="en-US" dirty="0" err="1"/>
              <a:t>quais</a:t>
            </a:r>
            <a:r>
              <a:rPr lang="en-US" dirty="0"/>
              <a:t> </a:t>
            </a:r>
            <a:r>
              <a:rPr lang="en-US" dirty="0" err="1"/>
              <a:t>usuários</a:t>
            </a:r>
            <a:r>
              <a:rPr lang="en-US" dirty="0"/>
              <a:t> </a:t>
            </a:r>
            <a:r>
              <a:rPr lang="en-US" dirty="0" err="1"/>
              <a:t>executaram</a:t>
            </a:r>
            <a:r>
              <a:rPr lang="en-US" dirty="0"/>
              <a:t> </a:t>
            </a:r>
            <a:r>
              <a:rPr lang="en-US" dirty="0" err="1"/>
              <a:t>essas</a:t>
            </a:r>
            <a:r>
              <a:rPr lang="en-US" dirty="0"/>
              <a:t> queries </a:t>
            </a:r>
            <a:r>
              <a:rPr lang="en-US" dirty="0" err="1"/>
              <a:t>ou</a:t>
            </a:r>
            <a:r>
              <a:rPr lang="en-US" dirty="0"/>
              <a:t> </a:t>
            </a:r>
            <a:r>
              <a:rPr lang="en-US" dirty="0" err="1"/>
              <a:t>quantas</a:t>
            </a:r>
            <a:r>
              <a:rPr lang="en-US" dirty="0"/>
              <a:t> queries </a:t>
            </a:r>
            <a:r>
              <a:rPr lang="en-US" dirty="0" err="1"/>
              <a:t>cada</a:t>
            </a:r>
            <a:r>
              <a:rPr lang="en-US" dirty="0"/>
              <a:t> </a:t>
            </a:r>
            <a:r>
              <a:rPr lang="en-US" dirty="0" err="1"/>
              <a:t>usuário</a:t>
            </a:r>
            <a:r>
              <a:rPr lang="en-US" dirty="0"/>
              <a:t> </a:t>
            </a:r>
            <a:r>
              <a:rPr lang="en-US" dirty="0" err="1"/>
              <a:t>executou</a:t>
            </a:r>
            <a:r>
              <a:rPr lang="en-US" dirty="0"/>
              <a:t>.</a:t>
            </a:r>
          </a:p>
          <a:p>
            <a:r>
              <a:rPr lang="en-US" dirty="0"/>
              <a:t>Uma </a:t>
            </a:r>
            <a:r>
              <a:rPr lang="en-US" dirty="0" err="1"/>
              <a:t>vez</a:t>
            </a:r>
            <a:r>
              <a:rPr lang="en-US" dirty="0"/>
              <a:t> o </a:t>
            </a:r>
            <a:r>
              <a:rPr lang="en-US" dirty="0" err="1"/>
              <a:t>ofensor</a:t>
            </a:r>
            <a:r>
              <a:rPr lang="en-US" dirty="0"/>
              <a:t> </a:t>
            </a:r>
            <a:r>
              <a:rPr lang="en-US" dirty="0" err="1"/>
              <a:t>é</a:t>
            </a:r>
            <a:r>
              <a:rPr lang="en-US" dirty="0"/>
              <a:t> </a:t>
            </a:r>
            <a:r>
              <a:rPr lang="en-US" dirty="0" err="1"/>
              <a:t>identificado</a:t>
            </a:r>
            <a:r>
              <a:rPr lang="en-US" dirty="0"/>
              <a:t> </a:t>
            </a:r>
            <a:r>
              <a:rPr lang="en-US" dirty="0" err="1"/>
              <a:t>aí</a:t>
            </a:r>
            <a:r>
              <a:rPr lang="en-US" dirty="0"/>
              <a:t> </a:t>
            </a:r>
            <a:r>
              <a:rPr lang="en-US" dirty="0" err="1"/>
              <a:t>você</a:t>
            </a:r>
            <a:r>
              <a:rPr lang="en-US" dirty="0"/>
              <a:t> </a:t>
            </a:r>
            <a:r>
              <a:rPr lang="en-US" dirty="0" err="1"/>
              <a:t>retornar</a:t>
            </a:r>
            <a:r>
              <a:rPr lang="en-US" dirty="0"/>
              <a:t> </a:t>
            </a:r>
            <a:r>
              <a:rPr lang="en-US" dirty="0" err="1"/>
              <a:t>ao</a:t>
            </a:r>
            <a:r>
              <a:rPr lang="en-US" dirty="0"/>
              <a:t> SAP HANA para </a:t>
            </a:r>
            <a:r>
              <a:rPr lang="en-US" dirty="0" err="1"/>
              <a:t>ver</a:t>
            </a:r>
            <a:r>
              <a:rPr lang="en-US" dirty="0"/>
              <a:t> </a:t>
            </a:r>
            <a:r>
              <a:rPr lang="en-US" dirty="0" err="1"/>
              <a:t>quais</a:t>
            </a:r>
            <a:r>
              <a:rPr lang="en-US" dirty="0"/>
              <a:t> </a:t>
            </a:r>
            <a:r>
              <a:rPr lang="en-US" dirty="0" err="1"/>
              <a:t>são</a:t>
            </a:r>
            <a:r>
              <a:rPr lang="en-US" dirty="0"/>
              <a:t> as </a:t>
            </a:r>
            <a:r>
              <a:rPr lang="en-US" dirty="0" err="1"/>
              <a:t>opções</a:t>
            </a:r>
            <a:r>
              <a:rPr lang="en-US" dirty="0"/>
              <a:t> de </a:t>
            </a:r>
            <a:r>
              <a:rPr lang="en-US" dirty="0" err="1"/>
              <a:t>otimização</a:t>
            </a:r>
            <a:r>
              <a:rPr lang="en-US" dirty="0"/>
              <a:t> </a:t>
            </a:r>
            <a:r>
              <a:rPr lang="en-US" dirty="0" err="1"/>
              <a:t>disponíveis</a:t>
            </a:r>
            <a:r>
              <a:rPr lang="en-US" dirty="0"/>
              <a:t>.</a:t>
            </a:r>
          </a:p>
          <a:p>
            <a:endParaRPr lang="en-US" dirty="0"/>
          </a:p>
          <a:p>
            <a:endParaRPr lang="en-US" dirty="0"/>
          </a:p>
        </p:txBody>
      </p:sp>
    </p:spTree>
    <p:extLst>
      <p:ext uri="{BB962C8B-B14F-4D97-AF65-F5344CB8AC3E}">
        <p14:creationId xmlns:p14="http://schemas.microsoft.com/office/powerpoint/2010/main" val="344286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 que </a:t>
            </a:r>
            <a:r>
              <a:rPr lang="en-US" err="1"/>
              <a:t>estamos</a:t>
            </a:r>
            <a:r>
              <a:rPr lang="en-US"/>
              <a:t> </a:t>
            </a:r>
            <a:r>
              <a:rPr lang="en-US" err="1"/>
              <a:t>fazendo</a:t>
            </a:r>
            <a:r>
              <a:rPr lang="en-US"/>
              <a:t> </a:t>
            </a:r>
            <a:r>
              <a:rPr lang="en-US" err="1"/>
              <a:t>aqui</a:t>
            </a:r>
            <a:r>
              <a:rPr lang="en-US"/>
              <a:t> </a:t>
            </a:r>
            <a:r>
              <a:rPr lang="en-US" err="1"/>
              <a:t>é</a:t>
            </a:r>
            <a:r>
              <a:rPr lang="en-US"/>
              <a:t> </a:t>
            </a:r>
            <a:r>
              <a:rPr lang="en-US" err="1"/>
              <a:t>definindo</a:t>
            </a:r>
            <a:r>
              <a:rPr lang="en-US"/>
              <a:t> o que o SAP </a:t>
            </a:r>
            <a:r>
              <a:rPr lang="en-US" err="1"/>
              <a:t>está</a:t>
            </a:r>
            <a:r>
              <a:rPr lang="en-US"/>
              <a:t> </a:t>
            </a:r>
            <a:r>
              <a:rPr lang="en-US" err="1"/>
              <a:t>escrevendo</a:t>
            </a:r>
            <a:r>
              <a:rPr lang="en-US"/>
              <a:t> </a:t>
            </a:r>
            <a:r>
              <a:rPr lang="en-US" err="1"/>
              <a:t>nas</a:t>
            </a:r>
            <a:r>
              <a:rPr lang="en-US"/>
              <a:t> </a:t>
            </a:r>
            <a:r>
              <a:rPr lang="en-US" err="1"/>
              <a:t>variáveis</a:t>
            </a:r>
            <a:r>
              <a:rPr lang="en-US"/>
              <a:t> dessa </a:t>
            </a:r>
            <a:r>
              <a:rPr lang="en-US" err="1"/>
              <a:t>sessão</a:t>
            </a:r>
            <a:r>
              <a:rPr lang="en-US"/>
              <a:t>. </a:t>
            </a:r>
            <a:r>
              <a:rPr lang="en-US" err="1"/>
              <a:t>Ou</a:t>
            </a:r>
            <a:r>
              <a:rPr lang="en-US"/>
              <a:t> </a:t>
            </a:r>
            <a:r>
              <a:rPr lang="en-US" err="1"/>
              <a:t>seja</a:t>
            </a:r>
            <a:r>
              <a:rPr lang="en-US"/>
              <a:t>, </a:t>
            </a:r>
            <a:r>
              <a:rPr lang="en-US" err="1"/>
              <a:t>uma</a:t>
            </a:r>
            <a:r>
              <a:rPr lang="en-US"/>
              <a:t> </a:t>
            </a:r>
            <a:r>
              <a:rPr lang="en-US" err="1"/>
              <a:t>vez</a:t>
            </a:r>
            <a:r>
              <a:rPr lang="en-US"/>
              <a:t> que a </a:t>
            </a:r>
            <a:r>
              <a:rPr lang="en-US" err="1"/>
              <a:t>conexão</a:t>
            </a:r>
            <a:r>
              <a:rPr lang="en-US"/>
              <a:t> </a:t>
            </a:r>
            <a:r>
              <a:rPr lang="en-US" err="1"/>
              <a:t>foi</a:t>
            </a:r>
            <a:r>
              <a:rPr lang="en-US"/>
              <a:t> </a:t>
            </a:r>
            <a:r>
              <a:rPr lang="en-US" err="1"/>
              <a:t>feita</a:t>
            </a:r>
            <a:r>
              <a:rPr lang="en-US"/>
              <a:t> entre o </a:t>
            </a:r>
            <a:r>
              <a:rPr lang="en-US" err="1"/>
              <a:t>Tabelau</a:t>
            </a:r>
            <a:r>
              <a:rPr lang="en-US"/>
              <a:t> e o SAP HANA </a:t>
            </a:r>
            <a:r>
              <a:rPr lang="en-US" err="1"/>
              <a:t>vc</a:t>
            </a:r>
            <a:r>
              <a:rPr lang="en-US"/>
              <a:t> </a:t>
            </a:r>
            <a:r>
              <a:rPr lang="en-US" err="1"/>
              <a:t>pode</a:t>
            </a:r>
            <a:r>
              <a:rPr lang="en-US"/>
              <a:t> </a:t>
            </a:r>
            <a:r>
              <a:rPr lang="en-US" err="1"/>
              <a:t>passar</a:t>
            </a:r>
            <a:r>
              <a:rPr lang="en-US"/>
              <a:t> </a:t>
            </a:r>
            <a:r>
              <a:rPr lang="en-US" err="1"/>
              <a:t>parametros</a:t>
            </a:r>
            <a:r>
              <a:rPr lang="en-US"/>
              <a:t> e </a:t>
            </a:r>
            <a:r>
              <a:rPr lang="en-US" err="1"/>
              <a:t>variáveis</a:t>
            </a:r>
            <a:r>
              <a:rPr lang="en-US"/>
              <a:t> que </a:t>
            </a:r>
            <a:r>
              <a:rPr lang="en-US" err="1"/>
              <a:t>poderão</a:t>
            </a:r>
            <a:r>
              <a:rPr lang="en-US"/>
              <a:t> ser </a:t>
            </a:r>
            <a:r>
              <a:rPr lang="en-US" err="1"/>
              <a:t>usados</a:t>
            </a:r>
            <a:r>
              <a:rPr lang="en-US"/>
              <a:t> dentro das </a:t>
            </a:r>
            <a:r>
              <a:rPr lang="en-US" err="1"/>
              <a:t>variáveis</a:t>
            </a:r>
            <a:r>
              <a:rPr lang="en-US"/>
              <a:t> da </a:t>
            </a:r>
            <a:r>
              <a:rPr lang="en-US" err="1"/>
              <a:t>sessão</a:t>
            </a:r>
            <a:r>
              <a:rPr lang="en-US"/>
              <a:t> do SAP HANA, e </a:t>
            </a:r>
            <a:r>
              <a:rPr lang="en-US" err="1"/>
              <a:t>vc</a:t>
            </a:r>
            <a:r>
              <a:rPr lang="en-US"/>
              <a:t> </a:t>
            </a:r>
            <a:r>
              <a:rPr lang="en-US" err="1"/>
              <a:t>pode</a:t>
            </a:r>
            <a:r>
              <a:rPr lang="en-US"/>
              <a:t> </a:t>
            </a:r>
            <a:r>
              <a:rPr lang="en-US" err="1"/>
              <a:t>verificar</a:t>
            </a:r>
            <a:r>
              <a:rPr lang="en-US"/>
              <a:t> </a:t>
            </a:r>
            <a:r>
              <a:rPr lang="en-US" err="1"/>
              <a:t>esses</a:t>
            </a:r>
            <a:r>
              <a:rPr lang="en-US"/>
              <a:t> </a:t>
            </a:r>
            <a:r>
              <a:rPr lang="en-US" err="1"/>
              <a:t>valores</a:t>
            </a:r>
            <a:r>
              <a:rPr lang="en-US"/>
              <a:t> dentro dos logs do SAP e </a:t>
            </a:r>
            <a:r>
              <a:rPr lang="en-US" err="1"/>
              <a:t>isso</a:t>
            </a:r>
            <a:r>
              <a:rPr lang="en-US"/>
              <a:t> </a:t>
            </a:r>
            <a:r>
              <a:rPr lang="en-US" err="1"/>
              <a:t>será</a:t>
            </a:r>
            <a:r>
              <a:rPr lang="en-US"/>
              <a:t> </a:t>
            </a:r>
            <a:r>
              <a:rPr lang="en-US" err="1"/>
              <a:t>importante</a:t>
            </a:r>
            <a:r>
              <a:rPr lang="en-US"/>
              <a:t> para </a:t>
            </a:r>
            <a:r>
              <a:rPr lang="en-US" err="1"/>
              <a:t>identificar</a:t>
            </a:r>
            <a:r>
              <a:rPr lang="en-US"/>
              <a:t> de </a:t>
            </a:r>
            <a:r>
              <a:rPr lang="en-US" err="1"/>
              <a:t>onde</a:t>
            </a:r>
            <a:r>
              <a:rPr lang="en-US"/>
              <a:t> a carga </a:t>
            </a:r>
            <a:r>
              <a:rPr lang="en-US" err="1"/>
              <a:t>vem</a:t>
            </a:r>
            <a:r>
              <a:rPr lang="en-US"/>
              <a:t>, se </a:t>
            </a:r>
            <a:r>
              <a:rPr lang="en-US" err="1"/>
              <a:t>é</a:t>
            </a:r>
            <a:r>
              <a:rPr lang="en-US"/>
              <a:t> do Tableau </a:t>
            </a:r>
            <a:r>
              <a:rPr lang="en-US" err="1"/>
              <a:t>ou</a:t>
            </a:r>
            <a:r>
              <a:rPr lang="en-US"/>
              <a:t> </a:t>
            </a:r>
            <a:r>
              <a:rPr lang="en-US" err="1"/>
              <a:t>não</a:t>
            </a:r>
            <a:r>
              <a:rPr lang="en-US"/>
              <a:t>.</a:t>
            </a:r>
          </a:p>
          <a:p>
            <a:endParaRPr lang="en-US"/>
          </a:p>
          <a:p>
            <a:r>
              <a:rPr lang="en-US"/>
              <a:t>E </a:t>
            </a:r>
            <a:r>
              <a:rPr lang="en-US" err="1"/>
              <a:t>pra</a:t>
            </a:r>
            <a:r>
              <a:rPr lang="en-US"/>
              <a:t> </a:t>
            </a:r>
            <a:r>
              <a:rPr lang="en-US" err="1"/>
              <a:t>isso</a:t>
            </a:r>
            <a:r>
              <a:rPr lang="en-US"/>
              <a:t> </a:t>
            </a:r>
            <a:r>
              <a:rPr lang="en-US" err="1"/>
              <a:t>podemos</a:t>
            </a:r>
            <a:r>
              <a:rPr lang="en-US"/>
              <a:t> usar </a:t>
            </a:r>
            <a:r>
              <a:rPr lang="en-US" err="1"/>
              <a:t>algumas</a:t>
            </a:r>
            <a:r>
              <a:rPr lang="en-US"/>
              <a:t> </a:t>
            </a:r>
            <a:r>
              <a:rPr lang="en-US" err="1"/>
              <a:t>variáveis</a:t>
            </a:r>
            <a:r>
              <a:rPr lang="en-US"/>
              <a:t> </a:t>
            </a:r>
            <a:r>
              <a:rPr lang="en-US" err="1"/>
              <a:t>pré</a:t>
            </a:r>
            <a:r>
              <a:rPr lang="en-US"/>
              <a:t> </a:t>
            </a:r>
            <a:r>
              <a:rPr lang="en-US" err="1"/>
              <a:t>definidas</a:t>
            </a:r>
            <a:r>
              <a:rPr lang="en-US"/>
              <a:t>, por </a:t>
            </a:r>
            <a:r>
              <a:rPr lang="en-US" err="1"/>
              <a:t>exemplo</a:t>
            </a:r>
            <a:r>
              <a:rPr lang="en-US"/>
              <a:t>, APPLICATION, APPLICATION VERSION, APPLICATION SOURCE, APPLICATION USER. O que </a:t>
            </a:r>
            <a:r>
              <a:rPr lang="en-US" err="1"/>
              <a:t>estamos</a:t>
            </a:r>
            <a:r>
              <a:rPr lang="en-US"/>
              <a:t> </a:t>
            </a:r>
            <a:r>
              <a:rPr lang="en-US" err="1"/>
              <a:t>fazendo</a:t>
            </a:r>
            <a:r>
              <a:rPr lang="en-US"/>
              <a:t> com o SQL </a:t>
            </a:r>
            <a:r>
              <a:rPr lang="en-US" err="1"/>
              <a:t>Inicial</a:t>
            </a:r>
            <a:r>
              <a:rPr lang="en-US"/>
              <a:t> do Tableau </a:t>
            </a:r>
            <a:r>
              <a:rPr lang="en-US" err="1"/>
              <a:t>é</a:t>
            </a:r>
            <a:r>
              <a:rPr lang="en-US"/>
              <a:t> </a:t>
            </a:r>
            <a:r>
              <a:rPr lang="en-US" err="1"/>
              <a:t>reescrever</a:t>
            </a:r>
            <a:r>
              <a:rPr lang="en-US"/>
              <a:t> </a:t>
            </a:r>
            <a:r>
              <a:rPr lang="en-US" err="1"/>
              <a:t>essas</a:t>
            </a:r>
            <a:r>
              <a:rPr lang="en-US"/>
              <a:t> </a:t>
            </a:r>
            <a:r>
              <a:rPr lang="en-US" err="1"/>
              <a:t>variáveis</a:t>
            </a:r>
            <a:r>
              <a:rPr lang="en-US"/>
              <a:t> para que </a:t>
            </a:r>
            <a:r>
              <a:rPr lang="en-US" err="1"/>
              <a:t>possamos</a:t>
            </a:r>
            <a:r>
              <a:rPr lang="en-US"/>
              <a:t> </a:t>
            </a:r>
            <a:r>
              <a:rPr lang="en-US" err="1"/>
              <a:t>rastrear</a:t>
            </a:r>
            <a:r>
              <a:rPr lang="en-US"/>
              <a:t> </a:t>
            </a:r>
            <a:r>
              <a:rPr lang="en-US" err="1"/>
              <a:t>essa</a:t>
            </a:r>
            <a:r>
              <a:rPr lang="en-US"/>
              <a:t> </a:t>
            </a:r>
            <a:r>
              <a:rPr lang="en-US" err="1"/>
              <a:t>informação</a:t>
            </a:r>
            <a:r>
              <a:rPr lang="en-US"/>
              <a:t>.</a:t>
            </a:r>
          </a:p>
        </p:txBody>
      </p:sp>
    </p:spTree>
    <p:extLst>
      <p:ext uri="{BB962C8B-B14F-4D97-AF65-F5344CB8AC3E}">
        <p14:creationId xmlns:p14="http://schemas.microsoft.com/office/powerpoint/2010/main" val="4882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 o Tableau </a:t>
            </a:r>
            <a:r>
              <a:rPr lang="en-US" err="1"/>
              <a:t>nos</a:t>
            </a:r>
            <a:r>
              <a:rPr lang="en-US"/>
              <a:t> </a:t>
            </a:r>
            <a:r>
              <a:rPr lang="en-US" err="1"/>
              <a:t>permite</a:t>
            </a:r>
            <a:r>
              <a:rPr lang="en-US"/>
              <a:t> usar </a:t>
            </a:r>
            <a:r>
              <a:rPr lang="en-US" err="1"/>
              <a:t>essa</a:t>
            </a:r>
            <a:r>
              <a:rPr lang="en-US"/>
              <a:t> </a:t>
            </a:r>
            <a:r>
              <a:rPr lang="en-US" err="1"/>
              <a:t>informação</a:t>
            </a:r>
            <a:r>
              <a:rPr lang="en-US"/>
              <a:t> </a:t>
            </a:r>
            <a:r>
              <a:rPr lang="en-US" err="1"/>
              <a:t>em</a:t>
            </a:r>
            <a:r>
              <a:rPr lang="en-US"/>
              <a:t> tempo de </a:t>
            </a:r>
            <a:r>
              <a:rPr lang="en-US" err="1"/>
              <a:t>execução</a:t>
            </a:r>
            <a:r>
              <a:rPr lang="en-US"/>
              <a:t>, por </a:t>
            </a:r>
            <a:r>
              <a:rPr lang="en-US" err="1"/>
              <a:t>exemplo</a:t>
            </a:r>
            <a:r>
              <a:rPr lang="en-US"/>
              <a:t>, qual o </a:t>
            </a:r>
            <a:r>
              <a:rPr lang="en-US" err="1"/>
              <a:t>nome</a:t>
            </a:r>
            <a:r>
              <a:rPr lang="en-US"/>
              <a:t> do </a:t>
            </a:r>
            <a:r>
              <a:rPr lang="en-US" err="1"/>
              <a:t>servidor</a:t>
            </a:r>
            <a:r>
              <a:rPr lang="en-US"/>
              <a:t>, o </a:t>
            </a:r>
            <a:r>
              <a:rPr lang="en-US" err="1"/>
              <a:t>nome</a:t>
            </a:r>
            <a:r>
              <a:rPr lang="en-US"/>
              <a:t> complete do </a:t>
            </a:r>
            <a:r>
              <a:rPr lang="en-US" err="1"/>
              <a:t>servidor</a:t>
            </a:r>
            <a:r>
              <a:rPr lang="en-US"/>
              <a:t>, o que </a:t>
            </a:r>
            <a:r>
              <a:rPr lang="en-US" err="1"/>
              <a:t>inclui</a:t>
            </a:r>
            <a:r>
              <a:rPr lang="en-US"/>
              <a:t> o </a:t>
            </a:r>
            <a:r>
              <a:rPr lang="en-US" err="1"/>
              <a:t>domínio</a:t>
            </a:r>
            <a:r>
              <a:rPr lang="en-US"/>
              <a:t>, qual o app que </a:t>
            </a:r>
            <a:r>
              <a:rPr lang="en-US" err="1"/>
              <a:t>está</a:t>
            </a:r>
            <a:r>
              <a:rPr lang="en-US"/>
              <a:t> </a:t>
            </a:r>
            <a:r>
              <a:rPr lang="en-US" err="1"/>
              <a:t>usando</a:t>
            </a:r>
            <a:r>
              <a:rPr lang="en-US"/>
              <a:t> mas </a:t>
            </a:r>
            <a:r>
              <a:rPr lang="en-US" err="1"/>
              <a:t>talvez</a:t>
            </a:r>
            <a:r>
              <a:rPr lang="en-US"/>
              <a:t> o </a:t>
            </a:r>
            <a:r>
              <a:rPr lang="en-US" err="1"/>
              <a:t>mais</a:t>
            </a:r>
            <a:r>
              <a:rPr lang="en-US"/>
              <a:t> </a:t>
            </a:r>
            <a:r>
              <a:rPr lang="en-US" err="1"/>
              <a:t>importante</a:t>
            </a:r>
            <a:r>
              <a:rPr lang="en-US"/>
              <a:t> </a:t>
            </a:r>
            <a:r>
              <a:rPr lang="en-US" err="1"/>
              <a:t>está</a:t>
            </a:r>
            <a:r>
              <a:rPr lang="en-US"/>
              <a:t> </a:t>
            </a:r>
            <a:r>
              <a:rPr lang="en-US" err="1"/>
              <a:t>aqui</a:t>
            </a:r>
            <a:r>
              <a:rPr lang="en-US"/>
              <a:t> </a:t>
            </a:r>
            <a:r>
              <a:rPr lang="en-US" err="1"/>
              <a:t>embaixo</a:t>
            </a:r>
            <a:r>
              <a:rPr lang="en-US"/>
              <a:t>, </a:t>
            </a:r>
            <a:r>
              <a:rPr lang="en-US" err="1"/>
              <a:t>é</a:t>
            </a:r>
            <a:r>
              <a:rPr lang="en-US"/>
              <a:t> o </a:t>
            </a:r>
            <a:r>
              <a:rPr lang="en-US" err="1"/>
              <a:t>nome</a:t>
            </a:r>
            <a:r>
              <a:rPr lang="en-US"/>
              <a:t> do workbook que </a:t>
            </a:r>
            <a:r>
              <a:rPr lang="en-US" err="1"/>
              <a:t>disparou</a:t>
            </a:r>
            <a:r>
              <a:rPr lang="en-US"/>
              <a:t> </a:t>
            </a:r>
            <a:r>
              <a:rPr lang="en-US" err="1"/>
              <a:t>essa</a:t>
            </a:r>
            <a:r>
              <a:rPr lang="en-US"/>
              <a:t> query</a:t>
            </a:r>
          </a:p>
        </p:txBody>
      </p:sp>
    </p:spTree>
    <p:extLst>
      <p:ext uri="{BB962C8B-B14F-4D97-AF65-F5344CB8AC3E}">
        <p14:creationId xmlns:p14="http://schemas.microsoft.com/office/powerpoint/2010/main" val="108440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Como </a:t>
            </a:r>
            <a:r>
              <a:rPr lang="en-US" err="1"/>
              <a:t>resultado</a:t>
            </a:r>
            <a:r>
              <a:rPr lang="en-US"/>
              <a:t> da </a:t>
            </a:r>
            <a:r>
              <a:rPr lang="en-US" err="1"/>
              <a:t>mudança</a:t>
            </a:r>
            <a:r>
              <a:rPr lang="en-US"/>
              <a:t> </a:t>
            </a:r>
            <a:r>
              <a:rPr lang="en-US" err="1"/>
              <a:t>desses</a:t>
            </a:r>
            <a:r>
              <a:rPr lang="en-US"/>
              <a:t> </a:t>
            </a:r>
            <a:r>
              <a:rPr lang="en-US" err="1"/>
              <a:t>parâmetros</a:t>
            </a:r>
            <a:r>
              <a:rPr lang="en-US"/>
              <a:t> e </a:t>
            </a:r>
            <a:r>
              <a:rPr lang="en-US" err="1"/>
              <a:t>variáveis</a:t>
            </a:r>
            <a:r>
              <a:rPr lang="en-US"/>
              <a:t>, </a:t>
            </a:r>
            <a:r>
              <a:rPr lang="en-US" err="1"/>
              <a:t>você</a:t>
            </a:r>
            <a:r>
              <a:rPr lang="en-US"/>
              <a:t> </a:t>
            </a:r>
            <a:r>
              <a:rPr lang="en-US" err="1"/>
              <a:t>conseguirá</a:t>
            </a:r>
            <a:r>
              <a:rPr lang="en-US"/>
              <a:t> </a:t>
            </a:r>
            <a:r>
              <a:rPr lang="en-US" err="1"/>
              <a:t>ver</a:t>
            </a:r>
            <a:r>
              <a:rPr lang="en-US"/>
              <a:t> o </a:t>
            </a:r>
            <a:r>
              <a:rPr lang="en-US" err="1"/>
              <a:t>noem</a:t>
            </a:r>
            <a:r>
              <a:rPr lang="en-US"/>
              <a:t> da </a:t>
            </a:r>
            <a:r>
              <a:rPr lang="en-US" err="1"/>
              <a:t>aplicação</a:t>
            </a:r>
            <a:r>
              <a:rPr lang="en-US"/>
              <a:t> e a </a:t>
            </a:r>
            <a:r>
              <a:rPr lang="en-US" err="1"/>
              <a:t>fonta</a:t>
            </a:r>
            <a:r>
              <a:rPr lang="en-US"/>
              <a:t> da </a:t>
            </a:r>
            <a:r>
              <a:rPr lang="en-US" err="1"/>
              <a:t>aplicação</a:t>
            </a:r>
            <a:r>
              <a:rPr lang="en-US"/>
              <a:t>, </a:t>
            </a:r>
            <a:r>
              <a:rPr lang="en-US" err="1"/>
              <a:t>nesse</a:t>
            </a:r>
            <a:r>
              <a:rPr lang="en-US"/>
              <a:t> </a:t>
            </a:r>
            <a:r>
              <a:rPr lang="en-US" err="1"/>
              <a:t>caso</a:t>
            </a:r>
            <a:r>
              <a:rPr lang="en-US"/>
              <a:t> o </a:t>
            </a:r>
            <a:r>
              <a:rPr lang="en-US" err="1"/>
              <a:t>Application_Source</a:t>
            </a:r>
            <a:r>
              <a:rPr lang="en-US"/>
              <a:t> </a:t>
            </a:r>
            <a:r>
              <a:rPr lang="en-US" err="1"/>
              <a:t>é</a:t>
            </a:r>
            <a:r>
              <a:rPr lang="en-US"/>
              <a:t> o </a:t>
            </a:r>
            <a:r>
              <a:rPr lang="en-US" err="1"/>
              <a:t>nome</a:t>
            </a:r>
            <a:r>
              <a:rPr lang="en-US"/>
              <a:t> do workbook que </a:t>
            </a:r>
            <a:r>
              <a:rPr lang="en-US" err="1"/>
              <a:t>disparou</a:t>
            </a:r>
            <a:r>
              <a:rPr lang="en-US"/>
              <a:t> </a:t>
            </a:r>
            <a:r>
              <a:rPr lang="en-US" err="1"/>
              <a:t>essa</a:t>
            </a:r>
            <a:r>
              <a:rPr lang="en-US"/>
              <a:t> query</a:t>
            </a:r>
          </a:p>
        </p:txBody>
      </p:sp>
    </p:spTree>
    <p:extLst>
      <p:ext uri="{BB962C8B-B14F-4D97-AF65-F5344CB8AC3E}">
        <p14:creationId xmlns:p14="http://schemas.microsoft.com/office/powerpoint/2010/main" val="110120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Uma vez que terminamos essa configuração e tudo está rodando como esperamos, precisamos decidir </a:t>
            </a:r>
            <a:r>
              <a:rPr lang="pt-BR" noProof="0" dirty="0"/>
              <a:t>qual o melhor log de rastreamento devemos utilizar para as nossas análises. </a:t>
            </a:r>
          </a:p>
          <a:p>
            <a:r>
              <a:rPr lang="pt-BR" noProof="0" dirty="0"/>
              <a:t>O SAP fornece algumas opções de rastreamento:</a:t>
            </a:r>
          </a:p>
          <a:p>
            <a:r>
              <a:rPr lang="pt-BR" noProof="0" dirty="0"/>
              <a:t>Rastreamento do SQL, que basicamente escreve os resultados do rastreamento em um arquivo </a:t>
            </a:r>
            <a:r>
              <a:rPr lang="pt-BR" noProof="0" dirty="0" err="1"/>
              <a:t>python</a:t>
            </a:r>
            <a:r>
              <a:rPr lang="pt-BR" noProof="0" dirty="0"/>
              <a:t>, que pra ser sincero não é o mais fácil de analisar, entre as opções que temos.</a:t>
            </a:r>
          </a:p>
          <a:p>
            <a:r>
              <a:rPr lang="pt-BR" noProof="0" dirty="0"/>
              <a:t>Tem o </a:t>
            </a:r>
            <a:r>
              <a:rPr lang="pt-BR" noProof="0" dirty="0" err="1"/>
              <a:t>Plan</a:t>
            </a:r>
            <a:r>
              <a:rPr lang="pt-BR" noProof="0" dirty="0"/>
              <a:t> trace que rastreia todos os planos de execução no SAP HANA, que foram criados enquanto o </a:t>
            </a:r>
            <a:r>
              <a:rPr lang="pt-BR" noProof="0" dirty="0" err="1"/>
              <a:t>plan</a:t>
            </a:r>
            <a:r>
              <a:rPr lang="pt-BR" noProof="0" dirty="0"/>
              <a:t> trace estava ativo e aqui </a:t>
            </a:r>
            <a:r>
              <a:rPr lang="pt-BR" noProof="0" dirty="0" err="1"/>
              <a:t>vc</a:t>
            </a:r>
            <a:r>
              <a:rPr lang="pt-BR" noProof="0" dirty="0"/>
              <a:t> só consegue utilizar algumas ferramentas específicas para analisar os resultados desse rastreamento. </a:t>
            </a:r>
          </a:p>
          <a:p>
            <a:r>
              <a:rPr lang="pt-BR" noProof="0" dirty="0"/>
              <a:t>E por fim temos o </a:t>
            </a:r>
            <a:r>
              <a:rPr lang="pt-BR" noProof="0" dirty="0" err="1"/>
              <a:t>expensive</a:t>
            </a:r>
            <a:r>
              <a:rPr lang="pt-BR" noProof="0" dirty="0"/>
              <a:t> </a:t>
            </a:r>
            <a:r>
              <a:rPr lang="pt-BR" noProof="0" dirty="0" err="1"/>
              <a:t>statements</a:t>
            </a:r>
            <a:r>
              <a:rPr lang="pt-BR" noProof="0" dirty="0"/>
              <a:t> trace, que na minha opinião é o mais valioso entre as opções, porque esse trace tem pouco overhead e com isso </a:t>
            </a:r>
            <a:r>
              <a:rPr lang="pt-BR" noProof="0" dirty="0" err="1"/>
              <a:t>vc</a:t>
            </a:r>
            <a:r>
              <a:rPr lang="pt-BR" noProof="0" dirty="0"/>
              <a:t> pode deixar ele ativo durante longos períodos de tempo ou até mesmo o tempo inteiro. Você pode definir alguns </a:t>
            </a:r>
            <a:r>
              <a:rPr lang="pt-BR" noProof="0" dirty="0" err="1"/>
              <a:t>thresholds</a:t>
            </a:r>
            <a:r>
              <a:rPr lang="pt-BR" noProof="0" dirty="0"/>
              <a:t>, por exemplo, </a:t>
            </a:r>
            <a:r>
              <a:rPr lang="pt-BR" noProof="0" dirty="0" err="1"/>
              <a:t>vc</a:t>
            </a:r>
            <a:r>
              <a:rPr lang="pt-BR" noProof="0" dirty="0"/>
              <a:t> só quer ativar o rastreio se a query demorar 5 segundos ou mais. Claro que </a:t>
            </a:r>
            <a:r>
              <a:rPr lang="pt-BR" noProof="0" dirty="0" err="1"/>
              <a:t>vc</a:t>
            </a:r>
            <a:r>
              <a:rPr lang="pt-BR" noProof="0" dirty="0"/>
              <a:t> também pode monitorar todos os SQL </a:t>
            </a:r>
            <a:r>
              <a:rPr lang="pt-BR" noProof="0" dirty="0" err="1"/>
              <a:t>statements</a:t>
            </a:r>
            <a:r>
              <a:rPr lang="pt-BR" noProof="0" dirty="0"/>
              <a:t>, por exemplo colocando o </a:t>
            </a:r>
            <a:r>
              <a:rPr lang="pt-BR" noProof="0" dirty="0" err="1"/>
              <a:t>threshold</a:t>
            </a:r>
            <a:r>
              <a:rPr lang="pt-BR" noProof="0" dirty="0"/>
              <a:t> em 1 micro segundo todas as queries seriam monitoradas. Outro grande benefício desse trace é que </a:t>
            </a:r>
            <a:r>
              <a:rPr lang="pt-BR" noProof="0" dirty="0" err="1"/>
              <a:t>vc</a:t>
            </a:r>
            <a:r>
              <a:rPr lang="pt-BR" noProof="0" dirty="0"/>
              <a:t> pode analisar todos essas dados dentro do Tableau porque esses dados são armazenados em uma tabela comum do SAP HANA. Então </a:t>
            </a:r>
            <a:r>
              <a:rPr lang="pt-BR" noProof="0" dirty="0" err="1"/>
              <a:t>vc</a:t>
            </a:r>
            <a:r>
              <a:rPr lang="pt-BR" noProof="0" dirty="0"/>
              <a:t> pode simplesmente criar um </a:t>
            </a:r>
            <a:r>
              <a:rPr lang="pt-BR" noProof="0" dirty="0" err="1"/>
              <a:t>sql</a:t>
            </a:r>
            <a:r>
              <a:rPr lang="pt-BR" noProof="0" dirty="0"/>
              <a:t> comum para importar o dados pro Tableau. </a:t>
            </a:r>
          </a:p>
          <a:p>
            <a:endParaRPr lang="pt-BR" sz="2000" noProof="0" dirty="0"/>
          </a:p>
          <a:p>
            <a:r>
              <a:rPr lang="pt-BR" sz="2000" noProof="0" dirty="0"/>
              <a:t>Além desses traces tem uma outra objeto no SAP HANA que é interessante para o nosso caso de uso e para analisarmos, é o </a:t>
            </a:r>
            <a:r>
              <a:rPr lang="pt-BR" sz="2000" noProof="0" dirty="0" err="1"/>
              <a:t>sql</a:t>
            </a:r>
            <a:r>
              <a:rPr lang="pt-BR" sz="2000" noProof="0" dirty="0"/>
              <a:t> </a:t>
            </a:r>
            <a:r>
              <a:rPr lang="pt-BR" sz="2000" noProof="0" dirty="0" err="1"/>
              <a:t>plan</a:t>
            </a:r>
            <a:r>
              <a:rPr lang="pt-BR" sz="2000" noProof="0" dirty="0"/>
              <a:t> cache, como não é um trace ele basicamente está ativo sempre e a sua função é rastrear todos os planos de execução criados, e analisando o tempo de execução de cada um deles, independente do sistema que disparou essa query,  não só o Tableau mas </a:t>
            </a:r>
            <a:r>
              <a:rPr lang="pt-BR" sz="2000" noProof="0" dirty="0" err="1"/>
              <a:t>qq</a:t>
            </a:r>
            <a:r>
              <a:rPr lang="pt-BR" sz="2000" noProof="0" dirty="0"/>
              <a:t> outro, mas como ele é configurável </a:t>
            </a:r>
            <a:r>
              <a:rPr lang="pt-BR" sz="2000" noProof="0" dirty="0" err="1"/>
              <a:t>vc</a:t>
            </a:r>
            <a:r>
              <a:rPr lang="pt-BR" sz="2000" noProof="0" dirty="0"/>
              <a:t> pode focar só nas queries executadas pelo tableau e analisar o tempo de execução dessas queries. </a:t>
            </a:r>
          </a:p>
          <a:p>
            <a:endParaRPr lang="pt-BR" dirty="0"/>
          </a:p>
        </p:txBody>
      </p:sp>
    </p:spTree>
    <p:extLst>
      <p:ext uri="{BB962C8B-B14F-4D97-AF65-F5344CB8AC3E}">
        <p14:creationId xmlns:p14="http://schemas.microsoft.com/office/powerpoint/2010/main" val="402421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a:t>Vamos focar um pouco mais no </a:t>
            </a:r>
            <a:r>
              <a:rPr lang="pt-BR" noProof="0" err="1"/>
              <a:t>expensive</a:t>
            </a:r>
            <a:r>
              <a:rPr lang="pt-BR" noProof="0"/>
              <a:t> </a:t>
            </a:r>
            <a:r>
              <a:rPr lang="pt-BR" noProof="0" err="1"/>
              <a:t>statement</a:t>
            </a:r>
            <a:r>
              <a:rPr lang="pt-BR" noProof="0"/>
              <a:t> trace, como eu acabei de comentar esse rastreamento em específico pode ficar ativo durante longos período, basicamente </a:t>
            </a:r>
            <a:r>
              <a:rPr lang="pt-BR" noProof="0" err="1"/>
              <a:t>vc</a:t>
            </a:r>
            <a:r>
              <a:rPr lang="pt-BR" noProof="0"/>
              <a:t> não precisa desativar esse </a:t>
            </a:r>
            <a:r>
              <a:rPr lang="pt-BR" noProof="0" err="1"/>
              <a:t>statement</a:t>
            </a:r>
            <a:r>
              <a:rPr lang="pt-BR" noProof="0"/>
              <a:t>, inclusive está escrito na nota técnica do SAP.</a:t>
            </a:r>
          </a:p>
          <a:p>
            <a:r>
              <a:rPr lang="pt-BR" noProof="0"/>
              <a:t>Então eu recomendo que </a:t>
            </a:r>
            <a:r>
              <a:rPr lang="pt-BR" noProof="0" err="1"/>
              <a:t>vcs</a:t>
            </a:r>
            <a:r>
              <a:rPr lang="pt-BR" noProof="0"/>
              <a:t> utilizem essa melhor prática mas se por acaso não quiserem manter o monitoramento para todas as queries, utilizem o </a:t>
            </a:r>
            <a:r>
              <a:rPr lang="pt-BR" noProof="0" err="1"/>
              <a:t>threshold</a:t>
            </a:r>
            <a:r>
              <a:rPr lang="pt-BR" noProof="0"/>
              <a:t>, </a:t>
            </a:r>
            <a:r>
              <a:rPr lang="pt-BR" noProof="0" err="1"/>
              <a:t>co</a:t>
            </a:r>
            <a:r>
              <a:rPr lang="pt-BR" noProof="0"/>
              <a:t> sei lá, 2 segundos ou um pouco mais, só pra que as queries muito leves passem e não gerem nenhum log. </a:t>
            </a:r>
          </a:p>
          <a:p>
            <a:r>
              <a:rPr lang="pt-BR" noProof="0"/>
              <a:t>E como tudo fica armazena em uma tabela do SAP HANA fica fácil para fazer uma análise sobre o desempenho dessas queries.</a:t>
            </a:r>
          </a:p>
          <a:p>
            <a:endParaRPr lang="pt-BR" noProof="0"/>
          </a:p>
          <a:p>
            <a:endParaRPr lang="pt-BR" noProof="0"/>
          </a:p>
        </p:txBody>
      </p:sp>
    </p:spTree>
    <p:extLst>
      <p:ext uri="{BB962C8B-B14F-4D97-AF65-F5344CB8AC3E}">
        <p14:creationId xmlns:p14="http://schemas.microsoft.com/office/powerpoint/2010/main" val="1652082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Ler os ponto e antes de entrar no último falar:</a:t>
            </a:r>
          </a:p>
          <a:p>
            <a:endParaRPr lang="pt-BR" noProof="0" dirty="0"/>
          </a:p>
          <a:p>
            <a:r>
              <a:rPr lang="pt-BR" noProof="0" dirty="0"/>
              <a:t>Se </a:t>
            </a:r>
            <a:r>
              <a:rPr lang="pt-BR" noProof="0" dirty="0" err="1"/>
              <a:t>vc</a:t>
            </a:r>
            <a:r>
              <a:rPr lang="pt-BR" noProof="0" dirty="0"/>
              <a:t> habilitou a opção para monitorar o uso da memória, </a:t>
            </a:r>
            <a:r>
              <a:rPr lang="pt-BR" noProof="0" dirty="0" err="1"/>
              <a:t>vc</a:t>
            </a:r>
            <a:r>
              <a:rPr lang="pt-BR" noProof="0" dirty="0"/>
              <a:t> conseguirá ver o tamanho alocado em cada processo.</a:t>
            </a:r>
          </a:p>
          <a:p>
            <a:endParaRPr lang="pt-BR" noProof="0" dirty="0"/>
          </a:p>
          <a:p>
            <a:endParaRPr lang="pt-BR" noProof="0" dirty="0"/>
          </a:p>
        </p:txBody>
      </p:sp>
    </p:spTree>
    <p:extLst>
      <p:ext uri="{BB962C8B-B14F-4D97-AF65-F5344CB8AC3E}">
        <p14:creationId xmlns:p14="http://schemas.microsoft.com/office/powerpoint/2010/main" val="3559166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Voltando pra parte onde nós ajudamos vocês, não se preocupem porque todos esses dados podem ser analisados através do Tableau, </a:t>
            </a:r>
            <a:r>
              <a:rPr lang="pt-BR" noProof="0" dirty="0" err="1"/>
              <a:t>vcs</a:t>
            </a:r>
            <a:r>
              <a:rPr lang="pt-BR" noProof="0" dirty="0"/>
              <a:t> não precisam analisar os logs tentando ler direto a tabela dentro do SAP HANA.</a:t>
            </a:r>
          </a:p>
          <a:p>
            <a:endParaRPr lang="pt-BR" noProof="0" dirty="0"/>
          </a:p>
          <a:p>
            <a:r>
              <a:rPr lang="pt-BR" noProof="0" dirty="0"/>
              <a:t>Como nesse gráfico aqui, temos a representação de cada SQL </a:t>
            </a:r>
            <a:r>
              <a:rPr lang="pt-BR" noProof="0" dirty="0" err="1"/>
              <a:t>statement</a:t>
            </a:r>
            <a:r>
              <a:rPr lang="pt-BR" noProof="0" dirty="0"/>
              <a:t> por usuário como um ponto, e na vertical aparece a </a:t>
            </a:r>
            <a:r>
              <a:rPr lang="pt-BR" noProof="0" dirty="0" err="1"/>
              <a:t>quandidade</a:t>
            </a:r>
            <a:r>
              <a:rPr lang="pt-BR" noProof="0" dirty="0"/>
              <a:t> de execuções e na horizontal quanto tempo demorou para executar essa query.</a:t>
            </a:r>
          </a:p>
          <a:p>
            <a:endParaRPr lang="pt-BR" noProof="0" dirty="0"/>
          </a:p>
        </p:txBody>
      </p:sp>
    </p:spTree>
    <p:extLst>
      <p:ext uri="{BB962C8B-B14F-4D97-AF65-F5344CB8AC3E}">
        <p14:creationId xmlns:p14="http://schemas.microsoft.com/office/powerpoint/2010/main" val="3172061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a:t>
            </a:r>
            <a:r>
              <a:rPr lang="en-US" dirty="0" err="1"/>
              <a:t>quero</a:t>
            </a:r>
            <a:r>
              <a:rPr lang="en-US" dirty="0"/>
              <a:t> </a:t>
            </a:r>
            <a:r>
              <a:rPr lang="en-US" dirty="0" err="1"/>
              <a:t>apresentar</a:t>
            </a:r>
            <a:r>
              <a:rPr lang="en-US" dirty="0"/>
              <a:t> </a:t>
            </a:r>
            <a:r>
              <a:rPr lang="en-US" dirty="0" err="1"/>
              <a:t>pra</a:t>
            </a:r>
            <a:r>
              <a:rPr lang="en-US" dirty="0"/>
              <a:t> </a:t>
            </a:r>
            <a:r>
              <a:rPr lang="en-US" dirty="0" err="1"/>
              <a:t>vcs</a:t>
            </a:r>
            <a:r>
              <a:rPr lang="en-US" dirty="0"/>
              <a:t> o SQL Plan Cache.</a:t>
            </a:r>
          </a:p>
          <a:p>
            <a:endParaRPr lang="en-US" dirty="0"/>
          </a:p>
          <a:p>
            <a:r>
              <a:rPr lang="en-US" dirty="0" err="1"/>
              <a:t>Esse</a:t>
            </a:r>
            <a:r>
              <a:rPr lang="en-US" dirty="0"/>
              <a:t> </a:t>
            </a:r>
            <a:r>
              <a:rPr lang="en-US" dirty="0" err="1"/>
              <a:t>aqui</a:t>
            </a:r>
            <a:r>
              <a:rPr lang="en-US" dirty="0"/>
              <a:t> tb </a:t>
            </a:r>
            <a:r>
              <a:rPr lang="en-US" dirty="0" err="1"/>
              <a:t>pode</a:t>
            </a:r>
            <a:r>
              <a:rPr lang="en-US" dirty="0"/>
              <a:t> ser </a:t>
            </a:r>
            <a:r>
              <a:rPr lang="en-US" dirty="0" err="1"/>
              <a:t>consultado</a:t>
            </a:r>
            <a:r>
              <a:rPr lang="en-US" dirty="0"/>
              <a:t> </a:t>
            </a:r>
            <a:r>
              <a:rPr lang="en-US" dirty="0" err="1"/>
              <a:t>através</a:t>
            </a:r>
            <a:r>
              <a:rPr lang="en-US" dirty="0"/>
              <a:t> de </a:t>
            </a:r>
            <a:r>
              <a:rPr lang="en-US" dirty="0" err="1"/>
              <a:t>uma</a:t>
            </a:r>
            <a:r>
              <a:rPr lang="en-US" dirty="0"/>
              <a:t> query </a:t>
            </a:r>
            <a:r>
              <a:rPr lang="en-US" dirty="0" err="1"/>
              <a:t>como</a:t>
            </a:r>
            <a:r>
              <a:rPr lang="en-US" dirty="0"/>
              <a:t> o sap </a:t>
            </a:r>
            <a:r>
              <a:rPr lang="en-US" dirty="0" err="1"/>
              <a:t>hana</a:t>
            </a:r>
            <a:endParaRPr lang="en-US" dirty="0"/>
          </a:p>
          <a:p>
            <a:r>
              <a:rPr lang="en-US" dirty="0"/>
              <a:t>E </a:t>
            </a:r>
            <a:r>
              <a:rPr lang="en-US" dirty="0" err="1"/>
              <a:t>ele</a:t>
            </a:r>
            <a:r>
              <a:rPr lang="en-US" dirty="0"/>
              <a:t> </a:t>
            </a:r>
            <a:r>
              <a:rPr lang="en-US" dirty="0" err="1"/>
              <a:t>está</a:t>
            </a:r>
            <a:r>
              <a:rPr lang="en-US" dirty="0"/>
              <a:t> </a:t>
            </a:r>
            <a:r>
              <a:rPr lang="en-US" dirty="0" err="1"/>
              <a:t>colocando</a:t>
            </a:r>
            <a:r>
              <a:rPr lang="en-US" dirty="0"/>
              <a:t> </a:t>
            </a:r>
            <a:r>
              <a:rPr lang="en-US" dirty="0" err="1"/>
              <a:t>em</a:t>
            </a:r>
            <a:r>
              <a:rPr lang="en-US" dirty="0"/>
              <a:t> cache </a:t>
            </a:r>
            <a:r>
              <a:rPr lang="en-US" dirty="0" err="1"/>
              <a:t>todos</a:t>
            </a:r>
            <a:r>
              <a:rPr lang="en-US" dirty="0"/>
              <a:t> </a:t>
            </a:r>
            <a:r>
              <a:rPr lang="en-US" dirty="0" err="1"/>
              <a:t>os</a:t>
            </a:r>
            <a:r>
              <a:rPr lang="en-US" dirty="0"/>
              <a:t> </a:t>
            </a:r>
            <a:r>
              <a:rPr lang="en-US" dirty="0" err="1"/>
              <a:t>planos</a:t>
            </a:r>
            <a:r>
              <a:rPr lang="en-US" dirty="0"/>
              <a:t> de </a:t>
            </a:r>
            <a:r>
              <a:rPr lang="en-US" dirty="0" err="1"/>
              <a:t>execução</a:t>
            </a:r>
            <a:r>
              <a:rPr lang="en-US" dirty="0"/>
              <a:t> que o SAP HANA </a:t>
            </a:r>
            <a:r>
              <a:rPr lang="en-US" dirty="0" err="1"/>
              <a:t>processou</a:t>
            </a:r>
            <a:r>
              <a:rPr lang="en-US" dirty="0"/>
              <a:t>, </a:t>
            </a:r>
            <a:r>
              <a:rPr lang="en-US" dirty="0" err="1"/>
              <a:t>esse</a:t>
            </a:r>
            <a:r>
              <a:rPr lang="en-US" dirty="0"/>
              <a:t> cache </a:t>
            </a:r>
            <a:r>
              <a:rPr lang="en-US" dirty="0" err="1"/>
              <a:t>pode</a:t>
            </a:r>
            <a:r>
              <a:rPr lang="en-US" dirty="0"/>
              <a:t> ser </a:t>
            </a:r>
            <a:r>
              <a:rPr lang="en-US" dirty="0" err="1"/>
              <a:t>atualizado</a:t>
            </a:r>
            <a:r>
              <a:rPr lang="en-US" dirty="0"/>
              <a:t> </a:t>
            </a:r>
            <a:r>
              <a:rPr lang="en-US" dirty="0" err="1"/>
              <a:t>ou</a:t>
            </a:r>
            <a:r>
              <a:rPr lang="en-US" dirty="0"/>
              <a:t> </a:t>
            </a:r>
            <a:r>
              <a:rPr lang="en-US" dirty="0" err="1"/>
              <a:t>até</a:t>
            </a:r>
            <a:r>
              <a:rPr lang="en-US" dirty="0"/>
              <a:t> </a:t>
            </a:r>
            <a:r>
              <a:rPr lang="en-US" dirty="0" err="1"/>
              <a:t>mesmo</a:t>
            </a:r>
            <a:r>
              <a:rPr lang="en-US" dirty="0"/>
              <a:t> </a:t>
            </a:r>
            <a:r>
              <a:rPr lang="en-US" dirty="0" err="1"/>
              <a:t>apagado</a:t>
            </a:r>
            <a:r>
              <a:rPr lang="en-US" dirty="0"/>
              <a:t> </a:t>
            </a:r>
            <a:r>
              <a:rPr lang="en-US" dirty="0" err="1"/>
              <a:t>caso</a:t>
            </a:r>
            <a:r>
              <a:rPr lang="en-US" dirty="0"/>
              <a:t> </a:t>
            </a:r>
            <a:r>
              <a:rPr lang="en-US" dirty="0" err="1"/>
              <a:t>não</a:t>
            </a:r>
            <a:r>
              <a:rPr lang="en-US" dirty="0"/>
              <a:t> </a:t>
            </a:r>
            <a:r>
              <a:rPr lang="en-US" dirty="0" err="1"/>
              <a:t>seja</a:t>
            </a:r>
            <a:r>
              <a:rPr lang="en-US" dirty="0"/>
              <a:t> </a:t>
            </a:r>
            <a:r>
              <a:rPr lang="en-US" dirty="0" err="1"/>
              <a:t>utilizado</a:t>
            </a:r>
            <a:r>
              <a:rPr lang="en-US" dirty="0"/>
              <a:t> e </a:t>
            </a:r>
            <a:r>
              <a:rPr lang="en-US" dirty="0" err="1"/>
              <a:t>esteja</a:t>
            </a:r>
            <a:r>
              <a:rPr lang="en-US" dirty="0"/>
              <a:t> </a:t>
            </a:r>
            <a:r>
              <a:rPr lang="en-US" dirty="0" err="1"/>
              <a:t>ocupando</a:t>
            </a:r>
            <a:r>
              <a:rPr lang="en-US" dirty="0"/>
              <a:t> </a:t>
            </a:r>
            <a:r>
              <a:rPr lang="en-US" dirty="0" err="1"/>
              <a:t>muito</a:t>
            </a:r>
            <a:r>
              <a:rPr lang="en-US" dirty="0"/>
              <a:t> </a:t>
            </a:r>
            <a:r>
              <a:rPr lang="en-US" dirty="0" err="1"/>
              <a:t>espaço</a:t>
            </a:r>
            <a:r>
              <a:rPr lang="en-US" dirty="0"/>
              <a:t>.</a:t>
            </a:r>
          </a:p>
          <a:p>
            <a:endParaRPr lang="en-US" dirty="0"/>
          </a:p>
          <a:p>
            <a:r>
              <a:rPr lang="en-US" dirty="0" err="1"/>
              <a:t>Não</a:t>
            </a:r>
            <a:r>
              <a:rPr lang="en-US" dirty="0"/>
              <a:t> </a:t>
            </a:r>
            <a:r>
              <a:rPr lang="en-US" dirty="0" err="1"/>
              <a:t>precisa</a:t>
            </a:r>
            <a:r>
              <a:rPr lang="en-US" dirty="0"/>
              <a:t> </a:t>
            </a:r>
            <a:r>
              <a:rPr lang="en-US" dirty="0" err="1"/>
              <a:t>ativar</a:t>
            </a:r>
            <a:r>
              <a:rPr lang="en-US" dirty="0"/>
              <a:t>, </a:t>
            </a:r>
            <a:r>
              <a:rPr lang="en-US" dirty="0" err="1"/>
              <a:t>porque</a:t>
            </a:r>
            <a:r>
              <a:rPr lang="en-US" dirty="0"/>
              <a:t> </a:t>
            </a:r>
            <a:r>
              <a:rPr lang="en-US" dirty="0" err="1"/>
              <a:t>é</a:t>
            </a:r>
            <a:r>
              <a:rPr lang="en-US" dirty="0"/>
              <a:t> um </a:t>
            </a:r>
            <a:r>
              <a:rPr lang="en-US" dirty="0" err="1"/>
              <a:t>serviço</a:t>
            </a:r>
            <a:r>
              <a:rPr lang="en-US" dirty="0"/>
              <a:t> de cache e </a:t>
            </a:r>
            <a:r>
              <a:rPr lang="en-US" dirty="0" err="1"/>
              <a:t>não</a:t>
            </a:r>
            <a:r>
              <a:rPr lang="en-US" dirty="0"/>
              <a:t> de </a:t>
            </a:r>
            <a:r>
              <a:rPr lang="en-US" dirty="0" err="1"/>
              <a:t>monitoramento</a:t>
            </a:r>
            <a:r>
              <a:rPr lang="en-US" dirty="0"/>
              <a:t>, </a:t>
            </a:r>
            <a:r>
              <a:rPr lang="en-US" dirty="0" err="1"/>
              <a:t>ou</a:t>
            </a:r>
            <a:r>
              <a:rPr lang="en-US" dirty="0"/>
              <a:t> </a:t>
            </a:r>
            <a:r>
              <a:rPr lang="en-US" dirty="0" err="1"/>
              <a:t>seja</a:t>
            </a:r>
            <a:r>
              <a:rPr lang="en-US" dirty="0"/>
              <a:t>, por ser um cache </a:t>
            </a:r>
            <a:r>
              <a:rPr lang="en-US" dirty="0" err="1"/>
              <a:t>é</a:t>
            </a:r>
            <a:r>
              <a:rPr lang="en-US" dirty="0"/>
              <a:t> </a:t>
            </a:r>
            <a:r>
              <a:rPr lang="en-US" dirty="0" err="1"/>
              <a:t>criado</a:t>
            </a:r>
            <a:r>
              <a:rPr lang="en-US" dirty="0"/>
              <a:t> para </a:t>
            </a:r>
            <a:r>
              <a:rPr lang="en-US" dirty="0" err="1"/>
              <a:t>disponibilizar</a:t>
            </a:r>
            <a:r>
              <a:rPr lang="en-US" dirty="0"/>
              <a:t> </a:t>
            </a:r>
            <a:r>
              <a:rPr lang="en-US" dirty="0" err="1"/>
              <a:t>informações</a:t>
            </a:r>
            <a:r>
              <a:rPr lang="en-US" dirty="0"/>
              <a:t> </a:t>
            </a:r>
            <a:r>
              <a:rPr lang="en-US" dirty="0" err="1"/>
              <a:t>agreagadas</a:t>
            </a:r>
            <a:r>
              <a:rPr lang="en-US" dirty="0"/>
              <a:t> </a:t>
            </a:r>
            <a:r>
              <a:rPr lang="en-US" dirty="0" err="1"/>
              <a:t>sobre</a:t>
            </a:r>
            <a:r>
              <a:rPr lang="en-US" dirty="0"/>
              <a:t> o </a:t>
            </a:r>
            <a:r>
              <a:rPr lang="en-US" dirty="0" err="1"/>
              <a:t>sistema</a:t>
            </a:r>
            <a:r>
              <a:rPr lang="en-US" dirty="0"/>
              <a:t> e </a:t>
            </a:r>
            <a:r>
              <a:rPr lang="en-US" dirty="0" err="1"/>
              <a:t>não</a:t>
            </a:r>
            <a:r>
              <a:rPr lang="en-US" dirty="0"/>
              <a:t> </a:t>
            </a:r>
            <a:r>
              <a:rPr lang="en-US" dirty="0" err="1"/>
              <a:t>especificamente</a:t>
            </a:r>
            <a:r>
              <a:rPr lang="en-US" dirty="0"/>
              <a:t> </a:t>
            </a:r>
            <a:r>
              <a:rPr lang="en-US" dirty="0" err="1"/>
              <a:t>sobre</a:t>
            </a:r>
            <a:r>
              <a:rPr lang="en-US" dirty="0"/>
              <a:t> um </a:t>
            </a:r>
            <a:r>
              <a:rPr lang="en-US" dirty="0" err="1"/>
              <a:t>único</a:t>
            </a:r>
            <a:r>
              <a:rPr lang="en-US" dirty="0"/>
              <a:t> </a:t>
            </a:r>
            <a:r>
              <a:rPr lang="en-US" dirty="0" err="1"/>
              <a:t>processo</a:t>
            </a:r>
            <a:r>
              <a:rPr lang="en-US" dirty="0"/>
              <a:t>, </a:t>
            </a:r>
            <a:r>
              <a:rPr lang="en-US" dirty="0" err="1"/>
              <a:t>caso</a:t>
            </a:r>
            <a:r>
              <a:rPr lang="en-US" dirty="0"/>
              <a:t> </a:t>
            </a:r>
            <a:r>
              <a:rPr lang="en-US" dirty="0" err="1"/>
              <a:t>vc</a:t>
            </a:r>
            <a:r>
              <a:rPr lang="en-US" dirty="0"/>
              <a:t> </a:t>
            </a:r>
            <a:r>
              <a:rPr lang="en-US" dirty="0" err="1"/>
              <a:t>queira</a:t>
            </a:r>
            <a:r>
              <a:rPr lang="en-US" dirty="0"/>
              <a:t> </a:t>
            </a:r>
            <a:r>
              <a:rPr lang="en-US" dirty="0" err="1"/>
              <a:t>analisar</a:t>
            </a:r>
            <a:r>
              <a:rPr lang="en-US" dirty="0"/>
              <a:t> o que </a:t>
            </a:r>
            <a:r>
              <a:rPr lang="en-US" dirty="0" err="1"/>
              <a:t>está</a:t>
            </a:r>
            <a:r>
              <a:rPr lang="en-US" dirty="0"/>
              <a:t> </a:t>
            </a:r>
            <a:r>
              <a:rPr lang="en-US" dirty="0" err="1"/>
              <a:t>acontecendo</a:t>
            </a:r>
            <a:r>
              <a:rPr lang="en-US" dirty="0"/>
              <a:t> no </a:t>
            </a:r>
            <a:r>
              <a:rPr lang="en-US" dirty="0" err="1"/>
              <a:t>seu</a:t>
            </a:r>
            <a:r>
              <a:rPr lang="en-US" dirty="0"/>
              <a:t> </a:t>
            </a:r>
            <a:r>
              <a:rPr lang="en-US" dirty="0" err="1"/>
              <a:t>sistema</a:t>
            </a:r>
            <a:r>
              <a:rPr lang="en-US" dirty="0"/>
              <a:t> </a:t>
            </a:r>
            <a:r>
              <a:rPr lang="en-US" dirty="0" err="1"/>
              <a:t>como</a:t>
            </a:r>
            <a:r>
              <a:rPr lang="en-US" dirty="0"/>
              <a:t> um </a:t>
            </a:r>
            <a:r>
              <a:rPr lang="en-US" dirty="0" err="1"/>
              <a:t>todo</a:t>
            </a:r>
            <a:r>
              <a:rPr lang="en-US" dirty="0"/>
              <a:t>, </a:t>
            </a:r>
            <a:r>
              <a:rPr lang="en-US" dirty="0" err="1"/>
              <a:t>essa</a:t>
            </a:r>
            <a:r>
              <a:rPr lang="en-US" dirty="0"/>
              <a:t> </a:t>
            </a:r>
            <a:r>
              <a:rPr lang="en-US" dirty="0" err="1"/>
              <a:t>é</a:t>
            </a:r>
            <a:r>
              <a:rPr lang="en-US" dirty="0"/>
              <a:t> a </a:t>
            </a:r>
            <a:r>
              <a:rPr lang="en-US" dirty="0" err="1"/>
              <a:t>melhor</a:t>
            </a:r>
            <a:r>
              <a:rPr lang="en-US" dirty="0"/>
              <a:t> </a:t>
            </a:r>
            <a:r>
              <a:rPr lang="en-US" dirty="0" err="1"/>
              <a:t>opção</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327289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Quais informações estão sendo monitoradas pelo SQL Pan Cache:</a:t>
            </a:r>
          </a:p>
          <a:p>
            <a:r>
              <a:rPr lang="pt-BR" noProof="0" dirty="0" err="1"/>
              <a:t>Vc</a:t>
            </a:r>
            <a:r>
              <a:rPr lang="pt-BR" noProof="0" dirty="0"/>
              <a:t> poderá encontrar as instruções dominantes porque elas são executadas muitas vezes dentro do sistema.</a:t>
            </a:r>
          </a:p>
          <a:p>
            <a:r>
              <a:rPr lang="pt-BR" noProof="0" dirty="0"/>
              <a:t>A quantidade de execuções que passarem da média de tempo.</a:t>
            </a:r>
          </a:p>
          <a:p>
            <a:r>
              <a:rPr lang="pt-BR" noProof="0" dirty="0"/>
              <a:t>A média do uso de memória</a:t>
            </a:r>
          </a:p>
          <a:p>
            <a:r>
              <a:rPr lang="pt-BR" noProof="0" dirty="0"/>
              <a:t>A quantidade de vezes que o processo foi executado</a:t>
            </a:r>
          </a:p>
          <a:p>
            <a:r>
              <a:rPr lang="pt-BR" noProof="0" dirty="0"/>
              <a:t>E também o número de registros retornados</a:t>
            </a:r>
          </a:p>
          <a:p>
            <a:endParaRPr lang="pt-BR" noProof="0" dirty="0"/>
          </a:p>
          <a:p>
            <a:r>
              <a:rPr lang="pt-BR" noProof="0" dirty="0"/>
              <a:t>Existe uma série de informações interessantes que </a:t>
            </a:r>
            <a:r>
              <a:rPr lang="pt-BR" noProof="0" dirty="0" err="1"/>
              <a:t>vcs</a:t>
            </a:r>
            <a:r>
              <a:rPr lang="pt-BR" noProof="0" dirty="0"/>
              <a:t> podem utilizar para ler o </a:t>
            </a:r>
            <a:r>
              <a:rPr lang="pt-BR" noProof="0" dirty="0" err="1"/>
              <a:t>sql</a:t>
            </a:r>
            <a:r>
              <a:rPr lang="pt-BR" noProof="0" dirty="0"/>
              <a:t> </a:t>
            </a:r>
            <a:r>
              <a:rPr lang="pt-BR" noProof="0" dirty="0" err="1"/>
              <a:t>plan</a:t>
            </a:r>
            <a:r>
              <a:rPr lang="pt-BR" noProof="0" dirty="0"/>
              <a:t> cache e se </a:t>
            </a:r>
            <a:r>
              <a:rPr lang="pt-BR" noProof="0" dirty="0" err="1"/>
              <a:t>vc</a:t>
            </a:r>
            <a:r>
              <a:rPr lang="pt-BR" noProof="0" dirty="0"/>
              <a:t> identificou algum problema dentro desses </a:t>
            </a:r>
            <a:r>
              <a:rPr lang="pt-BR" noProof="0" dirty="0" err="1"/>
              <a:t>statements</a:t>
            </a:r>
            <a:r>
              <a:rPr lang="pt-BR" noProof="0" dirty="0"/>
              <a:t> eu recomendo que olhe as informações e as </a:t>
            </a:r>
            <a:r>
              <a:rPr lang="pt-BR" noProof="0" dirty="0" err="1"/>
              <a:t>TNs</a:t>
            </a:r>
            <a:r>
              <a:rPr lang="pt-BR" noProof="0" dirty="0"/>
              <a:t> (</a:t>
            </a:r>
            <a:r>
              <a:rPr lang="pt-BR" noProof="0" dirty="0" err="1"/>
              <a:t>tecnical</a:t>
            </a:r>
            <a:r>
              <a:rPr lang="pt-BR" noProof="0" dirty="0"/>
              <a:t> notes) que a SAP disponibiliza.</a:t>
            </a:r>
          </a:p>
          <a:p>
            <a:r>
              <a:rPr lang="pt-BR" noProof="0" dirty="0"/>
              <a:t>Lá </a:t>
            </a:r>
            <a:r>
              <a:rPr lang="pt-BR" noProof="0" dirty="0" err="1"/>
              <a:t>vc</a:t>
            </a:r>
            <a:r>
              <a:rPr lang="pt-BR" noProof="0" dirty="0"/>
              <a:t> encontrará mais informações de como proceder em vários casos diferentes.</a:t>
            </a:r>
          </a:p>
          <a:p>
            <a:endParaRPr lang="pt-BR" noProof="0" dirty="0"/>
          </a:p>
        </p:txBody>
      </p:sp>
    </p:spTree>
    <p:extLst>
      <p:ext uri="{BB962C8B-B14F-4D97-AF65-F5344CB8AC3E}">
        <p14:creationId xmlns:p14="http://schemas.microsoft.com/office/powerpoint/2010/main" val="69746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Olá</a:t>
            </a:r>
            <a:r>
              <a:rPr lang="en-US" dirty="0"/>
              <a:t> a </a:t>
            </a:r>
            <a:r>
              <a:rPr lang="en-US" dirty="0" err="1"/>
              <a:t>todos</a:t>
            </a:r>
            <a:r>
              <a:rPr lang="en-US" dirty="0"/>
              <a:t>!!!</a:t>
            </a:r>
            <a:br>
              <a:rPr lang="en-US" dirty="0"/>
            </a:br>
            <a:r>
              <a:rPr lang="en-US" dirty="0" err="1"/>
              <a:t>Muito</a:t>
            </a:r>
            <a:r>
              <a:rPr lang="en-US" dirty="0"/>
              <a:t> </a:t>
            </a:r>
            <a:r>
              <a:rPr lang="en-US" dirty="0" err="1"/>
              <a:t>obrigado</a:t>
            </a:r>
            <a:r>
              <a:rPr lang="en-US" dirty="0"/>
              <a:t> pela </a:t>
            </a:r>
            <a:r>
              <a:rPr lang="en-US" dirty="0" err="1"/>
              <a:t>presença</a:t>
            </a:r>
            <a:r>
              <a:rPr lang="en-US" dirty="0"/>
              <a:t> </a:t>
            </a:r>
            <a:r>
              <a:rPr lang="en-US" dirty="0" err="1"/>
              <a:t>nesse</a:t>
            </a:r>
            <a:r>
              <a:rPr lang="en-US" dirty="0"/>
              <a:t> webinar!</a:t>
            </a:r>
            <a:br>
              <a:rPr lang="en-US" dirty="0"/>
            </a:br>
            <a:br>
              <a:rPr lang="en-US" dirty="0"/>
            </a:br>
            <a:r>
              <a:rPr lang="en-US" dirty="0" err="1"/>
              <a:t>Vamos</a:t>
            </a:r>
            <a:r>
              <a:rPr lang="en-US" dirty="0"/>
              <a:t> </a:t>
            </a:r>
            <a:r>
              <a:rPr lang="en-US" dirty="0" err="1"/>
              <a:t>dar</a:t>
            </a:r>
            <a:r>
              <a:rPr lang="en-US" dirty="0"/>
              <a:t> um </a:t>
            </a:r>
            <a:r>
              <a:rPr lang="en-US" dirty="0" err="1"/>
              <a:t>rosto</a:t>
            </a:r>
            <a:r>
              <a:rPr lang="en-US" dirty="0"/>
              <a:t> e </a:t>
            </a:r>
            <a:r>
              <a:rPr lang="en-US" dirty="0" err="1"/>
              <a:t>uma</a:t>
            </a:r>
            <a:r>
              <a:rPr lang="en-US" dirty="0"/>
              <a:t> breve </a:t>
            </a:r>
            <a:r>
              <a:rPr lang="en-US" dirty="0" err="1"/>
              <a:t>explicação</a:t>
            </a:r>
            <a:r>
              <a:rPr lang="en-US" dirty="0"/>
              <a:t> a </a:t>
            </a:r>
            <a:r>
              <a:rPr lang="en-US" dirty="0" err="1"/>
              <a:t>essa</a:t>
            </a:r>
            <a:r>
              <a:rPr lang="en-US" dirty="0"/>
              <a:t> </a:t>
            </a:r>
            <a:r>
              <a:rPr lang="en-US" dirty="0" err="1"/>
              <a:t>voz</a:t>
            </a:r>
            <a:r>
              <a:rPr lang="en-US" dirty="0"/>
              <a:t> que </a:t>
            </a:r>
            <a:r>
              <a:rPr lang="en-US" dirty="0" err="1"/>
              <a:t>vos</a:t>
            </a:r>
            <a:r>
              <a:rPr lang="en-US" dirty="0"/>
              <a:t> </a:t>
            </a:r>
            <a:r>
              <a:rPr lang="en-US" dirty="0" err="1"/>
              <a:t>fala</a:t>
            </a:r>
            <a:r>
              <a:rPr lang="en-US" dirty="0"/>
              <a:t>, </a:t>
            </a:r>
            <a:r>
              <a:rPr lang="en-US" dirty="0" err="1"/>
              <a:t>apesar</a:t>
            </a:r>
            <a:r>
              <a:rPr lang="en-US" dirty="0"/>
              <a:t> da </a:t>
            </a:r>
            <a:r>
              <a:rPr lang="en-US" dirty="0" err="1"/>
              <a:t>foto</a:t>
            </a:r>
            <a:r>
              <a:rPr lang="en-US" dirty="0"/>
              <a:t> </a:t>
            </a:r>
            <a:r>
              <a:rPr lang="en-US" dirty="0" err="1"/>
              <a:t>ter</a:t>
            </a:r>
            <a:r>
              <a:rPr lang="en-US" dirty="0"/>
              <a:t> </a:t>
            </a:r>
            <a:r>
              <a:rPr lang="en-US" dirty="0" err="1"/>
              <a:t>ficado</a:t>
            </a:r>
            <a:r>
              <a:rPr lang="en-US" dirty="0"/>
              <a:t> </a:t>
            </a:r>
            <a:r>
              <a:rPr lang="en-US" dirty="0" err="1"/>
              <a:t>pequena</a:t>
            </a:r>
            <a:r>
              <a:rPr lang="en-US" dirty="0"/>
              <a:t>, meu </a:t>
            </a:r>
            <a:r>
              <a:rPr lang="en-US" dirty="0" err="1"/>
              <a:t>nome</a:t>
            </a:r>
            <a:r>
              <a:rPr lang="en-US" dirty="0"/>
              <a:t> </a:t>
            </a:r>
            <a:r>
              <a:rPr lang="en-US" dirty="0" err="1"/>
              <a:t>é</a:t>
            </a:r>
            <a:r>
              <a:rPr lang="en-US" dirty="0"/>
              <a:t> Felipe Simões, sou </a:t>
            </a:r>
            <a:r>
              <a:rPr lang="en-US" dirty="0" err="1"/>
              <a:t>engenheiro</a:t>
            </a:r>
            <a:r>
              <a:rPr lang="en-US" dirty="0"/>
              <a:t> de </a:t>
            </a:r>
            <a:r>
              <a:rPr lang="en-US" dirty="0" err="1"/>
              <a:t>solução</a:t>
            </a:r>
            <a:r>
              <a:rPr lang="en-US" dirty="0"/>
              <a:t> da Tableau e </a:t>
            </a:r>
            <a:r>
              <a:rPr lang="en-US" dirty="0" err="1"/>
              <a:t>venho</a:t>
            </a:r>
            <a:r>
              <a:rPr lang="en-US" dirty="0"/>
              <a:t> </a:t>
            </a:r>
            <a:r>
              <a:rPr lang="en-US" dirty="0" err="1"/>
              <a:t>trabalhando</a:t>
            </a:r>
            <a:r>
              <a:rPr lang="en-US" dirty="0"/>
              <a:t> com BI junto as </a:t>
            </a:r>
            <a:r>
              <a:rPr lang="en-US" dirty="0" err="1"/>
              <a:t>empresas</a:t>
            </a:r>
            <a:r>
              <a:rPr lang="en-US" dirty="0"/>
              <a:t> </a:t>
            </a:r>
            <a:r>
              <a:rPr lang="en-US" dirty="0" err="1"/>
              <a:t>há</a:t>
            </a:r>
            <a:r>
              <a:rPr lang="en-US" dirty="0"/>
              <a:t> </a:t>
            </a:r>
            <a:r>
              <a:rPr lang="en-US" dirty="0" err="1"/>
              <a:t>muito</a:t>
            </a:r>
            <a:r>
              <a:rPr lang="en-US" dirty="0"/>
              <a:t> tempo, me </a:t>
            </a:r>
            <a:r>
              <a:rPr lang="en-US" dirty="0" err="1"/>
              <a:t>certificando</a:t>
            </a:r>
            <a:r>
              <a:rPr lang="en-US" dirty="0"/>
              <a:t> que </a:t>
            </a:r>
            <a:r>
              <a:rPr lang="en-US" dirty="0" err="1"/>
              <a:t>consigamos</a:t>
            </a:r>
            <a:r>
              <a:rPr lang="en-US" dirty="0"/>
              <a:t> </a:t>
            </a:r>
            <a:r>
              <a:rPr lang="en-US" dirty="0" err="1"/>
              <a:t>atingir</a:t>
            </a:r>
            <a:r>
              <a:rPr lang="en-US" dirty="0"/>
              <a:t> </a:t>
            </a:r>
            <a:r>
              <a:rPr lang="en-US" dirty="0" err="1"/>
              <a:t>os</a:t>
            </a:r>
            <a:r>
              <a:rPr lang="en-US" dirty="0"/>
              <a:t> </a:t>
            </a:r>
            <a:r>
              <a:rPr lang="en-US" dirty="0" err="1"/>
              <a:t>objetivos</a:t>
            </a:r>
            <a:r>
              <a:rPr lang="en-US" dirty="0"/>
              <a:t> deles.</a:t>
            </a:r>
          </a:p>
          <a:p>
            <a:r>
              <a:rPr lang="en-US" dirty="0" err="1"/>
              <a:t>Muitos</a:t>
            </a:r>
            <a:r>
              <a:rPr lang="en-US" dirty="0"/>
              <a:t> </a:t>
            </a:r>
            <a:r>
              <a:rPr lang="en-US" dirty="0" err="1"/>
              <a:t>projetos</a:t>
            </a:r>
            <a:r>
              <a:rPr lang="en-US" dirty="0"/>
              <a:t> </a:t>
            </a:r>
            <a:r>
              <a:rPr lang="en-US" dirty="0" err="1"/>
              <a:t>depois</a:t>
            </a:r>
            <a:r>
              <a:rPr lang="en-US" dirty="0"/>
              <a:t> </a:t>
            </a:r>
            <a:r>
              <a:rPr lang="en-US" dirty="0" err="1"/>
              <a:t>posso</a:t>
            </a:r>
            <a:r>
              <a:rPr lang="en-US" dirty="0"/>
              <a:t> </a:t>
            </a:r>
            <a:r>
              <a:rPr lang="en-US" dirty="0" err="1"/>
              <a:t>dizer</a:t>
            </a:r>
            <a:r>
              <a:rPr lang="en-US" dirty="0"/>
              <a:t> que </a:t>
            </a:r>
            <a:r>
              <a:rPr lang="en-US" dirty="0" err="1"/>
              <a:t>já</a:t>
            </a:r>
            <a:r>
              <a:rPr lang="en-US" dirty="0"/>
              <a:t> </a:t>
            </a:r>
            <a:r>
              <a:rPr lang="en-US" dirty="0" err="1"/>
              <a:t>passei</a:t>
            </a:r>
            <a:r>
              <a:rPr lang="en-US" dirty="0"/>
              <a:t> por </a:t>
            </a:r>
            <a:r>
              <a:rPr lang="en-US" dirty="0" err="1"/>
              <a:t>diversas</a:t>
            </a:r>
            <a:endParaRPr lang="en-US" dirty="0"/>
          </a:p>
          <a:p>
            <a:endParaRPr lang="en-US" dirty="0"/>
          </a:p>
          <a:p>
            <a:endParaRPr lang="en-US" dirty="0"/>
          </a:p>
          <a:p>
            <a:r>
              <a:rPr lang="en-US" b="0" i="0" kern="1200" dirty="0">
                <a:solidFill>
                  <a:schemeClr val="tx1"/>
                </a:solidFill>
                <a:effectLst/>
                <a:latin typeface="Arial" panose="020B0604020202020204" pitchFamily="34" charset="0"/>
                <a:ea typeface="ＭＳ Ｐゴシック" charset="0"/>
                <a:cs typeface="ＭＳ Ｐゴシック" charset="0"/>
              </a:rPr>
              <a:t>Felipe Simões is a Tableau Solution Engineer and have been working with BI for the past 8 years, consistently helping our customers to overcome their challenges, from simpler deployments to more complex applications involving access across multiple platforms with security. During his path Felipe learned with companies from several segments such as telecommunications, consumer goods, retailers and others.</a:t>
            </a:r>
            <a:endParaRPr lang="en-US" dirty="0"/>
          </a:p>
          <a:p>
            <a:endParaRPr lang="en-BR" dirty="0"/>
          </a:p>
        </p:txBody>
      </p:sp>
    </p:spTree>
    <p:extLst>
      <p:ext uri="{BB962C8B-B14F-4D97-AF65-F5344CB8AC3E}">
        <p14:creationId xmlns:p14="http://schemas.microsoft.com/office/powerpoint/2010/main" val="1622832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do </a:t>
            </a:r>
            <a:r>
              <a:rPr lang="en-US" dirty="0" err="1"/>
              <a:t>mesmo</a:t>
            </a:r>
            <a:r>
              <a:rPr lang="en-US" dirty="0"/>
              <a:t> modo que </a:t>
            </a:r>
            <a:r>
              <a:rPr lang="en-US" dirty="0" err="1"/>
              <a:t>analisamos</a:t>
            </a:r>
            <a:r>
              <a:rPr lang="en-US" dirty="0"/>
              <a:t> </a:t>
            </a:r>
            <a:r>
              <a:rPr lang="en-US" dirty="0" err="1"/>
              <a:t>os</a:t>
            </a:r>
            <a:r>
              <a:rPr lang="en-US" dirty="0"/>
              <a:t> logs </a:t>
            </a:r>
            <a:r>
              <a:rPr lang="en-US" dirty="0" err="1"/>
              <a:t>quando</a:t>
            </a:r>
            <a:r>
              <a:rPr lang="en-US" dirty="0"/>
              <a:t> </a:t>
            </a:r>
            <a:r>
              <a:rPr lang="en-US" dirty="0" err="1"/>
              <a:t>olhamos</a:t>
            </a:r>
            <a:r>
              <a:rPr lang="en-US" dirty="0"/>
              <a:t> pro Expensive Statements, </a:t>
            </a:r>
            <a:r>
              <a:rPr lang="en-US" dirty="0" err="1"/>
              <a:t>usamos</a:t>
            </a:r>
            <a:r>
              <a:rPr lang="en-US" dirty="0"/>
              <a:t> </a:t>
            </a:r>
            <a:r>
              <a:rPr lang="en-US" dirty="0" err="1"/>
              <a:t>aqui</a:t>
            </a:r>
            <a:r>
              <a:rPr lang="en-US" dirty="0"/>
              <a:t> no SQL Plan </a:t>
            </a:r>
            <a:r>
              <a:rPr lang="en-US" dirty="0" err="1"/>
              <a:t>Cahe</a:t>
            </a:r>
            <a:r>
              <a:rPr lang="en-US" dirty="0"/>
              <a:t>, </a:t>
            </a:r>
            <a:r>
              <a:rPr lang="en-US" dirty="0" err="1"/>
              <a:t>vc</a:t>
            </a:r>
            <a:r>
              <a:rPr lang="en-US" dirty="0"/>
              <a:t> </a:t>
            </a:r>
            <a:r>
              <a:rPr lang="en-US" dirty="0" err="1"/>
              <a:t>pode</a:t>
            </a:r>
            <a:r>
              <a:rPr lang="en-US" dirty="0"/>
              <a:t> </a:t>
            </a:r>
            <a:r>
              <a:rPr lang="en-US" dirty="0" err="1"/>
              <a:t>fazer</a:t>
            </a:r>
            <a:r>
              <a:rPr lang="en-US" dirty="0"/>
              <a:t> a query </a:t>
            </a:r>
            <a:r>
              <a:rPr lang="en-US" dirty="0" err="1"/>
              <a:t>direto</a:t>
            </a:r>
            <a:r>
              <a:rPr lang="en-US" dirty="0"/>
              <a:t> no SAP HANA mas </a:t>
            </a:r>
            <a:r>
              <a:rPr lang="en-US" dirty="0" err="1"/>
              <a:t>pode</a:t>
            </a:r>
            <a:r>
              <a:rPr lang="en-US" dirty="0"/>
              <a:t> e </a:t>
            </a:r>
            <a:r>
              <a:rPr lang="en-US" dirty="0" err="1"/>
              <a:t>deve</a:t>
            </a:r>
            <a:r>
              <a:rPr lang="en-US" dirty="0"/>
              <a:t> utilizer o Tableau para </a:t>
            </a:r>
            <a:r>
              <a:rPr lang="en-US" dirty="0" err="1"/>
              <a:t>visualizar</a:t>
            </a:r>
            <a:r>
              <a:rPr lang="en-US" dirty="0"/>
              <a:t> </a:t>
            </a:r>
            <a:r>
              <a:rPr lang="en-US" dirty="0" err="1"/>
              <a:t>seus</a:t>
            </a:r>
            <a:r>
              <a:rPr lang="en-US" dirty="0"/>
              <a:t> dados</a:t>
            </a:r>
          </a:p>
        </p:txBody>
      </p:sp>
    </p:spTree>
    <p:extLst>
      <p:ext uri="{BB962C8B-B14F-4D97-AF65-F5344CB8AC3E}">
        <p14:creationId xmlns:p14="http://schemas.microsoft.com/office/powerpoint/2010/main" val="45794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r>
              <a:rPr lang="en-US" dirty="0" err="1"/>
              <a:t>vc</a:t>
            </a:r>
            <a:r>
              <a:rPr lang="en-US" dirty="0"/>
              <a:t> </a:t>
            </a:r>
            <a:r>
              <a:rPr lang="en-US" dirty="0" err="1"/>
              <a:t>quiser</a:t>
            </a:r>
            <a:r>
              <a:rPr lang="en-US" dirty="0"/>
              <a:t> </a:t>
            </a:r>
            <a:r>
              <a:rPr lang="en-US" dirty="0" err="1"/>
              <a:t>medir</a:t>
            </a:r>
            <a:r>
              <a:rPr lang="en-US" dirty="0"/>
              <a:t> o consume de </a:t>
            </a:r>
            <a:r>
              <a:rPr lang="en-US" dirty="0" err="1"/>
              <a:t>memória</a:t>
            </a:r>
            <a:r>
              <a:rPr lang="en-US" dirty="0"/>
              <a:t> das queries, </a:t>
            </a:r>
            <a:r>
              <a:rPr lang="en-US" dirty="0" err="1"/>
              <a:t>vc</a:t>
            </a:r>
            <a:r>
              <a:rPr lang="en-US" dirty="0"/>
              <a:t> </a:t>
            </a:r>
            <a:r>
              <a:rPr lang="en-US" dirty="0" err="1"/>
              <a:t>terá</a:t>
            </a:r>
            <a:r>
              <a:rPr lang="en-US" dirty="0"/>
              <a:t> que </a:t>
            </a:r>
            <a:r>
              <a:rPr lang="en-US" dirty="0" err="1"/>
              <a:t>configurar</a:t>
            </a:r>
            <a:r>
              <a:rPr lang="en-US" dirty="0"/>
              <a:t> </a:t>
            </a:r>
            <a:r>
              <a:rPr lang="en-US" dirty="0" err="1"/>
              <a:t>manualmente</a:t>
            </a:r>
            <a:r>
              <a:rPr lang="en-US" dirty="0"/>
              <a:t> </a:t>
            </a:r>
            <a:r>
              <a:rPr lang="en-US" dirty="0" err="1"/>
              <a:t>esses</a:t>
            </a:r>
            <a:r>
              <a:rPr lang="en-US" dirty="0"/>
              <a:t> </a:t>
            </a:r>
            <a:r>
              <a:rPr lang="en-US" dirty="0" err="1"/>
              <a:t>parametros</a:t>
            </a:r>
            <a:r>
              <a:rPr lang="en-US" dirty="0"/>
              <a:t>, por default </a:t>
            </a:r>
            <a:r>
              <a:rPr lang="en-US" dirty="0" err="1"/>
              <a:t>eles</a:t>
            </a:r>
            <a:r>
              <a:rPr lang="en-US" dirty="0"/>
              <a:t> </a:t>
            </a:r>
            <a:r>
              <a:rPr lang="en-US" dirty="0" err="1"/>
              <a:t>não</a:t>
            </a:r>
            <a:r>
              <a:rPr lang="en-US" dirty="0"/>
              <a:t> </a:t>
            </a:r>
            <a:r>
              <a:rPr lang="en-US" dirty="0" err="1"/>
              <a:t>vem</a:t>
            </a:r>
            <a:r>
              <a:rPr lang="en-US" dirty="0"/>
              <a:t> </a:t>
            </a:r>
            <a:r>
              <a:rPr lang="en-US" dirty="0" err="1"/>
              <a:t>habilitados</a:t>
            </a:r>
            <a:r>
              <a:rPr lang="en-US" dirty="0"/>
              <a:t>, </a:t>
            </a:r>
            <a:r>
              <a:rPr lang="en-US" dirty="0" err="1"/>
              <a:t>vc</a:t>
            </a:r>
            <a:r>
              <a:rPr lang="en-US" dirty="0"/>
              <a:t> </a:t>
            </a:r>
            <a:r>
              <a:rPr lang="en-US" dirty="0" err="1"/>
              <a:t>precisa</a:t>
            </a:r>
            <a:r>
              <a:rPr lang="en-US" dirty="0"/>
              <a:t> </a:t>
            </a:r>
            <a:r>
              <a:rPr lang="en-US" dirty="0" err="1"/>
              <a:t>habilitar</a:t>
            </a:r>
            <a:r>
              <a:rPr lang="en-US" dirty="0"/>
              <a:t> o </a:t>
            </a:r>
            <a:r>
              <a:rPr lang="en-US" dirty="0" err="1"/>
              <a:t>enable_tracking</a:t>
            </a:r>
            <a:r>
              <a:rPr lang="en-US" dirty="0"/>
              <a:t> e o </a:t>
            </a:r>
            <a:r>
              <a:rPr lang="en-US" dirty="0" err="1"/>
              <a:t>memory_tracking</a:t>
            </a:r>
            <a:r>
              <a:rPr lang="en-US" dirty="0"/>
              <a:t> dentro do </a:t>
            </a:r>
            <a:r>
              <a:rPr lang="en-US" dirty="0" err="1"/>
              <a:t>arquivo</a:t>
            </a:r>
            <a:r>
              <a:rPr lang="en-US" dirty="0"/>
              <a:t> da </a:t>
            </a:r>
            <a:r>
              <a:rPr lang="en-US" dirty="0" err="1"/>
              <a:t>instalação</a:t>
            </a:r>
            <a:r>
              <a:rPr lang="en-US" dirty="0"/>
              <a:t> </a:t>
            </a:r>
            <a:r>
              <a:rPr lang="en-US" dirty="0" err="1"/>
              <a:t>global.ini</a:t>
            </a:r>
            <a:r>
              <a:rPr lang="en-US" dirty="0"/>
              <a:t> </a:t>
            </a:r>
          </a:p>
          <a:p>
            <a:r>
              <a:rPr lang="en-US" dirty="0"/>
              <a:t>Outro </a:t>
            </a:r>
            <a:r>
              <a:rPr lang="en-US" dirty="0" err="1"/>
              <a:t>conselho</a:t>
            </a:r>
            <a:r>
              <a:rPr lang="en-US" dirty="0"/>
              <a:t> que </a:t>
            </a:r>
            <a:r>
              <a:rPr lang="en-US" dirty="0" err="1"/>
              <a:t>dou</a:t>
            </a:r>
            <a:r>
              <a:rPr lang="en-US" dirty="0"/>
              <a:t> </a:t>
            </a:r>
            <a:r>
              <a:rPr lang="en-US" dirty="0" err="1"/>
              <a:t>pra</a:t>
            </a:r>
            <a:r>
              <a:rPr lang="en-US" dirty="0"/>
              <a:t> </a:t>
            </a:r>
            <a:r>
              <a:rPr lang="en-US" dirty="0" err="1"/>
              <a:t>vcs</a:t>
            </a:r>
            <a:r>
              <a:rPr lang="en-US" dirty="0"/>
              <a:t> </a:t>
            </a:r>
            <a:r>
              <a:rPr lang="en-US" dirty="0" err="1"/>
              <a:t>é</a:t>
            </a:r>
            <a:r>
              <a:rPr lang="en-US" dirty="0"/>
              <a:t> que </a:t>
            </a:r>
            <a:r>
              <a:rPr lang="en-US" dirty="0" err="1"/>
              <a:t>ativem</a:t>
            </a:r>
            <a:r>
              <a:rPr lang="en-US" dirty="0"/>
              <a:t> o </a:t>
            </a:r>
            <a:r>
              <a:rPr lang="en-US" dirty="0" err="1"/>
              <a:t>limite</a:t>
            </a:r>
            <a:r>
              <a:rPr lang="en-US" dirty="0"/>
              <a:t> para </a:t>
            </a:r>
            <a:r>
              <a:rPr lang="en-US" dirty="0" err="1"/>
              <a:t>alocação</a:t>
            </a:r>
            <a:r>
              <a:rPr lang="en-US" dirty="0"/>
              <a:t> de </a:t>
            </a:r>
            <a:r>
              <a:rPr lang="en-US" dirty="0" err="1"/>
              <a:t>memória</a:t>
            </a:r>
            <a:r>
              <a:rPr lang="en-US" dirty="0"/>
              <a:t> por query, por que se um </a:t>
            </a:r>
            <a:r>
              <a:rPr lang="en-US" dirty="0" err="1"/>
              <a:t>usuário</a:t>
            </a:r>
            <a:r>
              <a:rPr lang="en-US" dirty="0"/>
              <a:t> </a:t>
            </a:r>
            <a:r>
              <a:rPr lang="en-US" dirty="0" err="1"/>
              <a:t>criar</a:t>
            </a:r>
            <a:r>
              <a:rPr lang="en-US" dirty="0"/>
              <a:t> </a:t>
            </a:r>
            <a:r>
              <a:rPr lang="en-US" dirty="0" err="1"/>
              <a:t>uma</a:t>
            </a:r>
            <a:r>
              <a:rPr lang="en-US" dirty="0"/>
              <a:t> query </a:t>
            </a:r>
            <a:r>
              <a:rPr lang="en-US" dirty="0" err="1"/>
              <a:t>errada</a:t>
            </a:r>
            <a:r>
              <a:rPr lang="en-US" dirty="0"/>
              <a:t> </a:t>
            </a:r>
            <a:r>
              <a:rPr lang="en-US" dirty="0" err="1"/>
              <a:t>ela</a:t>
            </a:r>
            <a:r>
              <a:rPr lang="en-US" dirty="0"/>
              <a:t> </a:t>
            </a:r>
            <a:r>
              <a:rPr lang="en-US" dirty="0" err="1"/>
              <a:t>pode</a:t>
            </a:r>
            <a:r>
              <a:rPr lang="en-US" dirty="0"/>
              <a:t> </a:t>
            </a:r>
            <a:r>
              <a:rPr lang="en-US" dirty="0" err="1"/>
              <a:t>afetar</a:t>
            </a:r>
            <a:r>
              <a:rPr lang="en-US" dirty="0"/>
              <a:t> a </a:t>
            </a:r>
            <a:r>
              <a:rPr lang="en-US" dirty="0" err="1"/>
              <a:t>estabilidade</a:t>
            </a:r>
            <a:r>
              <a:rPr lang="en-US" dirty="0"/>
              <a:t> do </a:t>
            </a:r>
            <a:r>
              <a:rPr lang="en-US" dirty="0" err="1"/>
              <a:t>sistema</a:t>
            </a:r>
            <a:r>
              <a:rPr lang="en-US" dirty="0"/>
              <a:t> </a:t>
            </a:r>
            <a:r>
              <a:rPr lang="en-US" dirty="0" err="1"/>
              <a:t>inteiro</a:t>
            </a:r>
            <a:r>
              <a:rPr lang="en-US" dirty="0"/>
              <a:t>, logo se </a:t>
            </a:r>
            <a:r>
              <a:rPr lang="en-US" dirty="0" err="1"/>
              <a:t>vc</a:t>
            </a:r>
            <a:r>
              <a:rPr lang="en-US" dirty="0"/>
              <a:t> </a:t>
            </a:r>
            <a:r>
              <a:rPr lang="en-US" dirty="0" err="1"/>
              <a:t>colocar</a:t>
            </a:r>
            <a:r>
              <a:rPr lang="en-US" dirty="0"/>
              <a:t> um </a:t>
            </a:r>
            <a:r>
              <a:rPr lang="en-US" dirty="0" err="1"/>
              <a:t>limite</a:t>
            </a:r>
            <a:r>
              <a:rPr lang="en-US" dirty="0"/>
              <a:t> para o </a:t>
            </a:r>
            <a:r>
              <a:rPr lang="en-US" dirty="0" err="1"/>
              <a:t>tamanho</a:t>
            </a:r>
            <a:r>
              <a:rPr lang="en-US" dirty="0"/>
              <a:t> que </a:t>
            </a:r>
            <a:r>
              <a:rPr lang="en-US" dirty="0" err="1"/>
              <a:t>essa</a:t>
            </a:r>
            <a:r>
              <a:rPr lang="en-US" dirty="0"/>
              <a:t> query </a:t>
            </a:r>
            <a:r>
              <a:rPr lang="en-US" dirty="0" err="1"/>
              <a:t>pode</a:t>
            </a:r>
            <a:r>
              <a:rPr lang="en-US" dirty="0"/>
              <a:t> </a:t>
            </a:r>
            <a:r>
              <a:rPr lang="en-US" dirty="0" err="1"/>
              <a:t>alocar</a:t>
            </a:r>
            <a:r>
              <a:rPr lang="en-US" dirty="0"/>
              <a:t> </a:t>
            </a:r>
            <a:r>
              <a:rPr lang="en-US" dirty="0" err="1"/>
              <a:t>na</a:t>
            </a:r>
            <a:r>
              <a:rPr lang="en-US" dirty="0"/>
              <a:t> </a:t>
            </a:r>
            <a:r>
              <a:rPr lang="en-US" dirty="0" err="1"/>
              <a:t>memória</a:t>
            </a:r>
            <a:r>
              <a:rPr lang="en-US" dirty="0"/>
              <a:t> </a:t>
            </a:r>
            <a:r>
              <a:rPr lang="en-US" dirty="0" err="1"/>
              <a:t>vc</a:t>
            </a:r>
            <a:r>
              <a:rPr lang="en-US" dirty="0"/>
              <a:t> </a:t>
            </a:r>
            <a:r>
              <a:rPr lang="en-US" dirty="0" err="1"/>
              <a:t>consegue</a:t>
            </a:r>
            <a:r>
              <a:rPr lang="en-US" dirty="0"/>
              <a:t> </a:t>
            </a:r>
            <a:r>
              <a:rPr lang="en-US" dirty="0" err="1"/>
              <a:t>proteger</a:t>
            </a:r>
            <a:r>
              <a:rPr lang="en-US" dirty="0"/>
              <a:t> </a:t>
            </a:r>
            <a:r>
              <a:rPr lang="en-US" dirty="0" err="1"/>
              <a:t>seu</a:t>
            </a:r>
            <a:r>
              <a:rPr lang="en-US" dirty="0"/>
              <a:t> </a:t>
            </a:r>
            <a:r>
              <a:rPr lang="en-US" dirty="0" err="1"/>
              <a:t>ambiente</a:t>
            </a:r>
            <a:r>
              <a:rPr lang="en-US" dirty="0"/>
              <a:t>.</a:t>
            </a:r>
          </a:p>
        </p:txBody>
      </p:sp>
    </p:spTree>
    <p:extLst>
      <p:ext uri="{BB962C8B-B14F-4D97-AF65-F5344CB8AC3E}">
        <p14:creationId xmlns:p14="http://schemas.microsoft.com/office/powerpoint/2010/main" val="132116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013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9545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705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dirty="0">
                <a:cs typeface="Arial" panose="020B0604020202020204" pitchFamily="34" charset="0"/>
              </a:rPr>
              <a:t>Obrigado, pela introdução. </a:t>
            </a:r>
          </a:p>
          <a:p>
            <a:endParaRPr lang="en-US" sz="1200" dirty="0">
              <a:cs typeface="Arial" panose="020B0604020202020204" pitchFamily="34" charset="0"/>
            </a:endParaRPr>
          </a:p>
          <a:p>
            <a:r>
              <a:rPr lang="pt-BR" sz="1200" spc="-20" dirty="0">
                <a:cs typeface="Arial" panose="020B0604020202020204" pitchFamily="34" charset="0"/>
              </a:rPr>
              <a:t>Assim como o título do </a:t>
            </a:r>
            <a:r>
              <a:rPr lang="pt-BR" sz="1200" spc="-20" dirty="0" err="1">
                <a:cs typeface="Arial" panose="020B0604020202020204" pitchFamily="34" charset="0"/>
              </a:rPr>
              <a:t>webinar</a:t>
            </a:r>
            <a:r>
              <a:rPr lang="pt-BR" sz="1200" spc="-20" dirty="0">
                <a:cs typeface="Arial" panose="020B0604020202020204" pitchFamily="34" charset="0"/>
              </a:rPr>
              <a:t> sugere, estou aqui para ajudar você a entender </a:t>
            </a:r>
            <a:r>
              <a:rPr lang="pt-BR" sz="1200" dirty="0">
                <a:cs typeface="Arial" panose="020B0604020202020204" pitchFamily="34" charset="0"/>
              </a:rPr>
              <a:t>como nós usamos o Tableau junto com os dados nas áreas de finanças. </a:t>
            </a:r>
          </a:p>
          <a:p>
            <a:endParaRPr lang="en-US" sz="1200" dirty="0">
              <a:cs typeface="Arial" panose="020B0604020202020204" pitchFamily="34" charset="0"/>
            </a:endParaRPr>
          </a:p>
          <a:p>
            <a:r>
              <a:rPr lang="pt-BR" sz="1200" dirty="0">
                <a:cs typeface="Arial" panose="020B0604020202020204" pitchFamily="34" charset="0"/>
              </a:rPr>
              <a:t>Meu único objetivo com este </a:t>
            </a:r>
            <a:r>
              <a:rPr lang="pt-BR" sz="1200" dirty="0" err="1">
                <a:cs typeface="Arial" panose="020B0604020202020204" pitchFamily="34" charset="0"/>
              </a:rPr>
              <a:t>webinar</a:t>
            </a:r>
            <a:r>
              <a:rPr lang="pt-BR" sz="1200" dirty="0">
                <a:cs typeface="Arial" panose="020B0604020202020204" pitchFamily="34" charset="0"/>
              </a:rPr>
              <a:t> é mostrar </a:t>
            </a:r>
            <a:br>
              <a:rPr lang="pt-BR" sz="1200" dirty="0">
                <a:cs typeface="Arial" panose="020B0604020202020204" pitchFamily="34" charset="0"/>
              </a:rPr>
            </a:br>
            <a:r>
              <a:rPr lang="pt-BR" sz="1200" dirty="0">
                <a:cs typeface="Arial" panose="020B0604020202020204" pitchFamily="34" charset="0"/>
              </a:rPr>
              <a:t>que o Tableau pode ajudar sua equipe financeira a gerar valor </a:t>
            </a:r>
            <a:r>
              <a:rPr lang="pt-BR" sz="1200" i="1" dirty="0">
                <a:cs typeface="Arial" panose="020B0604020202020204" pitchFamily="34" charset="0"/>
              </a:rPr>
              <a:t>empresarial</a:t>
            </a:r>
            <a:r>
              <a:rPr lang="pt-BR" sz="1200" dirty="0">
                <a:cs typeface="Arial" panose="020B0604020202020204" pitchFamily="34" charset="0"/>
              </a:rPr>
              <a:t> </a:t>
            </a:r>
            <a:r>
              <a:rPr lang="pt-BR" sz="1200" spc="-20" dirty="0">
                <a:cs typeface="Arial" panose="020B0604020202020204" pitchFamily="34" charset="0"/>
              </a:rPr>
              <a:t>com esses dados, não beneficiando apenas a sua equipe, mas também</a:t>
            </a:r>
            <a:r>
              <a:rPr lang="pt-BR" sz="1200" dirty="0">
                <a:cs typeface="Arial" panose="020B0604020202020204" pitchFamily="34" charset="0"/>
              </a:rPr>
              <a:t> os líderes de negócios que podem tomar </a:t>
            </a:r>
            <a:r>
              <a:rPr lang="pt-BR" sz="1200" b="0" i="0" dirty="0">
                <a:cs typeface="Arial" panose="020B0604020202020204" pitchFamily="34" charset="0"/>
              </a:rPr>
              <a:t>decisões orientadas por dados </a:t>
            </a:r>
            <a:br>
              <a:rPr lang="pt-BR" sz="1200" b="0" i="0" dirty="0">
                <a:cs typeface="Arial" panose="020B0604020202020204" pitchFamily="34" charset="0"/>
              </a:rPr>
            </a:br>
            <a:r>
              <a:rPr lang="pt-BR" sz="1200" b="0" i="0" dirty="0">
                <a:cs typeface="Arial" panose="020B0604020202020204" pitchFamily="34" charset="0"/>
              </a:rPr>
              <a:t>em tempo real.</a:t>
            </a:r>
          </a:p>
          <a:p>
            <a:endParaRPr lang="en-US" sz="1200" b="1" dirty="0">
              <a:solidFill>
                <a:srgbClr val="FF0000"/>
              </a:solidFill>
              <a:cs typeface="Arial" panose="020B0604020202020204" pitchFamily="34" charset="0"/>
            </a:endParaRPr>
          </a:p>
          <a:p>
            <a:r>
              <a:rPr lang="pt-BR" sz="1200" b="0" dirty="0">
                <a:solidFill>
                  <a:srgbClr val="FF0000"/>
                </a:solidFill>
                <a:cs typeface="Arial" panose="020B0604020202020204" pitchFamily="34" charset="0"/>
              </a:rPr>
              <a:t>Para esclarecer nosso objeto de estudo principal, compartilharei com você </a:t>
            </a:r>
            <a:br>
              <a:rPr lang="pt-BR" sz="1200" b="0" dirty="0">
                <a:solidFill>
                  <a:srgbClr val="FF0000"/>
                </a:solidFill>
                <a:cs typeface="Arial" panose="020B0604020202020204" pitchFamily="34" charset="0"/>
              </a:rPr>
            </a:br>
            <a:r>
              <a:rPr lang="pt-BR" sz="1200" b="0" dirty="0">
                <a:solidFill>
                  <a:srgbClr val="FF0000"/>
                </a:solidFill>
                <a:cs typeface="Arial" panose="020B0604020202020204" pitchFamily="34" charset="0"/>
              </a:rPr>
              <a:t>os painéis que uso diariamente para compreender a saúde financeira </a:t>
            </a:r>
            <a:br>
              <a:rPr lang="pt-BR" sz="1200" b="0" dirty="0">
                <a:solidFill>
                  <a:srgbClr val="FF0000"/>
                </a:solidFill>
                <a:cs typeface="Arial" panose="020B0604020202020204" pitchFamily="34" charset="0"/>
              </a:rPr>
            </a:br>
            <a:r>
              <a:rPr lang="pt-BR" sz="1200" b="0" dirty="0">
                <a:solidFill>
                  <a:srgbClr val="FF0000"/>
                </a:solidFill>
                <a:cs typeface="Arial" panose="020B0604020202020204" pitchFamily="34" charset="0"/>
              </a:rPr>
              <a:t>da empresa.</a:t>
            </a:r>
          </a:p>
          <a:p>
            <a:endParaRPr lang="en-GB" sz="1200" b="0" i="0" kern="1200" dirty="0">
              <a:solidFill>
                <a:schemeClr val="tx1"/>
              </a:solidFill>
              <a:effectLst/>
              <a:ea typeface="+mn-ea"/>
              <a:cs typeface="Arial" panose="020B0604020202020204" pitchFamily="34" charset="0"/>
            </a:endParaRPr>
          </a:p>
          <a:p>
            <a:r>
              <a:rPr lang="pt-BR" sz="1200" b="0" i="0" dirty="0">
                <a:solidFill>
                  <a:schemeClr val="tx1"/>
                </a:solidFill>
                <a:ea typeface="+mn-ea"/>
                <a:cs typeface="Arial" panose="020B0604020202020204" pitchFamily="34" charset="0"/>
              </a:rPr>
              <a:t>Você verá como usamos os dados e o Tableau para contas a receber, tesouraria, controle de custos, lucratividade, ocupação de escritório </a:t>
            </a:r>
            <a:br>
              <a:rPr lang="pt-BR" sz="1200" b="0" i="0" dirty="0">
                <a:solidFill>
                  <a:schemeClr val="tx1"/>
                </a:solidFill>
                <a:ea typeface="+mn-ea"/>
                <a:cs typeface="Arial" panose="020B0604020202020204" pitchFamily="34" charset="0"/>
              </a:rPr>
            </a:br>
            <a:r>
              <a:rPr lang="pt-BR" sz="1200" b="0" i="0" dirty="0">
                <a:solidFill>
                  <a:schemeClr val="tx1"/>
                </a:solidFill>
                <a:ea typeface="+mn-ea"/>
                <a:cs typeface="Arial" panose="020B0604020202020204" pitchFamily="34" charset="0"/>
              </a:rPr>
              <a:t>e compras. </a:t>
            </a:r>
          </a:p>
          <a:p>
            <a:endParaRPr lang="en-GB" sz="1200" b="0" i="0" kern="1200" dirty="0">
              <a:solidFill>
                <a:schemeClr val="tx1"/>
              </a:solidFill>
              <a:effectLst/>
              <a:ea typeface="+mn-ea"/>
              <a:cs typeface="Arial" panose="020B0604020202020204" pitchFamily="34" charset="0"/>
            </a:endParaRPr>
          </a:p>
          <a:p>
            <a:endParaRPr lang="en-GB" sz="1200" dirty="0">
              <a:cs typeface="Arial" panose="020B0604020202020204" pitchFamily="34" charset="0"/>
            </a:endParaRPr>
          </a:p>
        </p:txBody>
      </p:sp>
    </p:spTree>
    <p:extLst>
      <p:ext uri="{BB962C8B-B14F-4D97-AF65-F5344CB8AC3E}">
        <p14:creationId xmlns:p14="http://schemas.microsoft.com/office/powerpoint/2010/main" val="203823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dirty="0"/>
              <a:t>BW – Business Warehouse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err="1"/>
              <a:t>Não</a:t>
            </a:r>
            <a:r>
              <a:rPr lang="en-US" sz="2800" dirty="0"/>
              <a:t> use o </a:t>
            </a:r>
            <a:r>
              <a:rPr lang="en-US" sz="2800" dirty="0" err="1"/>
              <a:t>Xquery</a:t>
            </a:r>
            <a:r>
              <a:rPr lang="en-US" sz="2800" dirty="0"/>
              <a:t> add-on</a:t>
            </a:r>
          </a:p>
          <a:p>
            <a:pPr marL="285750" indent="-285750">
              <a:buFont typeface="Arial" panose="020B0604020202020204" pitchFamily="34" charset="0"/>
              <a:buChar char="•"/>
            </a:pPr>
            <a:r>
              <a:rPr lang="en-US" sz="2800" dirty="0" err="1"/>
              <a:t>É</a:t>
            </a:r>
            <a:r>
              <a:rPr lang="en-US" sz="2800" dirty="0"/>
              <a:t> </a:t>
            </a:r>
            <a:r>
              <a:rPr lang="en-US" sz="2800" dirty="0" err="1"/>
              <a:t>difícil</a:t>
            </a:r>
            <a:r>
              <a:rPr lang="en-US" sz="2800" dirty="0"/>
              <a:t> de usar e a performance </a:t>
            </a:r>
            <a:r>
              <a:rPr lang="en-US" sz="2800" dirty="0" err="1"/>
              <a:t>pode</a:t>
            </a:r>
            <a:r>
              <a:rPr lang="en-US" sz="2800" dirty="0"/>
              <a:t> </a:t>
            </a:r>
            <a:r>
              <a:rPr lang="en-US" sz="2800" dirty="0" err="1"/>
              <a:t>não</a:t>
            </a:r>
            <a:r>
              <a:rPr lang="en-US" sz="2800" dirty="0"/>
              <a:t> ser a que </a:t>
            </a:r>
            <a:r>
              <a:rPr lang="en-US" sz="2800" dirty="0" err="1"/>
              <a:t>vc</a:t>
            </a:r>
            <a:r>
              <a:rPr lang="en-US" sz="2800" dirty="0"/>
              <a:t> </a:t>
            </a:r>
            <a:r>
              <a:rPr lang="en-US" sz="2800" dirty="0" err="1"/>
              <a:t>esperava</a:t>
            </a:r>
            <a:r>
              <a:rPr lang="en-US" sz="2800" dirty="0"/>
              <a:t>.</a:t>
            </a:r>
          </a:p>
          <a:p>
            <a:pPr marL="285750" indent="-285750">
              <a:buFont typeface="Arial" panose="020B0604020202020204" pitchFamily="34" charset="0"/>
              <a:buChar char="•"/>
            </a:pPr>
            <a:r>
              <a:rPr lang="en-US" dirty="0" err="1"/>
              <a:t>Limite</a:t>
            </a:r>
            <a:r>
              <a:rPr lang="en-US" dirty="0"/>
              <a:t> o volume de dados tanto as </a:t>
            </a:r>
            <a:r>
              <a:rPr lang="en-US" dirty="0" err="1"/>
              <a:t>colunas</a:t>
            </a:r>
            <a:r>
              <a:rPr lang="en-US" dirty="0"/>
              <a:t> </a:t>
            </a:r>
            <a:r>
              <a:rPr lang="en-US" dirty="0" err="1"/>
              <a:t>como</a:t>
            </a:r>
            <a:r>
              <a:rPr lang="en-US" dirty="0"/>
              <a:t> as </a:t>
            </a:r>
            <a:r>
              <a:rPr lang="en-US" dirty="0" err="1"/>
              <a:t>linhas</a:t>
            </a:r>
            <a:r>
              <a:rPr lang="en-US" dirty="0"/>
              <a:t> que </a:t>
            </a:r>
            <a:r>
              <a:rPr lang="en-US" dirty="0" err="1"/>
              <a:t>serão</a:t>
            </a:r>
            <a:r>
              <a:rPr lang="en-US" dirty="0"/>
              <a:t> </a:t>
            </a:r>
            <a:r>
              <a:rPr lang="en-US" dirty="0" err="1"/>
              <a:t>transferidas</a:t>
            </a:r>
            <a:r>
              <a:rPr lang="en-US" dirty="0"/>
              <a:t> </a:t>
            </a:r>
            <a:r>
              <a:rPr lang="en-US" dirty="0" err="1"/>
              <a:t>porque</a:t>
            </a:r>
            <a:r>
              <a:rPr lang="en-US" dirty="0"/>
              <a:t> </a:t>
            </a:r>
            <a:r>
              <a:rPr lang="en-US" dirty="0" err="1"/>
              <a:t>ajudará</a:t>
            </a:r>
            <a:r>
              <a:rPr lang="en-US" dirty="0"/>
              <a:t> </a:t>
            </a:r>
            <a:r>
              <a:rPr lang="en-US" dirty="0" err="1"/>
              <a:t>na</a:t>
            </a:r>
            <a:r>
              <a:rPr lang="en-US" dirty="0"/>
              <a:t> performance da </a:t>
            </a:r>
            <a:r>
              <a:rPr lang="en-US" dirty="0" err="1"/>
              <a:t>sua</a:t>
            </a:r>
            <a:r>
              <a:rPr lang="en-US" dirty="0"/>
              <a:t> </a:t>
            </a:r>
            <a:r>
              <a:rPr lang="en-US" dirty="0" err="1"/>
              <a:t>análise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Quem</a:t>
            </a:r>
            <a:r>
              <a:rPr lang="en-US" dirty="0"/>
              <a:t> sabe </a:t>
            </a:r>
            <a:r>
              <a:rPr lang="en-US" dirty="0" err="1"/>
              <a:t>faz</a:t>
            </a:r>
            <a:r>
              <a:rPr lang="en-US" dirty="0"/>
              <a:t> </a:t>
            </a:r>
            <a:r>
              <a:rPr lang="en-US" dirty="0" err="1"/>
              <a:t>ao</a:t>
            </a:r>
            <a:r>
              <a:rPr lang="en-US" dirty="0"/>
              <a:t> vivo né, </a:t>
            </a:r>
            <a:r>
              <a:rPr lang="en-US" dirty="0" err="1"/>
              <a:t>então</a:t>
            </a:r>
            <a:r>
              <a:rPr lang="en-US" dirty="0"/>
              <a:t> </a:t>
            </a:r>
            <a:r>
              <a:rPr lang="en-US" dirty="0" err="1"/>
              <a:t>espero</a:t>
            </a:r>
            <a:r>
              <a:rPr lang="en-US" dirty="0"/>
              <a:t> que </a:t>
            </a:r>
            <a:r>
              <a:rPr lang="en-US" dirty="0" err="1"/>
              <a:t>estejam</a:t>
            </a:r>
            <a:r>
              <a:rPr lang="en-US" dirty="0"/>
              <a:t> </a:t>
            </a:r>
            <a:r>
              <a:rPr lang="en-US" dirty="0" err="1"/>
              <a:t>vendo</a:t>
            </a:r>
            <a:r>
              <a:rPr lang="en-US" dirty="0"/>
              <a:t> a </a:t>
            </a:r>
            <a:r>
              <a:rPr lang="en-US" dirty="0" err="1"/>
              <a:t>minha</a:t>
            </a:r>
            <a:r>
              <a:rPr lang="en-US" dirty="0"/>
              <a:t> </a:t>
            </a:r>
            <a:r>
              <a:rPr lang="en-US" dirty="0" err="1"/>
              <a:t>tela</a:t>
            </a:r>
            <a:r>
              <a:rPr lang="en-US" dirty="0"/>
              <a:t> e Eu </a:t>
            </a:r>
            <a:r>
              <a:rPr lang="en-US" dirty="0" err="1"/>
              <a:t>queria</a:t>
            </a:r>
            <a:r>
              <a:rPr lang="en-US" dirty="0"/>
              <a:t> </a:t>
            </a:r>
            <a:r>
              <a:rPr lang="en-US" dirty="0" err="1"/>
              <a:t>primeiro</a:t>
            </a:r>
            <a:r>
              <a:rPr lang="en-US" dirty="0"/>
              <a:t> </a:t>
            </a:r>
            <a:r>
              <a:rPr lang="en-US" dirty="0" err="1"/>
              <a:t>apresentar</a:t>
            </a:r>
            <a:r>
              <a:rPr lang="en-US" dirty="0"/>
              <a:t> o tableau desktop</a:t>
            </a:r>
          </a:p>
        </p:txBody>
      </p:sp>
    </p:spTree>
    <p:extLst>
      <p:ext uri="{BB962C8B-B14F-4D97-AF65-F5344CB8AC3E}">
        <p14:creationId xmlns:p14="http://schemas.microsoft.com/office/powerpoint/2010/main" val="344135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O que </a:t>
            </a:r>
            <a:r>
              <a:rPr lang="en-US" dirty="0" err="1"/>
              <a:t>recomendamos</a:t>
            </a:r>
            <a:r>
              <a:rPr lang="en-US" dirty="0"/>
              <a:t> para a </a:t>
            </a:r>
            <a:r>
              <a:rPr lang="en-US" dirty="0" err="1"/>
              <a:t>conexão</a:t>
            </a:r>
            <a:r>
              <a:rPr lang="en-US" dirty="0"/>
              <a:t> com o Hana e outros </a:t>
            </a:r>
            <a:r>
              <a:rPr lang="en-US" dirty="0" err="1"/>
              <a:t>datasources</a:t>
            </a:r>
            <a:r>
              <a:rPr lang="en-US" dirty="0"/>
              <a:t> </a:t>
            </a:r>
            <a:r>
              <a:rPr lang="en-US" dirty="0" err="1"/>
              <a:t>é</a:t>
            </a:r>
            <a:r>
              <a:rPr lang="en-US" dirty="0"/>
              <a:t> </a:t>
            </a:r>
            <a:r>
              <a:rPr lang="en-US" dirty="0" err="1"/>
              <a:t>limitar</a:t>
            </a:r>
            <a:r>
              <a:rPr lang="en-US" dirty="0"/>
              <a:t> o </a:t>
            </a:r>
            <a:r>
              <a:rPr lang="en-US" dirty="0" err="1"/>
              <a:t>uso</a:t>
            </a:r>
            <a:r>
              <a:rPr lang="en-US" dirty="0"/>
              <a:t> de </a:t>
            </a:r>
            <a:r>
              <a:rPr lang="en-US" dirty="0" err="1"/>
              <a:t>filtros</a:t>
            </a:r>
            <a:r>
              <a:rPr lang="en-US" dirty="0"/>
              <a:t> </a:t>
            </a:r>
            <a:r>
              <a:rPr lang="en-US" dirty="0" err="1"/>
              <a:t>rápidos</a:t>
            </a:r>
            <a:r>
              <a:rPr lang="en-US" dirty="0"/>
              <a:t> e se </a:t>
            </a:r>
            <a:r>
              <a:rPr lang="en-US" dirty="0" err="1"/>
              <a:t>possível</a:t>
            </a:r>
            <a:r>
              <a:rPr lang="en-US" dirty="0"/>
              <a:t> usar </a:t>
            </a:r>
            <a:r>
              <a:rPr lang="en-US" dirty="0" err="1"/>
              <a:t>os</a:t>
            </a:r>
            <a:r>
              <a:rPr lang="en-US" dirty="0"/>
              <a:t> wildcards filters, a </a:t>
            </a:r>
            <a:r>
              <a:rPr lang="en-US" dirty="0" err="1"/>
              <a:t>razão</a:t>
            </a:r>
            <a:r>
              <a:rPr lang="en-US" dirty="0"/>
              <a:t> por </a:t>
            </a:r>
            <a:r>
              <a:rPr lang="en-US" dirty="0" err="1"/>
              <a:t>trás</a:t>
            </a:r>
            <a:r>
              <a:rPr lang="en-US" dirty="0"/>
              <a:t> </a:t>
            </a:r>
            <a:r>
              <a:rPr lang="en-US" dirty="0" err="1"/>
              <a:t>disso</a:t>
            </a:r>
            <a:r>
              <a:rPr lang="en-US" dirty="0"/>
              <a:t> </a:t>
            </a:r>
            <a:r>
              <a:rPr lang="en-US" dirty="0" err="1"/>
              <a:t>é</a:t>
            </a:r>
            <a:r>
              <a:rPr lang="en-US" dirty="0"/>
              <a:t> que se </a:t>
            </a:r>
            <a:r>
              <a:rPr lang="en-US" dirty="0" err="1"/>
              <a:t>vc</a:t>
            </a:r>
            <a:r>
              <a:rPr lang="en-US" dirty="0"/>
              <a:t> utilizer </a:t>
            </a:r>
            <a:r>
              <a:rPr lang="en-US" dirty="0" err="1"/>
              <a:t>os</a:t>
            </a:r>
            <a:r>
              <a:rPr lang="en-US" dirty="0"/>
              <a:t> </a:t>
            </a:r>
            <a:r>
              <a:rPr lang="en-US" dirty="0" err="1"/>
              <a:t>filtros</a:t>
            </a:r>
            <a:r>
              <a:rPr lang="en-US" dirty="0"/>
              <a:t> </a:t>
            </a:r>
            <a:r>
              <a:rPr lang="en-US" dirty="0" err="1"/>
              <a:t>rápidos</a:t>
            </a:r>
            <a:r>
              <a:rPr lang="en-US" dirty="0"/>
              <a:t> o Tableau </a:t>
            </a:r>
            <a:r>
              <a:rPr lang="en-US" dirty="0" err="1"/>
              <a:t>precisa</a:t>
            </a:r>
            <a:r>
              <a:rPr lang="en-US" dirty="0"/>
              <a:t> </a:t>
            </a:r>
            <a:r>
              <a:rPr lang="en-US" dirty="0" err="1"/>
              <a:t>verificar</a:t>
            </a:r>
            <a:r>
              <a:rPr lang="en-US" dirty="0"/>
              <a:t> </a:t>
            </a:r>
            <a:r>
              <a:rPr lang="en-US" dirty="0" err="1"/>
              <a:t>na</a:t>
            </a:r>
            <a:r>
              <a:rPr lang="en-US" dirty="0"/>
              <a:t> </a:t>
            </a:r>
            <a:r>
              <a:rPr lang="en-US" dirty="0" err="1"/>
              <a:t>fonte</a:t>
            </a:r>
            <a:r>
              <a:rPr lang="en-US" dirty="0"/>
              <a:t> </a:t>
            </a:r>
            <a:r>
              <a:rPr lang="en-US" dirty="0" err="1"/>
              <a:t>quais</a:t>
            </a:r>
            <a:r>
              <a:rPr lang="en-US" dirty="0"/>
              <a:t> </a:t>
            </a:r>
            <a:r>
              <a:rPr lang="en-US" dirty="0" err="1"/>
              <a:t>são</a:t>
            </a:r>
            <a:r>
              <a:rPr lang="en-US" dirty="0"/>
              <a:t> </a:t>
            </a:r>
            <a:r>
              <a:rPr lang="en-US" dirty="0" err="1"/>
              <a:t>os</a:t>
            </a:r>
            <a:r>
              <a:rPr lang="en-US" dirty="0"/>
              <a:t> </a:t>
            </a:r>
            <a:r>
              <a:rPr lang="en-US" dirty="0" err="1"/>
              <a:t>valores</a:t>
            </a:r>
            <a:r>
              <a:rPr lang="en-US" dirty="0"/>
              <a:t> que </a:t>
            </a:r>
            <a:r>
              <a:rPr lang="en-US" dirty="0" err="1"/>
              <a:t>precisam</a:t>
            </a:r>
            <a:r>
              <a:rPr lang="en-US" dirty="0"/>
              <a:t> </a:t>
            </a:r>
            <a:r>
              <a:rPr lang="en-US" dirty="0" err="1"/>
              <a:t>aparecer</a:t>
            </a:r>
            <a:r>
              <a:rPr lang="en-US" dirty="0"/>
              <a:t> </a:t>
            </a:r>
            <a:r>
              <a:rPr lang="en-US" dirty="0" err="1"/>
              <a:t>nesse</a:t>
            </a:r>
            <a:r>
              <a:rPr lang="en-US" dirty="0"/>
              <a:t> campo, e com o wildcard </a:t>
            </a:r>
            <a:r>
              <a:rPr lang="en-US" dirty="0" err="1"/>
              <a:t>não</a:t>
            </a:r>
            <a:r>
              <a:rPr lang="en-US" dirty="0"/>
              <a:t> </a:t>
            </a:r>
            <a:r>
              <a:rPr lang="en-US" dirty="0" err="1"/>
              <a:t>melhorando</a:t>
            </a:r>
            <a:r>
              <a:rPr lang="en-US" dirty="0"/>
              <a:t> a performance.</a:t>
            </a:r>
          </a:p>
          <a:p>
            <a:pPr marL="285750" indent="-285750">
              <a:buFont typeface="Arial" panose="020B0604020202020204" pitchFamily="34" charset="0"/>
              <a:buChar char="•"/>
            </a:pPr>
            <a:r>
              <a:rPr lang="en-US" dirty="0" err="1"/>
              <a:t>Esse</a:t>
            </a:r>
            <a:r>
              <a:rPr lang="en-US" dirty="0"/>
              <a:t> Segundo </a:t>
            </a:r>
            <a:r>
              <a:rPr lang="en-US" dirty="0" err="1"/>
              <a:t>ponto</a:t>
            </a:r>
            <a:r>
              <a:rPr lang="en-US" dirty="0"/>
              <a:t> </a:t>
            </a:r>
            <a:r>
              <a:rPr lang="en-US" dirty="0" err="1"/>
              <a:t>também</a:t>
            </a:r>
            <a:r>
              <a:rPr lang="en-US" dirty="0"/>
              <a:t> segue </a:t>
            </a:r>
            <a:r>
              <a:rPr lang="en-US" dirty="0" err="1"/>
              <a:t>minha</a:t>
            </a:r>
            <a:r>
              <a:rPr lang="en-US" dirty="0"/>
              <a:t> </a:t>
            </a:r>
            <a:r>
              <a:rPr lang="en-US" dirty="0" err="1"/>
              <a:t>recomandação</a:t>
            </a:r>
            <a:r>
              <a:rPr lang="en-US" dirty="0"/>
              <a:t> anterior, </a:t>
            </a:r>
            <a:r>
              <a:rPr lang="en-US" dirty="0" err="1"/>
              <a:t>independente</a:t>
            </a:r>
            <a:r>
              <a:rPr lang="en-US" dirty="0"/>
              <a:t> da </a:t>
            </a:r>
            <a:r>
              <a:rPr lang="en-US" dirty="0" err="1"/>
              <a:t>fonte</a:t>
            </a:r>
            <a:endParaRPr lang="en-US" dirty="0"/>
          </a:p>
          <a:p>
            <a:pPr marL="285750" indent="-285750">
              <a:buFont typeface="Arial" panose="020B0604020202020204" pitchFamily="34" charset="0"/>
              <a:buChar char="•"/>
            </a:pPr>
            <a:r>
              <a:rPr lang="en-US" dirty="0"/>
              <a:t>Vou </a:t>
            </a:r>
            <a:r>
              <a:rPr lang="en-US" dirty="0" err="1"/>
              <a:t>dar</a:t>
            </a:r>
            <a:r>
              <a:rPr lang="en-US" dirty="0"/>
              <a:t> um </a:t>
            </a:r>
            <a:r>
              <a:rPr lang="en-US" dirty="0" err="1"/>
              <a:t>exemplos</a:t>
            </a:r>
            <a:r>
              <a:rPr lang="en-US" dirty="0"/>
              <a:t> </a:t>
            </a:r>
            <a:r>
              <a:rPr lang="en-US" dirty="0" err="1"/>
              <a:t>sobre</a:t>
            </a:r>
            <a:r>
              <a:rPr lang="en-US" dirty="0"/>
              <a:t> </a:t>
            </a:r>
            <a:r>
              <a:rPr lang="en-US" dirty="0" err="1"/>
              <a:t>esse</a:t>
            </a:r>
            <a:r>
              <a:rPr lang="en-US" dirty="0"/>
              <a:t> </a:t>
            </a:r>
            <a:r>
              <a:rPr lang="en-US" dirty="0" err="1"/>
              <a:t>tema</a:t>
            </a:r>
            <a:r>
              <a:rPr lang="en-US" dirty="0"/>
              <a:t>, Se </a:t>
            </a:r>
            <a:r>
              <a:rPr lang="en-US" dirty="0" err="1"/>
              <a:t>vc</a:t>
            </a:r>
            <a:r>
              <a:rPr lang="en-US" dirty="0"/>
              <a:t> </a:t>
            </a:r>
            <a:r>
              <a:rPr lang="en-US" dirty="0" err="1"/>
              <a:t>estiver</a:t>
            </a:r>
            <a:r>
              <a:rPr lang="en-US" dirty="0"/>
              <a:t> </a:t>
            </a:r>
            <a:r>
              <a:rPr lang="en-US" dirty="0" err="1"/>
              <a:t>usando</a:t>
            </a:r>
            <a:r>
              <a:rPr lang="en-US" dirty="0"/>
              <a:t> um </a:t>
            </a:r>
            <a:r>
              <a:rPr lang="en-US" dirty="0" err="1"/>
              <a:t>mapa</a:t>
            </a:r>
            <a:r>
              <a:rPr lang="en-US" dirty="0"/>
              <a:t> com </a:t>
            </a:r>
            <a:r>
              <a:rPr lang="en-US" dirty="0" err="1"/>
              <a:t>nível</a:t>
            </a:r>
            <a:r>
              <a:rPr lang="en-US" dirty="0"/>
              <a:t> de </a:t>
            </a:r>
            <a:r>
              <a:rPr lang="en-US" dirty="0" err="1"/>
              <a:t>estado</a:t>
            </a:r>
            <a:r>
              <a:rPr lang="en-US" dirty="0"/>
              <a:t> mas </a:t>
            </a:r>
            <a:r>
              <a:rPr lang="en-US" dirty="0" err="1"/>
              <a:t>vc</a:t>
            </a:r>
            <a:r>
              <a:rPr lang="en-US" dirty="0"/>
              <a:t> tb </a:t>
            </a:r>
            <a:r>
              <a:rPr lang="en-US" dirty="0" err="1"/>
              <a:t>tem</a:t>
            </a:r>
            <a:r>
              <a:rPr lang="en-US" dirty="0"/>
              <a:t> </a:t>
            </a:r>
            <a:r>
              <a:rPr lang="en-US" dirty="0" err="1"/>
              <a:t>informação</a:t>
            </a:r>
            <a:r>
              <a:rPr lang="en-US" dirty="0"/>
              <a:t> de </a:t>
            </a:r>
            <a:r>
              <a:rPr lang="en-US" dirty="0" err="1"/>
              <a:t>cidade</a:t>
            </a:r>
            <a:r>
              <a:rPr lang="en-US" dirty="0"/>
              <a:t>, </a:t>
            </a:r>
            <a:r>
              <a:rPr lang="en-US" dirty="0" err="1"/>
              <a:t>não</a:t>
            </a:r>
            <a:r>
              <a:rPr lang="en-US" dirty="0"/>
              <a:t> </a:t>
            </a:r>
            <a:r>
              <a:rPr lang="en-US" dirty="0" err="1"/>
              <a:t>carregue</a:t>
            </a:r>
            <a:r>
              <a:rPr lang="en-US" dirty="0"/>
              <a:t> </a:t>
            </a:r>
            <a:r>
              <a:rPr lang="en-US" dirty="0" err="1"/>
              <a:t>toda</a:t>
            </a:r>
            <a:r>
              <a:rPr lang="en-US" dirty="0"/>
              <a:t> a </a:t>
            </a:r>
            <a:r>
              <a:rPr lang="en-US" dirty="0" err="1"/>
              <a:t>informação</a:t>
            </a:r>
            <a:r>
              <a:rPr lang="en-US" dirty="0"/>
              <a:t> de </a:t>
            </a:r>
            <a:r>
              <a:rPr lang="en-US" dirty="0" err="1"/>
              <a:t>uma</a:t>
            </a:r>
            <a:r>
              <a:rPr lang="en-US" dirty="0"/>
              <a:t> </a:t>
            </a:r>
            <a:r>
              <a:rPr lang="en-US" dirty="0" err="1"/>
              <a:t>vez</a:t>
            </a:r>
            <a:r>
              <a:rPr lang="en-US" dirty="0"/>
              <a:t>, </a:t>
            </a:r>
            <a:r>
              <a:rPr lang="en-US" dirty="0" err="1"/>
              <a:t>deixe</a:t>
            </a:r>
            <a:r>
              <a:rPr lang="en-US" dirty="0"/>
              <a:t> </a:t>
            </a:r>
            <a:r>
              <a:rPr lang="en-US" dirty="0" err="1"/>
              <a:t>seu</a:t>
            </a:r>
            <a:r>
              <a:rPr lang="en-US" dirty="0"/>
              <a:t> dashboard </a:t>
            </a:r>
            <a:r>
              <a:rPr lang="en-US" dirty="0" err="1"/>
              <a:t>abrir</a:t>
            </a:r>
            <a:r>
              <a:rPr lang="en-US" dirty="0"/>
              <a:t> com a </a:t>
            </a:r>
            <a:r>
              <a:rPr lang="en-US" dirty="0" err="1"/>
              <a:t>informação</a:t>
            </a:r>
            <a:r>
              <a:rPr lang="en-US" dirty="0"/>
              <a:t> </a:t>
            </a:r>
            <a:r>
              <a:rPr lang="en-US" dirty="0" err="1"/>
              <a:t>agregada</a:t>
            </a:r>
            <a:r>
              <a:rPr lang="en-US" dirty="0"/>
              <a:t> e </a:t>
            </a:r>
            <a:r>
              <a:rPr lang="en-US" dirty="0" err="1"/>
              <a:t>conforme</a:t>
            </a:r>
            <a:r>
              <a:rPr lang="en-US" dirty="0"/>
              <a:t> o </a:t>
            </a:r>
            <a:r>
              <a:rPr lang="en-US" dirty="0" err="1"/>
              <a:t>usuário</a:t>
            </a:r>
            <a:r>
              <a:rPr lang="en-US" dirty="0"/>
              <a:t> for </a:t>
            </a:r>
            <a:r>
              <a:rPr lang="en-US" dirty="0" err="1"/>
              <a:t>navegando</a:t>
            </a:r>
            <a:r>
              <a:rPr lang="en-US" dirty="0"/>
              <a:t> </a:t>
            </a:r>
            <a:r>
              <a:rPr lang="en-US" dirty="0" err="1"/>
              <a:t>novos</a:t>
            </a:r>
            <a:r>
              <a:rPr lang="en-US" dirty="0"/>
              <a:t> dados </a:t>
            </a:r>
            <a:r>
              <a:rPr lang="en-US" dirty="0" err="1"/>
              <a:t>serão</a:t>
            </a:r>
            <a:r>
              <a:rPr lang="en-US" dirty="0"/>
              <a:t> </a:t>
            </a:r>
            <a:r>
              <a:rPr lang="en-US" dirty="0" err="1"/>
              <a:t>carregados</a:t>
            </a:r>
            <a:r>
              <a:rPr lang="en-US" dirty="0"/>
              <a:t>, </a:t>
            </a:r>
            <a:r>
              <a:rPr lang="en-US" dirty="0" err="1"/>
              <a:t>assim</a:t>
            </a:r>
            <a:r>
              <a:rPr lang="en-US" dirty="0"/>
              <a:t> a performance do dashboard </a:t>
            </a:r>
            <a:r>
              <a:rPr lang="en-US" dirty="0" err="1"/>
              <a:t>ficará</a:t>
            </a:r>
            <a:r>
              <a:rPr lang="en-US" dirty="0"/>
              <a:t> </a:t>
            </a:r>
            <a:r>
              <a:rPr lang="en-US" dirty="0" err="1"/>
              <a:t>melhor</a:t>
            </a:r>
            <a:r>
              <a:rPr lang="en-US" dirty="0"/>
              <a:t>, o </a:t>
            </a:r>
            <a:r>
              <a:rPr lang="en-US" dirty="0" err="1"/>
              <a:t>usuário</a:t>
            </a:r>
            <a:r>
              <a:rPr lang="en-US" dirty="0"/>
              <a:t> </a:t>
            </a:r>
            <a:r>
              <a:rPr lang="en-US" dirty="0" err="1"/>
              <a:t>não</a:t>
            </a:r>
            <a:r>
              <a:rPr lang="en-US" dirty="0"/>
              <a:t> </a:t>
            </a:r>
            <a:r>
              <a:rPr lang="en-US" dirty="0" err="1"/>
              <a:t>precisará</a:t>
            </a:r>
            <a:r>
              <a:rPr lang="en-US" dirty="0"/>
              <a:t> </a:t>
            </a:r>
            <a:r>
              <a:rPr lang="en-US" dirty="0" err="1"/>
              <a:t>esperar</a:t>
            </a:r>
            <a:r>
              <a:rPr lang="en-US" dirty="0"/>
              <a:t> tanto tempo </a:t>
            </a:r>
            <a:r>
              <a:rPr lang="en-US" dirty="0" err="1"/>
              <a:t>pra</a:t>
            </a:r>
            <a:r>
              <a:rPr lang="en-US" dirty="0"/>
              <a:t> </a:t>
            </a:r>
            <a:r>
              <a:rPr lang="en-US" dirty="0" err="1"/>
              <a:t>começar</a:t>
            </a:r>
            <a:r>
              <a:rPr lang="en-US" dirty="0"/>
              <a:t> a </a:t>
            </a:r>
            <a:r>
              <a:rPr lang="en-US" dirty="0" err="1"/>
              <a:t>fazer</a:t>
            </a:r>
            <a:r>
              <a:rPr lang="en-US" dirty="0"/>
              <a:t> as </a:t>
            </a:r>
            <a:r>
              <a:rPr lang="en-US" dirty="0" err="1"/>
              <a:t>suas</a:t>
            </a:r>
            <a:r>
              <a:rPr lang="en-US" dirty="0"/>
              <a:t> </a:t>
            </a:r>
            <a:r>
              <a:rPr lang="en-US" dirty="0" err="1"/>
              <a:t>análises</a:t>
            </a:r>
            <a:r>
              <a:rPr lang="en-US" dirty="0"/>
              <a:t>, </a:t>
            </a:r>
            <a:r>
              <a:rPr lang="en-US" dirty="0" err="1"/>
              <a:t>sendo</a:t>
            </a:r>
            <a:r>
              <a:rPr lang="en-US" dirty="0"/>
              <a:t> </a:t>
            </a:r>
            <a:r>
              <a:rPr lang="en-US" dirty="0" err="1"/>
              <a:t>ainda</a:t>
            </a:r>
            <a:r>
              <a:rPr lang="en-US" dirty="0"/>
              <a:t> que </a:t>
            </a:r>
            <a:r>
              <a:rPr lang="en-US" dirty="0" err="1"/>
              <a:t>em</a:t>
            </a:r>
            <a:r>
              <a:rPr lang="en-US" dirty="0"/>
              <a:t> </a:t>
            </a:r>
            <a:r>
              <a:rPr lang="en-US" dirty="0" err="1"/>
              <a:t>alguns</a:t>
            </a:r>
            <a:r>
              <a:rPr lang="en-US" dirty="0"/>
              <a:t> </a:t>
            </a:r>
            <a:r>
              <a:rPr lang="en-US" dirty="0" err="1"/>
              <a:t>momentos</a:t>
            </a:r>
            <a:r>
              <a:rPr lang="en-US" dirty="0"/>
              <a:t> o </a:t>
            </a:r>
            <a:r>
              <a:rPr lang="en-US" dirty="0" err="1"/>
              <a:t>usuário</a:t>
            </a:r>
            <a:r>
              <a:rPr lang="en-US" dirty="0"/>
              <a:t> </a:t>
            </a:r>
            <a:r>
              <a:rPr lang="en-US" dirty="0" err="1"/>
              <a:t>pode</a:t>
            </a:r>
            <a:r>
              <a:rPr lang="en-US" dirty="0"/>
              <a:t> </a:t>
            </a:r>
            <a:r>
              <a:rPr lang="en-US" dirty="0" err="1"/>
              <a:t>nem</a:t>
            </a:r>
            <a:r>
              <a:rPr lang="en-US" dirty="0"/>
              <a:t> </a:t>
            </a:r>
            <a:r>
              <a:rPr lang="en-US" dirty="0" err="1"/>
              <a:t>precisar</a:t>
            </a:r>
            <a:r>
              <a:rPr lang="en-US" dirty="0"/>
              <a:t> do outro </a:t>
            </a:r>
            <a:r>
              <a:rPr lang="en-US" dirty="0" err="1"/>
              <a:t>nível</a:t>
            </a:r>
            <a:r>
              <a:rPr lang="en-US" dirty="0"/>
              <a:t> de </a:t>
            </a:r>
            <a:r>
              <a:rPr lang="en-US" dirty="0" err="1"/>
              <a:t>informação</a:t>
            </a:r>
            <a:r>
              <a:rPr lang="en-US" dirty="0"/>
              <a:t>.</a:t>
            </a:r>
          </a:p>
          <a:p>
            <a:pPr marL="285750" indent="-285750">
              <a:buFont typeface="Arial" panose="020B0604020202020204" pitchFamily="34" charset="0"/>
              <a:buChar char="•"/>
            </a:pPr>
            <a:r>
              <a:rPr lang="en-US" dirty="0"/>
              <a:t>A </a:t>
            </a:r>
            <a:r>
              <a:rPr lang="en-US" dirty="0" err="1"/>
              <a:t>razão</a:t>
            </a:r>
            <a:r>
              <a:rPr lang="en-US" dirty="0"/>
              <a:t> para </a:t>
            </a:r>
            <a:r>
              <a:rPr lang="en-US" dirty="0" err="1"/>
              <a:t>isso</a:t>
            </a:r>
            <a:r>
              <a:rPr lang="en-US" dirty="0"/>
              <a:t> </a:t>
            </a:r>
            <a:r>
              <a:rPr lang="en-US" dirty="0" err="1"/>
              <a:t>é</a:t>
            </a:r>
            <a:r>
              <a:rPr lang="en-US" dirty="0"/>
              <a:t> simples, o Tableau </a:t>
            </a:r>
            <a:r>
              <a:rPr lang="en-US" dirty="0" err="1"/>
              <a:t>já</a:t>
            </a:r>
            <a:r>
              <a:rPr lang="en-US" dirty="0"/>
              <a:t> </a:t>
            </a:r>
            <a:r>
              <a:rPr lang="en-US" dirty="0" err="1"/>
              <a:t>vai</a:t>
            </a:r>
            <a:r>
              <a:rPr lang="en-US" dirty="0"/>
              <a:t> </a:t>
            </a:r>
            <a:r>
              <a:rPr lang="en-US" dirty="0" err="1"/>
              <a:t>gerar</a:t>
            </a:r>
            <a:r>
              <a:rPr lang="en-US" dirty="0"/>
              <a:t> </a:t>
            </a:r>
            <a:r>
              <a:rPr lang="en-US" dirty="0" err="1"/>
              <a:t>sua</a:t>
            </a:r>
            <a:r>
              <a:rPr lang="en-US" dirty="0"/>
              <a:t> propria query, </a:t>
            </a:r>
            <a:r>
              <a:rPr lang="en-US" dirty="0" err="1"/>
              <a:t>totalmente</a:t>
            </a:r>
            <a:r>
              <a:rPr lang="en-US" dirty="0"/>
              <a:t> </a:t>
            </a:r>
            <a:r>
              <a:rPr lang="en-US" dirty="0" err="1"/>
              <a:t>otimizada</a:t>
            </a:r>
            <a:r>
              <a:rPr lang="en-US" dirty="0"/>
              <a:t>, se </a:t>
            </a:r>
            <a:r>
              <a:rPr lang="en-US" dirty="0" err="1"/>
              <a:t>vc</a:t>
            </a:r>
            <a:r>
              <a:rPr lang="en-US" dirty="0"/>
              <a:t> </a:t>
            </a:r>
            <a:r>
              <a:rPr lang="en-US" dirty="0" err="1"/>
              <a:t>não</a:t>
            </a:r>
            <a:r>
              <a:rPr lang="en-US" dirty="0"/>
              <a:t> </a:t>
            </a:r>
            <a:r>
              <a:rPr lang="en-US" dirty="0" err="1"/>
              <a:t>precisa</a:t>
            </a:r>
            <a:r>
              <a:rPr lang="en-US" dirty="0"/>
              <a:t> de </a:t>
            </a:r>
            <a:r>
              <a:rPr lang="en-US" dirty="0" err="1"/>
              <a:t>uma</a:t>
            </a:r>
            <a:r>
              <a:rPr lang="en-US" dirty="0"/>
              <a:t> query </a:t>
            </a:r>
            <a:r>
              <a:rPr lang="en-US" dirty="0" err="1"/>
              <a:t>customizada</a:t>
            </a:r>
            <a:r>
              <a:rPr lang="en-US" dirty="0"/>
              <a:t>, </a:t>
            </a:r>
            <a:r>
              <a:rPr lang="en-US" dirty="0" err="1"/>
              <a:t>não</a:t>
            </a:r>
            <a:r>
              <a:rPr lang="en-US" dirty="0"/>
              <a:t> </a:t>
            </a:r>
            <a:r>
              <a:rPr lang="en-US" dirty="0" err="1"/>
              <a:t>crie</a:t>
            </a:r>
            <a:r>
              <a:rPr lang="en-US" dirty="0"/>
              <a:t> </a:t>
            </a:r>
            <a:r>
              <a:rPr lang="en-US" dirty="0" err="1"/>
              <a:t>uma</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err="1"/>
              <a:t>Seguindo</a:t>
            </a:r>
            <a:r>
              <a:rPr lang="en-US" dirty="0"/>
              <a:t> para as </a:t>
            </a:r>
            <a:r>
              <a:rPr lang="en-US" dirty="0" err="1"/>
              <a:t>melhores</a:t>
            </a:r>
            <a:r>
              <a:rPr lang="en-US" dirty="0"/>
              <a:t> </a:t>
            </a:r>
            <a:r>
              <a:rPr lang="en-US" dirty="0" err="1"/>
              <a:t>práticas</a:t>
            </a:r>
            <a:r>
              <a:rPr lang="en-US" dirty="0"/>
              <a:t> </a:t>
            </a:r>
            <a:r>
              <a:rPr lang="en-US" dirty="0" err="1"/>
              <a:t>relacionada</a:t>
            </a:r>
            <a:r>
              <a:rPr lang="en-US" dirty="0"/>
              <a:t> </a:t>
            </a:r>
            <a:r>
              <a:rPr lang="en-US" dirty="0" err="1"/>
              <a:t>ao</a:t>
            </a:r>
            <a:r>
              <a:rPr lang="en-US" dirty="0"/>
              <a:t> SAP HANA:</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Se a performance </a:t>
            </a:r>
            <a:r>
              <a:rPr lang="en-US" dirty="0" err="1"/>
              <a:t>é</a:t>
            </a:r>
            <a:r>
              <a:rPr lang="en-US" dirty="0"/>
              <a:t> um </a:t>
            </a:r>
            <a:r>
              <a:rPr lang="en-US" dirty="0" err="1"/>
              <a:t>fator</a:t>
            </a:r>
            <a:r>
              <a:rPr lang="en-US" dirty="0"/>
              <a:t> primordial, um dos </a:t>
            </a:r>
            <a:r>
              <a:rPr lang="en-US" dirty="0" err="1"/>
              <a:t>pontos</a:t>
            </a:r>
            <a:r>
              <a:rPr lang="en-US" dirty="0"/>
              <a:t> </a:t>
            </a:r>
            <a:r>
              <a:rPr lang="en-US" dirty="0" err="1"/>
              <a:t>mais</a:t>
            </a:r>
            <a:r>
              <a:rPr lang="en-US" dirty="0"/>
              <a:t> </a:t>
            </a:r>
            <a:r>
              <a:rPr lang="en-US" dirty="0" err="1"/>
              <a:t>comuns</a:t>
            </a:r>
            <a:r>
              <a:rPr lang="en-US" dirty="0"/>
              <a:t> que </a:t>
            </a:r>
            <a:r>
              <a:rPr lang="en-US" dirty="0" err="1"/>
              <a:t>encontramos</a:t>
            </a:r>
            <a:r>
              <a:rPr lang="en-US" dirty="0"/>
              <a:t> para </a:t>
            </a:r>
            <a:r>
              <a:rPr lang="en-US" dirty="0" err="1"/>
              <a:t>ganhar</a:t>
            </a:r>
            <a:r>
              <a:rPr lang="en-US" dirty="0"/>
              <a:t> tempo </a:t>
            </a:r>
            <a:r>
              <a:rPr lang="en-US" dirty="0" err="1"/>
              <a:t>é</a:t>
            </a:r>
            <a:r>
              <a:rPr lang="en-US" dirty="0"/>
              <a:t> </a:t>
            </a:r>
            <a:r>
              <a:rPr lang="en-US" dirty="0" err="1"/>
              <a:t>não</a:t>
            </a:r>
            <a:r>
              <a:rPr lang="en-US" dirty="0"/>
              <a:t> utilizer dados </a:t>
            </a:r>
            <a:r>
              <a:rPr lang="en-US" dirty="0" err="1"/>
              <a:t>históricos</a:t>
            </a:r>
            <a:r>
              <a:rPr lang="en-US" dirty="0"/>
              <a:t> </a:t>
            </a:r>
            <a:r>
              <a:rPr lang="en-US" dirty="0" err="1"/>
              <a:t>quando</a:t>
            </a:r>
            <a:r>
              <a:rPr lang="en-US" dirty="0"/>
              <a:t> </a:t>
            </a:r>
            <a:r>
              <a:rPr lang="en-US" dirty="0" err="1"/>
              <a:t>não</a:t>
            </a:r>
            <a:r>
              <a:rPr lang="en-US" dirty="0"/>
              <a:t> </a:t>
            </a:r>
            <a:r>
              <a:rPr lang="en-US" dirty="0" err="1"/>
              <a:t>são</a:t>
            </a:r>
            <a:r>
              <a:rPr lang="en-US" dirty="0"/>
              <a:t> </a:t>
            </a:r>
            <a:r>
              <a:rPr lang="en-US" dirty="0" err="1"/>
              <a:t>exigidos</a:t>
            </a:r>
            <a:r>
              <a:rPr lang="en-US" dirty="0"/>
              <a:t>. Analise qual a </a:t>
            </a:r>
            <a:r>
              <a:rPr lang="en-US" dirty="0" err="1"/>
              <a:t>frequência</a:t>
            </a:r>
            <a:r>
              <a:rPr lang="en-US" dirty="0"/>
              <a:t> </a:t>
            </a:r>
            <a:r>
              <a:rPr lang="en-US" dirty="0" err="1"/>
              <a:t>necessária</a:t>
            </a:r>
            <a:r>
              <a:rPr lang="en-US" dirty="0"/>
              <a:t> para </a:t>
            </a:r>
            <a:r>
              <a:rPr lang="en-US" dirty="0" err="1"/>
              <a:t>ter</a:t>
            </a:r>
            <a:r>
              <a:rPr lang="en-US" dirty="0"/>
              <a:t> </a:t>
            </a:r>
            <a:r>
              <a:rPr lang="en-US" dirty="0" err="1"/>
              <a:t>uma</a:t>
            </a:r>
            <a:r>
              <a:rPr lang="en-US" dirty="0"/>
              <a:t> </a:t>
            </a:r>
            <a:r>
              <a:rPr lang="en-US" dirty="0" err="1"/>
              <a:t>análise</a:t>
            </a:r>
            <a:r>
              <a:rPr lang="en-US" dirty="0"/>
              <a:t> </a:t>
            </a:r>
            <a:r>
              <a:rPr lang="en-US" dirty="0" err="1"/>
              <a:t>consistente</a:t>
            </a:r>
            <a:r>
              <a:rPr lang="en-US" dirty="0"/>
              <a:t> e </a:t>
            </a:r>
            <a:r>
              <a:rPr lang="en-US" dirty="0" err="1"/>
              <a:t>não</a:t>
            </a:r>
            <a:r>
              <a:rPr lang="en-US" dirty="0"/>
              <a:t> </a:t>
            </a:r>
            <a:r>
              <a:rPr lang="en-US" dirty="0" err="1"/>
              <a:t>carregue</a:t>
            </a:r>
            <a:r>
              <a:rPr lang="en-US" dirty="0"/>
              <a:t> dados que </a:t>
            </a:r>
            <a:r>
              <a:rPr lang="en-US" dirty="0" err="1"/>
              <a:t>não</a:t>
            </a:r>
            <a:r>
              <a:rPr lang="en-US" dirty="0"/>
              <a:t> </a:t>
            </a:r>
            <a:r>
              <a:rPr lang="en-US" dirty="0" err="1"/>
              <a:t>façam</a:t>
            </a:r>
            <a:r>
              <a:rPr lang="en-US" dirty="0"/>
              <a:t> </a:t>
            </a:r>
            <a:r>
              <a:rPr lang="en-US" dirty="0" err="1"/>
              <a:t>sentido</a:t>
            </a:r>
            <a:r>
              <a:rPr lang="en-US" dirty="0"/>
              <a:t> para </a:t>
            </a:r>
            <a:r>
              <a:rPr lang="en-US" dirty="0" err="1"/>
              <a:t>aquela</a:t>
            </a:r>
            <a:r>
              <a:rPr lang="en-US" dirty="0"/>
              <a:t> </a:t>
            </a:r>
            <a:r>
              <a:rPr lang="en-US" dirty="0" err="1"/>
              <a:t>análise</a:t>
            </a:r>
            <a:r>
              <a:rPr lang="en-US" dirty="0"/>
              <a:t>.</a:t>
            </a:r>
          </a:p>
          <a:p>
            <a:pPr marL="285750" indent="-285750">
              <a:buFont typeface="Arial" panose="020B0604020202020204" pitchFamily="34" charset="0"/>
              <a:buChar char="•"/>
            </a:pPr>
            <a:r>
              <a:rPr lang="en-US" dirty="0"/>
              <a:t>O Hana </a:t>
            </a:r>
            <a:r>
              <a:rPr lang="en-US" dirty="0" err="1"/>
              <a:t>pode</a:t>
            </a:r>
            <a:r>
              <a:rPr lang="en-US" dirty="0"/>
              <a:t> </a:t>
            </a:r>
            <a:r>
              <a:rPr lang="en-US" dirty="0" err="1"/>
              <a:t>alternar</a:t>
            </a:r>
            <a:r>
              <a:rPr lang="en-US" dirty="0"/>
              <a:t> </a:t>
            </a:r>
            <a:r>
              <a:rPr lang="en-US" dirty="0" err="1"/>
              <a:t>conforme</a:t>
            </a:r>
            <a:r>
              <a:rPr lang="en-US" dirty="0"/>
              <a:t> a </a:t>
            </a:r>
            <a:r>
              <a:rPr lang="en-US" dirty="0" err="1"/>
              <a:t>necessidade</a:t>
            </a:r>
            <a:r>
              <a:rPr lang="en-US" dirty="0"/>
              <a:t> a forma de </a:t>
            </a:r>
            <a:r>
              <a:rPr lang="en-US" dirty="0" err="1"/>
              <a:t>cálculo</a:t>
            </a:r>
            <a:r>
              <a:rPr lang="en-US" dirty="0"/>
              <a:t>, </a:t>
            </a:r>
            <a:r>
              <a:rPr lang="en-US" dirty="0" err="1"/>
              <a:t>tentar</a:t>
            </a:r>
            <a:r>
              <a:rPr lang="en-US" dirty="0"/>
              <a:t> </a:t>
            </a:r>
            <a:r>
              <a:rPr lang="en-US" dirty="0" err="1"/>
              <a:t>minar</a:t>
            </a:r>
            <a:r>
              <a:rPr lang="en-US" dirty="0"/>
              <a:t> </a:t>
            </a:r>
            <a:r>
              <a:rPr lang="en-US" dirty="0" err="1"/>
              <a:t>esse</a:t>
            </a:r>
            <a:r>
              <a:rPr lang="en-US" dirty="0"/>
              <a:t> </a:t>
            </a:r>
            <a:r>
              <a:rPr lang="en-US" dirty="0" err="1"/>
              <a:t>passo</a:t>
            </a:r>
            <a:r>
              <a:rPr lang="en-US" dirty="0"/>
              <a:t> </a:t>
            </a:r>
            <a:r>
              <a:rPr lang="en-US" dirty="0" err="1"/>
              <a:t>é</a:t>
            </a:r>
            <a:r>
              <a:rPr lang="en-US" dirty="0"/>
              <a:t> </a:t>
            </a:r>
            <a:r>
              <a:rPr lang="en-US" dirty="0" err="1"/>
              <a:t>uma</a:t>
            </a:r>
            <a:r>
              <a:rPr lang="en-US" dirty="0"/>
              <a:t> forma de </a:t>
            </a:r>
            <a:r>
              <a:rPr lang="en-US" dirty="0" err="1"/>
              <a:t>melhorar</a:t>
            </a:r>
            <a:r>
              <a:rPr lang="en-US" dirty="0"/>
              <a:t> a performance dos </a:t>
            </a:r>
            <a:r>
              <a:rPr lang="en-US" dirty="0" err="1"/>
              <a:t>seus</a:t>
            </a:r>
            <a:r>
              <a:rPr lang="en-US" dirty="0"/>
              <a:t> dados.</a:t>
            </a:r>
          </a:p>
          <a:p>
            <a:pPr marL="285750" indent="-285750">
              <a:buFont typeface="Arial" panose="020B0604020202020204" pitchFamily="34" charset="0"/>
              <a:buChar char="•"/>
            </a:pPr>
            <a:r>
              <a:rPr lang="en-US" dirty="0" err="1"/>
              <a:t>Quando</a:t>
            </a:r>
            <a:r>
              <a:rPr lang="en-US" dirty="0"/>
              <a:t> </a:t>
            </a:r>
            <a:r>
              <a:rPr lang="en-US" dirty="0" err="1"/>
              <a:t>estiver</a:t>
            </a:r>
            <a:r>
              <a:rPr lang="en-US" dirty="0"/>
              <a:t> </a:t>
            </a:r>
            <a:r>
              <a:rPr lang="en-US" dirty="0" err="1"/>
              <a:t>modelando</a:t>
            </a:r>
            <a:r>
              <a:rPr lang="en-US" dirty="0"/>
              <a:t> </a:t>
            </a:r>
            <a:r>
              <a:rPr lang="en-US" dirty="0" err="1"/>
              <a:t>os</a:t>
            </a:r>
            <a:r>
              <a:rPr lang="en-US" dirty="0"/>
              <a:t> dados utilize sempre o Hana Star Join, com </a:t>
            </a:r>
            <a:r>
              <a:rPr lang="en-US" dirty="0" err="1"/>
              <a:t>isso</a:t>
            </a:r>
            <a:r>
              <a:rPr lang="en-US" dirty="0"/>
              <a:t> o Hana Evita </a:t>
            </a:r>
            <a:r>
              <a:rPr lang="en-US" dirty="0" err="1"/>
              <a:t>cruzar</a:t>
            </a:r>
            <a:r>
              <a:rPr lang="en-US" dirty="0"/>
              <a:t> </a:t>
            </a:r>
            <a:r>
              <a:rPr lang="en-US" dirty="0" err="1"/>
              <a:t>tabelas</a:t>
            </a:r>
            <a:r>
              <a:rPr lang="en-US" dirty="0"/>
              <a:t> </a:t>
            </a:r>
            <a:r>
              <a:rPr lang="en-US" dirty="0" err="1"/>
              <a:t>sem</a:t>
            </a:r>
            <a:r>
              <a:rPr lang="en-US" dirty="0"/>
              <a:t> </a:t>
            </a:r>
            <a:r>
              <a:rPr lang="en-US" dirty="0" err="1"/>
              <a:t>necessidade</a:t>
            </a:r>
            <a:r>
              <a:rPr lang="en-US" dirty="0"/>
              <a:t>.</a:t>
            </a:r>
          </a:p>
          <a:p>
            <a:pPr marL="285750" indent="-285750">
              <a:buFont typeface="Arial" panose="020B0604020202020204" pitchFamily="34" charset="0"/>
              <a:buChar char="•"/>
            </a:pPr>
            <a:r>
              <a:rPr lang="en-US" dirty="0"/>
              <a:t>Se </a:t>
            </a:r>
            <a:r>
              <a:rPr lang="en-US" dirty="0" err="1"/>
              <a:t>certificar</a:t>
            </a:r>
            <a:r>
              <a:rPr lang="en-US" dirty="0"/>
              <a:t> que </a:t>
            </a:r>
            <a:r>
              <a:rPr lang="en-US" dirty="0" err="1"/>
              <a:t>os</a:t>
            </a:r>
            <a:r>
              <a:rPr lang="en-US" dirty="0"/>
              <a:t> dados </a:t>
            </a:r>
            <a:r>
              <a:rPr lang="en-US" dirty="0" err="1"/>
              <a:t>não</a:t>
            </a:r>
            <a:r>
              <a:rPr lang="en-US" dirty="0"/>
              <a:t> </a:t>
            </a:r>
            <a:r>
              <a:rPr lang="en-US" dirty="0" err="1"/>
              <a:t>estejam</a:t>
            </a:r>
            <a:r>
              <a:rPr lang="en-US" dirty="0"/>
              <a:t> </a:t>
            </a:r>
            <a:r>
              <a:rPr lang="en-US" dirty="0" err="1"/>
              <a:t>em</a:t>
            </a:r>
            <a:r>
              <a:rPr lang="en-US" dirty="0"/>
              <a:t> </a:t>
            </a:r>
            <a:r>
              <a:rPr lang="en-US" dirty="0" err="1"/>
              <a:t>nós</a:t>
            </a:r>
            <a:r>
              <a:rPr lang="en-US" dirty="0"/>
              <a:t> </a:t>
            </a:r>
            <a:r>
              <a:rPr lang="en-US" dirty="0" err="1"/>
              <a:t>diferentes</a:t>
            </a:r>
            <a:r>
              <a:rPr lang="en-US" dirty="0"/>
              <a:t>, </a:t>
            </a:r>
            <a:r>
              <a:rPr lang="en-US" dirty="0" err="1"/>
              <a:t>caso</a:t>
            </a:r>
            <a:r>
              <a:rPr lang="en-US" dirty="0"/>
              <a:t> </a:t>
            </a:r>
            <a:r>
              <a:rPr lang="en-US" dirty="0" err="1"/>
              <a:t>isso</a:t>
            </a:r>
            <a:r>
              <a:rPr lang="en-US" dirty="0"/>
              <a:t> </a:t>
            </a:r>
            <a:r>
              <a:rPr lang="en-US" dirty="0" err="1"/>
              <a:t>aconteça</a:t>
            </a:r>
            <a:r>
              <a:rPr lang="en-US" dirty="0"/>
              <a:t> o Hana </a:t>
            </a:r>
            <a:r>
              <a:rPr lang="en-US" dirty="0" err="1"/>
              <a:t>levará</a:t>
            </a:r>
            <a:r>
              <a:rPr lang="en-US" dirty="0"/>
              <a:t> </a:t>
            </a:r>
            <a:r>
              <a:rPr lang="en-US" dirty="0" err="1"/>
              <a:t>mais</a:t>
            </a:r>
            <a:r>
              <a:rPr lang="en-US" dirty="0"/>
              <a:t> tempo </a:t>
            </a:r>
            <a:r>
              <a:rPr lang="en-US" dirty="0" err="1"/>
              <a:t>pra</a:t>
            </a:r>
            <a:r>
              <a:rPr lang="en-US" dirty="0"/>
              <a:t> responder e </a:t>
            </a:r>
            <a:r>
              <a:rPr lang="en-US" dirty="0" err="1"/>
              <a:t>consumirá</a:t>
            </a:r>
            <a:r>
              <a:rPr lang="en-US" dirty="0"/>
              <a:t> </a:t>
            </a:r>
            <a:r>
              <a:rPr lang="en-US" dirty="0" err="1"/>
              <a:t>sua</a:t>
            </a:r>
            <a:r>
              <a:rPr lang="en-US" dirty="0"/>
              <a:t> </a:t>
            </a:r>
            <a:r>
              <a:rPr lang="en-US" dirty="0" err="1"/>
              <a:t>conexão</a:t>
            </a:r>
            <a:r>
              <a:rPr lang="en-US" dirty="0"/>
              <a:t> </a:t>
            </a:r>
            <a:r>
              <a:rPr lang="en-US" dirty="0" err="1"/>
              <a:t>percorrendo</a:t>
            </a:r>
            <a:r>
              <a:rPr lang="en-US" dirty="0"/>
              <a:t> </a:t>
            </a:r>
            <a:r>
              <a:rPr lang="en-US" dirty="0" err="1"/>
              <a:t>os</a:t>
            </a:r>
            <a:r>
              <a:rPr lang="en-US" dirty="0"/>
              <a:t> </a:t>
            </a:r>
            <a:r>
              <a:rPr lang="en-US" dirty="0" err="1"/>
              <a:t>nós</a:t>
            </a:r>
            <a:r>
              <a:rPr lang="en-US" dirty="0"/>
              <a:t> </a:t>
            </a:r>
            <a:r>
              <a:rPr lang="en-US" dirty="0" err="1"/>
              <a:t>atrás</a:t>
            </a:r>
            <a:r>
              <a:rPr lang="en-US" dirty="0"/>
              <a:t> da </a:t>
            </a:r>
            <a:r>
              <a:rPr lang="en-US" dirty="0" err="1"/>
              <a:t>informação</a:t>
            </a:r>
            <a:r>
              <a:rPr lang="en-US" dirty="0"/>
              <a:t>.</a:t>
            </a:r>
          </a:p>
          <a:p>
            <a:pPr marL="285750" indent="-285750">
              <a:buFont typeface="Arial" panose="020B0604020202020204" pitchFamily="34" charset="0"/>
              <a:buChar char="•"/>
            </a:pPr>
            <a:r>
              <a:rPr lang="en-US" dirty="0" err="1"/>
              <a:t>Ou</a:t>
            </a:r>
            <a:r>
              <a:rPr lang="en-US" dirty="0"/>
              <a:t> </a:t>
            </a:r>
            <a:r>
              <a:rPr lang="en-US" dirty="0" err="1"/>
              <a:t>seja</a:t>
            </a:r>
            <a:r>
              <a:rPr lang="en-US" dirty="0"/>
              <a:t>, </a:t>
            </a:r>
            <a:r>
              <a:rPr lang="en-US" dirty="0" err="1"/>
              <a:t>não</a:t>
            </a:r>
            <a:r>
              <a:rPr lang="en-US" dirty="0"/>
              <a:t> adianta </a:t>
            </a:r>
            <a:r>
              <a:rPr lang="en-US" dirty="0" err="1"/>
              <a:t>vc</a:t>
            </a:r>
            <a:r>
              <a:rPr lang="en-US" dirty="0"/>
              <a:t> </a:t>
            </a:r>
            <a:r>
              <a:rPr lang="en-US" dirty="0" err="1"/>
              <a:t>criar</a:t>
            </a:r>
            <a:r>
              <a:rPr lang="en-US" dirty="0"/>
              <a:t> um dashboard </a:t>
            </a:r>
            <a:r>
              <a:rPr lang="en-US" dirty="0" err="1"/>
              <a:t>cheio</a:t>
            </a:r>
            <a:r>
              <a:rPr lang="en-US" dirty="0"/>
              <a:t> de </a:t>
            </a:r>
            <a:r>
              <a:rPr lang="en-US" dirty="0" err="1"/>
              <a:t>opções</a:t>
            </a:r>
            <a:r>
              <a:rPr lang="en-US" dirty="0"/>
              <a:t> de </a:t>
            </a:r>
            <a:r>
              <a:rPr lang="en-US" dirty="0" err="1"/>
              <a:t>visualizações</a:t>
            </a:r>
            <a:r>
              <a:rPr lang="en-US" dirty="0"/>
              <a:t>, </a:t>
            </a:r>
            <a:r>
              <a:rPr lang="en-US" dirty="0" err="1"/>
              <a:t>customizações</a:t>
            </a:r>
            <a:r>
              <a:rPr lang="en-US" dirty="0"/>
              <a:t> para </a:t>
            </a:r>
            <a:r>
              <a:rPr lang="en-US" dirty="0" err="1"/>
              <a:t>ter</a:t>
            </a:r>
            <a:r>
              <a:rPr lang="en-US" dirty="0"/>
              <a:t> </a:t>
            </a:r>
            <a:r>
              <a:rPr lang="en-US" dirty="0" err="1"/>
              <a:t>uma</a:t>
            </a:r>
            <a:r>
              <a:rPr lang="en-US" dirty="0"/>
              <a:t> dashboard </a:t>
            </a:r>
            <a:r>
              <a:rPr lang="en-US" dirty="0" err="1"/>
              <a:t>mais</a:t>
            </a:r>
            <a:r>
              <a:rPr lang="en-US" dirty="0"/>
              <a:t> </a:t>
            </a:r>
            <a:r>
              <a:rPr lang="en-US" dirty="0" err="1"/>
              <a:t>interessante</a:t>
            </a:r>
            <a:r>
              <a:rPr lang="en-US" dirty="0"/>
              <a:t> se no final das </a:t>
            </a:r>
            <a:r>
              <a:rPr lang="en-US" dirty="0" err="1"/>
              <a:t>contas</a:t>
            </a:r>
            <a:r>
              <a:rPr lang="en-US" dirty="0"/>
              <a:t> o dashboard </a:t>
            </a:r>
            <a:r>
              <a:rPr lang="en-US" dirty="0" err="1"/>
              <a:t>demorar</a:t>
            </a:r>
            <a:r>
              <a:rPr lang="en-US" dirty="0"/>
              <a:t> </a:t>
            </a:r>
            <a:r>
              <a:rPr lang="en-US" dirty="0" err="1"/>
              <a:t>muito</a:t>
            </a:r>
            <a:r>
              <a:rPr lang="en-US" dirty="0"/>
              <a:t> </a:t>
            </a:r>
            <a:r>
              <a:rPr lang="en-US" dirty="0" err="1"/>
              <a:t>pra</a:t>
            </a:r>
            <a:r>
              <a:rPr lang="en-US" dirty="0"/>
              <a:t> </a:t>
            </a:r>
            <a:r>
              <a:rPr lang="en-US" dirty="0" err="1"/>
              <a:t>carregar</a:t>
            </a:r>
            <a:r>
              <a:rPr lang="en-US" dirty="0"/>
              <a:t>, </a:t>
            </a:r>
            <a:r>
              <a:rPr lang="en-US" dirty="0" err="1"/>
              <a:t>seu</a:t>
            </a:r>
            <a:r>
              <a:rPr lang="en-US" dirty="0"/>
              <a:t> </a:t>
            </a:r>
            <a:r>
              <a:rPr lang="en-US" dirty="0" err="1"/>
              <a:t>cliente</a:t>
            </a:r>
            <a:r>
              <a:rPr lang="en-US" dirty="0"/>
              <a:t> </a:t>
            </a:r>
            <a:r>
              <a:rPr lang="en-US" dirty="0" err="1"/>
              <a:t>não</a:t>
            </a:r>
            <a:r>
              <a:rPr lang="en-US" dirty="0"/>
              <a:t> </a:t>
            </a:r>
            <a:r>
              <a:rPr lang="en-US" dirty="0" err="1"/>
              <a:t>esperará</a:t>
            </a:r>
            <a:r>
              <a:rPr lang="en-US" dirty="0"/>
              <a:t> tanto tempo </a:t>
            </a:r>
            <a:r>
              <a:rPr lang="en-US" dirty="0" err="1"/>
              <a:t>assim</a:t>
            </a:r>
            <a:r>
              <a:rPr lang="en-US" dirty="0"/>
              <a:t> sempre que </a:t>
            </a:r>
            <a:r>
              <a:rPr lang="en-US" dirty="0" err="1"/>
              <a:t>precisar</a:t>
            </a:r>
            <a:r>
              <a:rPr lang="en-US" dirty="0"/>
              <a:t> da </a:t>
            </a:r>
            <a:r>
              <a:rPr lang="en-US" dirty="0" err="1"/>
              <a:t>informação</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178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Agora que </a:t>
            </a:r>
            <a:r>
              <a:rPr lang="en-US" dirty="0" err="1"/>
              <a:t>dar</a:t>
            </a:r>
            <a:r>
              <a:rPr lang="en-US" dirty="0"/>
              <a:t> </a:t>
            </a:r>
            <a:r>
              <a:rPr lang="en-US" dirty="0" err="1"/>
              <a:t>uma</a:t>
            </a:r>
            <a:r>
              <a:rPr lang="en-US" dirty="0"/>
              <a:t> </a:t>
            </a:r>
            <a:r>
              <a:rPr lang="en-US" dirty="0" err="1"/>
              <a:t>exemplo</a:t>
            </a:r>
            <a:r>
              <a:rPr lang="en-US" dirty="0"/>
              <a:t> de </a:t>
            </a:r>
            <a:r>
              <a:rPr lang="en-US" dirty="0" err="1"/>
              <a:t>como</a:t>
            </a:r>
            <a:r>
              <a:rPr lang="en-US" dirty="0"/>
              <a:t> </a:t>
            </a:r>
            <a:r>
              <a:rPr lang="en-US" dirty="0" err="1"/>
              <a:t>uma</a:t>
            </a:r>
            <a:r>
              <a:rPr lang="en-US" dirty="0"/>
              <a:t> </a:t>
            </a:r>
            <a:r>
              <a:rPr lang="en-US" dirty="0" err="1"/>
              <a:t>arquitutura</a:t>
            </a:r>
            <a:r>
              <a:rPr lang="en-US" dirty="0"/>
              <a:t> </a:t>
            </a:r>
            <a:r>
              <a:rPr lang="en-US" dirty="0" err="1"/>
              <a:t>típica</a:t>
            </a:r>
            <a:r>
              <a:rPr lang="en-US" dirty="0"/>
              <a:t> de tableau com SAP se </a:t>
            </a:r>
            <a:r>
              <a:rPr lang="en-US" dirty="0" err="1"/>
              <a:t>parece</a:t>
            </a:r>
            <a:r>
              <a:rPr lang="en-US" dirty="0"/>
              <a:t>.</a:t>
            </a:r>
          </a:p>
          <a:p>
            <a:endParaRPr lang="en-US" dirty="0"/>
          </a:p>
          <a:p>
            <a:r>
              <a:rPr lang="en-US" dirty="0" err="1"/>
              <a:t>Muitos</a:t>
            </a:r>
            <a:r>
              <a:rPr lang="en-US" dirty="0"/>
              <a:t> clients </a:t>
            </a:r>
            <a:r>
              <a:rPr lang="en-US" dirty="0" err="1"/>
              <a:t>nos</a:t>
            </a:r>
            <a:r>
              <a:rPr lang="en-US" dirty="0"/>
              <a:t> </a:t>
            </a:r>
            <a:r>
              <a:rPr lang="en-US" dirty="0" err="1"/>
              <a:t>perguntam</a:t>
            </a:r>
            <a:r>
              <a:rPr lang="en-US" dirty="0"/>
              <a:t> </a:t>
            </a:r>
            <a:r>
              <a:rPr lang="en-US" dirty="0" err="1"/>
              <a:t>como</a:t>
            </a:r>
            <a:r>
              <a:rPr lang="en-US" dirty="0"/>
              <a:t> </a:t>
            </a:r>
            <a:r>
              <a:rPr lang="en-US" dirty="0" err="1"/>
              <a:t>eles</a:t>
            </a:r>
            <a:r>
              <a:rPr lang="en-US" dirty="0"/>
              <a:t> </a:t>
            </a:r>
            <a:r>
              <a:rPr lang="en-US" dirty="0" err="1"/>
              <a:t>podem</a:t>
            </a:r>
            <a:r>
              <a:rPr lang="en-US" dirty="0"/>
              <a:t> usar o Tableau com o S/4Hana (s for </a:t>
            </a:r>
            <a:r>
              <a:rPr lang="en-US" dirty="0" err="1"/>
              <a:t>hana</a:t>
            </a:r>
            <a:r>
              <a:rPr lang="en-US" dirty="0"/>
              <a:t>) </a:t>
            </a:r>
            <a:r>
              <a:rPr lang="en-US" dirty="0" err="1"/>
              <a:t>sistems</a:t>
            </a:r>
            <a:r>
              <a:rPr lang="en-US" dirty="0"/>
              <a:t> por </a:t>
            </a:r>
            <a:r>
              <a:rPr lang="en-US" dirty="0" err="1"/>
              <a:t>exemplo</a:t>
            </a:r>
            <a:r>
              <a:rPr lang="en-US" dirty="0"/>
              <a:t>, que </a:t>
            </a:r>
            <a:r>
              <a:rPr lang="en-US" dirty="0" err="1"/>
              <a:t>é</a:t>
            </a:r>
            <a:r>
              <a:rPr lang="en-US" dirty="0"/>
              <a:t> a nova </a:t>
            </a:r>
            <a:r>
              <a:rPr lang="en-US" dirty="0" err="1"/>
              <a:t>geração</a:t>
            </a:r>
            <a:r>
              <a:rPr lang="en-US" dirty="0"/>
              <a:t> de </a:t>
            </a:r>
            <a:r>
              <a:rPr lang="en-US" dirty="0" err="1"/>
              <a:t>seu</a:t>
            </a:r>
            <a:r>
              <a:rPr lang="en-US" dirty="0"/>
              <a:t> ERP e </a:t>
            </a:r>
            <a:r>
              <a:rPr lang="en-US" dirty="0" err="1"/>
              <a:t>muitas</a:t>
            </a:r>
            <a:r>
              <a:rPr lang="en-US" dirty="0"/>
              <a:t> </a:t>
            </a:r>
            <a:r>
              <a:rPr lang="en-US" dirty="0" err="1"/>
              <a:t>empresas</a:t>
            </a:r>
            <a:r>
              <a:rPr lang="en-US" dirty="0"/>
              <a:t> </a:t>
            </a:r>
            <a:r>
              <a:rPr lang="en-US" dirty="0" err="1"/>
              <a:t>irão</a:t>
            </a:r>
            <a:r>
              <a:rPr lang="en-US" dirty="0"/>
              <a:t> </a:t>
            </a:r>
            <a:r>
              <a:rPr lang="en-US" dirty="0" err="1"/>
              <a:t>migrar</a:t>
            </a:r>
            <a:r>
              <a:rPr lang="en-US" dirty="0"/>
              <a:t> para </a:t>
            </a:r>
            <a:r>
              <a:rPr lang="en-US" dirty="0" err="1"/>
              <a:t>essa</a:t>
            </a:r>
            <a:r>
              <a:rPr lang="en-US" dirty="0"/>
              <a:t> nova </a:t>
            </a:r>
            <a:r>
              <a:rPr lang="en-US" dirty="0" err="1"/>
              <a:t>versão</a:t>
            </a:r>
            <a:r>
              <a:rPr lang="en-US" dirty="0"/>
              <a:t> </a:t>
            </a:r>
            <a:r>
              <a:rPr lang="en-US" dirty="0" err="1"/>
              <a:t>já</a:t>
            </a:r>
            <a:r>
              <a:rPr lang="en-US" dirty="0"/>
              <a:t> que a </a:t>
            </a:r>
            <a:r>
              <a:rPr lang="en-US" dirty="0" err="1"/>
              <a:t>manutenção</a:t>
            </a:r>
            <a:r>
              <a:rPr lang="en-US" dirty="0"/>
              <a:t> de </a:t>
            </a:r>
            <a:r>
              <a:rPr lang="en-US" dirty="0" err="1"/>
              <a:t>versões</a:t>
            </a:r>
            <a:r>
              <a:rPr lang="en-US" dirty="0"/>
              <a:t> </a:t>
            </a:r>
            <a:r>
              <a:rPr lang="en-US" dirty="0" err="1"/>
              <a:t>mais</a:t>
            </a:r>
            <a:r>
              <a:rPr lang="en-US" dirty="0"/>
              <a:t> </a:t>
            </a:r>
            <a:r>
              <a:rPr lang="en-US" dirty="0" err="1"/>
              <a:t>antigas</a:t>
            </a:r>
            <a:r>
              <a:rPr lang="en-US" dirty="0"/>
              <a:t> </a:t>
            </a:r>
            <a:r>
              <a:rPr lang="en-US" dirty="0" err="1"/>
              <a:t>irão</a:t>
            </a:r>
            <a:r>
              <a:rPr lang="en-US" dirty="0"/>
              <a:t> </a:t>
            </a:r>
            <a:r>
              <a:rPr lang="en-US" dirty="0" err="1"/>
              <a:t>expirar</a:t>
            </a:r>
            <a:r>
              <a:rPr lang="en-US" dirty="0"/>
              <a:t> </a:t>
            </a:r>
            <a:r>
              <a:rPr lang="en-US" dirty="0" err="1"/>
              <a:t>nos</a:t>
            </a:r>
            <a:r>
              <a:rPr lang="en-US" dirty="0"/>
              <a:t> </a:t>
            </a:r>
            <a:r>
              <a:rPr lang="en-US" dirty="0" err="1"/>
              <a:t>próximos</a:t>
            </a:r>
            <a:r>
              <a:rPr lang="en-US" dirty="0"/>
              <a:t> </a:t>
            </a:r>
            <a:r>
              <a:rPr lang="en-US" dirty="0" err="1"/>
              <a:t>anos</a:t>
            </a:r>
            <a:r>
              <a:rPr lang="en-US" dirty="0"/>
              <a:t>.</a:t>
            </a:r>
          </a:p>
          <a:p>
            <a:endParaRPr lang="en-US" dirty="0"/>
          </a:p>
          <a:p>
            <a:r>
              <a:rPr lang="en-US" dirty="0" err="1"/>
              <a:t>Quando</a:t>
            </a:r>
            <a:r>
              <a:rPr lang="en-US" dirty="0"/>
              <a:t> paramos </a:t>
            </a:r>
            <a:r>
              <a:rPr lang="en-US" dirty="0" err="1"/>
              <a:t>pra</a:t>
            </a:r>
            <a:r>
              <a:rPr lang="en-US" dirty="0"/>
              <a:t> </a:t>
            </a:r>
            <a:r>
              <a:rPr lang="en-US" dirty="0" err="1"/>
              <a:t>analisar</a:t>
            </a:r>
            <a:r>
              <a:rPr lang="en-US" dirty="0"/>
              <a:t> </a:t>
            </a:r>
            <a:r>
              <a:rPr lang="en-US" dirty="0" err="1"/>
              <a:t>essa</a:t>
            </a:r>
            <a:r>
              <a:rPr lang="en-US" dirty="0"/>
              <a:t> </a:t>
            </a:r>
            <a:r>
              <a:rPr lang="en-US" dirty="0" err="1"/>
              <a:t>arquitetura</a:t>
            </a:r>
            <a:r>
              <a:rPr lang="en-US" dirty="0"/>
              <a:t> </a:t>
            </a:r>
            <a:r>
              <a:rPr lang="en-US" dirty="0" err="1"/>
              <a:t>primeiro</a:t>
            </a:r>
            <a:r>
              <a:rPr lang="en-US" dirty="0"/>
              <a:t> </a:t>
            </a:r>
            <a:r>
              <a:rPr lang="en-US" dirty="0" err="1"/>
              <a:t>precisamos</a:t>
            </a:r>
            <a:r>
              <a:rPr lang="en-US" dirty="0"/>
              <a:t> </a:t>
            </a:r>
            <a:r>
              <a:rPr lang="en-US" dirty="0" err="1"/>
              <a:t>ter</a:t>
            </a:r>
            <a:r>
              <a:rPr lang="en-US" dirty="0"/>
              <a:t> Certeza de que </a:t>
            </a:r>
            <a:r>
              <a:rPr lang="en-US" dirty="0" err="1"/>
              <a:t>nossos</a:t>
            </a:r>
            <a:r>
              <a:rPr lang="en-US" dirty="0"/>
              <a:t> </a:t>
            </a:r>
            <a:r>
              <a:rPr lang="en-US" dirty="0" err="1"/>
              <a:t>clientes</a:t>
            </a:r>
            <a:r>
              <a:rPr lang="en-US" dirty="0"/>
              <a:t> </a:t>
            </a:r>
            <a:r>
              <a:rPr lang="en-US" dirty="0" err="1"/>
              <a:t>entendam</a:t>
            </a:r>
            <a:r>
              <a:rPr lang="en-US" dirty="0"/>
              <a:t> que </a:t>
            </a:r>
            <a:r>
              <a:rPr lang="en-US" dirty="0" err="1"/>
              <a:t>não</a:t>
            </a:r>
            <a:r>
              <a:rPr lang="en-US" dirty="0"/>
              <a:t> </a:t>
            </a:r>
            <a:r>
              <a:rPr lang="en-US" dirty="0" err="1"/>
              <a:t>faz</a:t>
            </a:r>
            <a:r>
              <a:rPr lang="en-US" dirty="0"/>
              <a:t> </a:t>
            </a:r>
            <a:r>
              <a:rPr lang="en-US" dirty="0" err="1"/>
              <a:t>sentido</a:t>
            </a:r>
            <a:r>
              <a:rPr lang="en-US" dirty="0"/>
              <a:t> </a:t>
            </a:r>
            <a:r>
              <a:rPr lang="en-US" dirty="0" err="1"/>
              <a:t>analisar</a:t>
            </a:r>
            <a:r>
              <a:rPr lang="en-US" dirty="0"/>
              <a:t> </a:t>
            </a:r>
            <a:r>
              <a:rPr lang="en-US" dirty="0" err="1"/>
              <a:t>os</a:t>
            </a:r>
            <a:r>
              <a:rPr lang="en-US" dirty="0"/>
              <a:t> dados dentro do s4hana </a:t>
            </a:r>
            <a:r>
              <a:rPr lang="en-US" dirty="0" err="1"/>
              <a:t>porque</a:t>
            </a:r>
            <a:r>
              <a:rPr lang="en-US" dirty="0"/>
              <a:t> </a:t>
            </a:r>
            <a:r>
              <a:rPr lang="en-US" dirty="0" err="1"/>
              <a:t>carregaríamos</a:t>
            </a:r>
            <a:r>
              <a:rPr lang="en-US" dirty="0"/>
              <a:t> o ERP transactional com </a:t>
            </a:r>
            <a:r>
              <a:rPr lang="en-US" dirty="0" err="1"/>
              <a:t>várias</a:t>
            </a:r>
            <a:r>
              <a:rPr lang="en-US" dirty="0"/>
              <a:t> cargas de </a:t>
            </a:r>
            <a:r>
              <a:rPr lang="en-US" dirty="0" err="1"/>
              <a:t>trabalho</a:t>
            </a:r>
            <a:r>
              <a:rPr lang="en-US" dirty="0"/>
              <a:t> e </a:t>
            </a:r>
            <a:r>
              <a:rPr lang="en-US" dirty="0" err="1"/>
              <a:t>isso</a:t>
            </a:r>
            <a:r>
              <a:rPr lang="en-US" dirty="0"/>
              <a:t> </a:t>
            </a:r>
            <a:r>
              <a:rPr lang="en-US" dirty="0" err="1"/>
              <a:t>é</a:t>
            </a:r>
            <a:r>
              <a:rPr lang="en-US" dirty="0"/>
              <a:t> </a:t>
            </a:r>
            <a:r>
              <a:rPr lang="en-US" dirty="0" err="1"/>
              <a:t>uma</a:t>
            </a:r>
            <a:r>
              <a:rPr lang="en-US" dirty="0"/>
              <a:t> </a:t>
            </a:r>
            <a:r>
              <a:rPr lang="en-US" dirty="0" err="1"/>
              <a:t>coisa</a:t>
            </a:r>
            <a:r>
              <a:rPr lang="en-US" dirty="0"/>
              <a:t> que </a:t>
            </a:r>
            <a:r>
              <a:rPr lang="en-US" dirty="0" err="1"/>
              <a:t>queremos</a:t>
            </a:r>
            <a:r>
              <a:rPr lang="en-US" dirty="0"/>
              <a:t> </a:t>
            </a:r>
            <a:r>
              <a:rPr lang="en-US" dirty="0" err="1"/>
              <a:t>evitar</a:t>
            </a:r>
            <a:r>
              <a:rPr lang="en-US" dirty="0"/>
              <a:t>, </a:t>
            </a:r>
            <a:r>
              <a:rPr lang="en-US" dirty="0" err="1"/>
              <a:t>evitar</a:t>
            </a:r>
            <a:r>
              <a:rPr lang="en-US" dirty="0"/>
              <a:t> que </a:t>
            </a:r>
            <a:r>
              <a:rPr lang="en-US" dirty="0" err="1"/>
              <a:t>aumentemos</a:t>
            </a:r>
            <a:r>
              <a:rPr lang="en-US" dirty="0"/>
              <a:t> a carga de </a:t>
            </a:r>
            <a:r>
              <a:rPr lang="en-US" dirty="0" err="1"/>
              <a:t>trabalho</a:t>
            </a:r>
            <a:r>
              <a:rPr lang="en-US" dirty="0"/>
              <a:t> do s4hana e </a:t>
            </a:r>
            <a:r>
              <a:rPr lang="en-US" dirty="0" err="1"/>
              <a:t>quando</a:t>
            </a:r>
            <a:r>
              <a:rPr lang="en-US" dirty="0"/>
              <a:t> </a:t>
            </a:r>
            <a:r>
              <a:rPr lang="en-US" dirty="0" err="1"/>
              <a:t>temos</a:t>
            </a:r>
            <a:r>
              <a:rPr lang="en-US" dirty="0"/>
              <a:t> </a:t>
            </a:r>
            <a:r>
              <a:rPr lang="en-US" dirty="0" err="1"/>
              <a:t>isso</a:t>
            </a:r>
            <a:r>
              <a:rPr lang="en-US" dirty="0"/>
              <a:t>, </a:t>
            </a:r>
            <a:r>
              <a:rPr lang="en-US" dirty="0" err="1"/>
              <a:t>especialemnte</a:t>
            </a:r>
            <a:r>
              <a:rPr lang="en-US" dirty="0"/>
              <a:t> se </a:t>
            </a:r>
            <a:r>
              <a:rPr lang="en-US" dirty="0" err="1"/>
              <a:t>vc</a:t>
            </a:r>
            <a:r>
              <a:rPr lang="en-US" dirty="0"/>
              <a:t> </a:t>
            </a:r>
            <a:r>
              <a:rPr lang="en-US" dirty="0" err="1"/>
              <a:t>liberar</a:t>
            </a:r>
            <a:r>
              <a:rPr lang="en-US" dirty="0"/>
              <a:t> </a:t>
            </a:r>
            <a:r>
              <a:rPr lang="en-US" dirty="0" err="1"/>
              <a:t>acesso</a:t>
            </a:r>
            <a:r>
              <a:rPr lang="en-US" dirty="0"/>
              <a:t> para </a:t>
            </a:r>
            <a:r>
              <a:rPr lang="en-US" dirty="0" err="1"/>
              <a:t>usuários</a:t>
            </a:r>
            <a:r>
              <a:rPr lang="en-US" dirty="0"/>
              <a:t> com a </a:t>
            </a:r>
            <a:r>
              <a:rPr lang="en-US" dirty="0" err="1"/>
              <a:t>cultura</a:t>
            </a:r>
            <a:r>
              <a:rPr lang="en-US" dirty="0"/>
              <a:t> de self service analytics, o volume e a carga de dados </a:t>
            </a:r>
            <a:r>
              <a:rPr lang="en-US" dirty="0" err="1"/>
              <a:t>pode</a:t>
            </a:r>
            <a:r>
              <a:rPr lang="en-US" dirty="0"/>
              <a:t> </a:t>
            </a:r>
            <a:r>
              <a:rPr lang="en-US" dirty="0" err="1"/>
              <a:t>afetar</a:t>
            </a:r>
            <a:r>
              <a:rPr lang="en-US" dirty="0"/>
              <a:t> tanto a performance </a:t>
            </a:r>
            <a:r>
              <a:rPr lang="en-US" dirty="0" err="1"/>
              <a:t>quanto</a:t>
            </a:r>
            <a:r>
              <a:rPr lang="en-US" dirty="0"/>
              <a:t> a </a:t>
            </a:r>
            <a:r>
              <a:rPr lang="en-US" dirty="0" err="1"/>
              <a:t>estabilidade</a:t>
            </a:r>
            <a:r>
              <a:rPr lang="en-US" dirty="0"/>
              <a:t> do Sistema. </a:t>
            </a:r>
            <a:r>
              <a:rPr lang="en-US" dirty="0" err="1"/>
              <a:t>Então</a:t>
            </a:r>
            <a:r>
              <a:rPr lang="en-US" dirty="0"/>
              <a:t> para </a:t>
            </a:r>
            <a:r>
              <a:rPr lang="en-US" dirty="0" err="1"/>
              <a:t>evitar</a:t>
            </a:r>
            <a:r>
              <a:rPr lang="en-US" dirty="0"/>
              <a:t> </a:t>
            </a:r>
            <a:r>
              <a:rPr lang="en-US" dirty="0" err="1"/>
              <a:t>qualquer</a:t>
            </a:r>
            <a:r>
              <a:rPr lang="en-US" dirty="0"/>
              <a:t> </a:t>
            </a:r>
            <a:r>
              <a:rPr lang="en-US" dirty="0" err="1"/>
              <a:t>problema</a:t>
            </a:r>
            <a:r>
              <a:rPr lang="en-US" dirty="0"/>
              <a:t> com </a:t>
            </a:r>
            <a:r>
              <a:rPr lang="en-US" dirty="0" err="1"/>
              <a:t>seu</a:t>
            </a:r>
            <a:r>
              <a:rPr lang="en-US" dirty="0"/>
              <a:t> Sistema transactional </a:t>
            </a:r>
            <a:r>
              <a:rPr lang="en-US" dirty="0" err="1"/>
              <a:t>devemos</a:t>
            </a:r>
            <a:r>
              <a:rPr lang="en-US" dirty="0"/>
              <a:t> </a:t>
            </a:r>
            <a:r>
              <a:rPr lang="en-US" dirty="0" err="1"/>
              <a:t>evitar</a:t>
            </a:r>
            <a:r>
              <a:rPr lang="en-US" dirty="0"/>
              <a:t> </a:t>
            </a:r>
            <a:r>
              <a:rPr lang="en-US" dirty="0" err="1"/>
              <a:t>esse</a:t>
            </a:r>
            <a:r>
              <a:rPr lang="en-US" dirty="0"/>
              <a:t> </a:t>
            </a:r>
            <a:r>
              <a:rPr lang="en-US" dirty="0" err="1"/>
              <a:t>aumento</a:t>
            </a:r>
            <a:r>
              <a:rPr lang="en-US" dirty="0"/>
              <a:t> de carga.</a:t>
            </a:r>
          </a:p>
          <a:p>
            <a:r>
              <a:rPr lang="en-US" dirty="0"/>
              <a:t>Se </a:t>
            </a:r>
            <a:r>
              <a:rPr lang="en-US" dirty="0" err="1"/>
              <a:t>vc</a:t>
            </a:r>
            <a:r>
              <a:rPr lang="en-US" dirty="0"/>
              <a:t> </a:t>
            </a:r>
            <a:r>
              <a:rPr lang="en-US" dirty="0" err="1"/>
              <a:t>realemnte</a:t>
            </a:r>
            <a:r>
              <a:rPr lang="en-US" dirty="0"/>
              <a:t> for </a:t>
            </a:r>
            <a:r>
              <a:rPr lang="en-US" dirty="0" err="1"/>
              <a:t>trabalhar</a:t>
            </a:r>
            <a:r>
              <a:rPr lang="en-US" dirty="0"/>
              <a:t> com </a:t>
            </a:r>
            <a:r>
              <a:rPr lang="en-US" dirty="0" err="1"/>
              <a:t>os</a:t>
            </a:r>
            <a:r>
              <a:rPr lang="en-US" dirty="0"/>
              <a:t> dados </a:t>
            </a:r>
            <a:r>
              <a:rPr lang="en-US" dirty="0" err="1"/>
              <a:t>transacionais</a:t>
            </a:r>
            <a:r>
              <a:rPr lang="en-US" dirty="0"/>
              <a:t>, dentro do s4hana, </a:t>
            </a:r>
            <a:r>
              <a:rPr lang="en-US" dirty="0" err="1"/>
              <a:t>então</a:t>
            </a:r>
            <a:r>
              <a:rPr lang="en-US" dirty="0"/>
              <a:t> </a:t>
            </a:r>
            <a:r>
              <a:rPr lang="en-US" dirty="0" err="1"/>
              <a:t>certifique</a:t>
            </a:r>
            <a:r>
              <a:rPr lang="en-US" dirty="0"/>
              <a:t>-se que </a:t>
            </a:r>
            <a:r>
              <a:rPr lang="en-US" dirty="0" err="1"/>
              <a:t>vc</a:t>
            </a:r>
            <a:r>
              <a:rPr lang="en-US" dirty="0"/>
              <a:t> </a:t>
            </a:r>
            <a:r>
              <a:rPr lang="en-US" dirty="0" err="1"/>
              <a:t>está</a:t>
            </a:r>
            <a:r>
              <a:rPr lang="en-US" dirty="0"/>
              <a:t> </a:t>
            </a:r>
            <a:r>
              <a:rPr lang="en-US" dirty="0" err="1"/>
              <a:t>usando</a:t>
            </a:r>
            <a:r>
              <a:rPr lang="en-US" dirty="0"/>
              <a:t> </a:t>
            </a:r>
            <a:r>
              <a:rPr lang="en-US" dirty="0" err="1"/>
              <a:t>apenas</a:t>
            </a:r>
            <a:r>
              <a:rPr lang="en-US" dirty="0"/>
              <a:t> </a:t>
            </a:r>
            <a:r>
              <a:rPr lang="en-US" dirty="0" err="1"/>
              <a:t>os</a:t>
            </a:r>
            <a:r>
              <a:rPr lang="en-US" dirty="0"/>
              <a:t> dados </a:t>
            </a:r>
            <a:r>
              <a:rPr lang="en-US" dirty="0" err="1"/>
              <a:t>necessários</a:t>
            </a:r>
            <a:r>
              <a:rPr lang="en-US" dirty="0"/>
              <a:t> para </a:t>
            </a:r>
            <a:r>
              <a:rPr lang="en-US" dirty="0" err="1"/>
              <a:t>fazer</a:t>
            </a:r>
            <a:r>
              <a:rPr lang="en-US" dirty="0"/>
              <a:t> as analyses, dados que </a:t>
            </a:r>
            <a:r>
              <a:rPr lang="en-US" dirty="0" err="1"/>
              <a:t>estejam</a:t>
            </a:r>
            <a:r>
              <a:rPr lang="en-US" dirty="0"/>
              <a:t> dentro do </a:t>
            </a:r>
            <a:r>
              <a:rPr lang="en-US" dirty="0" err="1"/>
              <a:t>seu</a:t>
            </a:r>
            <a:r>
              <a:rPr lang="en-US" dirty="0"/>
              <a:t> workflow. </a:t>
            </a:r>
            <a:r>
              <a:rPr lang="en-US" dirty="0" err="1"/>
              <a:t>Nunca</a:t>
            </a:r>
            <a:r>
              <a:rPr lang="en-US" dirty="0"/>
              <a:t> com dados que </a:t>
            </a:r>
            <a:r>
              <a:rPr lang="en-US" dirty="0" err="1"/>
              <a:t>vc</a:t>
            </a:r>
            <a:r>
              <a:rPr lang="en-US" dirty="0"/>
              <a:t> precise </a:t>
            </a:r>
            <a:r>
              <a:rPr lang="en-US" dirty="0" err="1"/>
              <a:t>carregar</a:t>
            </a:r>
            <a:r>
              <a:rPr lang="en-US" dirty="0"/>
              <a:t> dentro do s4hana </a:t>
            </a:r>
            <a:r>
              <a:rPr lang="en-US" dirty="0" err="1"/>
              <a:t>ou</a:t>
            </a:r>
            <a:r>
              <a:rPr lang="en-US" dirty="0"/>
              <a:t> algo </a:t>
            </a:r>
            <a:r>
              <a:rPr lang="en-US" dirty="0" err="1"/>
              <a:t>assim</a:t>
            </a:r>
            <a:r>
              <a:rPr lang="en-US" dirty="0"/>
              <a:t>.</a:t>
            </a:r>
          </a:p>
          <a:p>
            <a:r>
              <a:rPr lang="en-US" dirty="0" err="1"/>
              <a:t>Nossa</a:t>
            </a:r>
            <a:r>
              <a:rPr lang="en-US" dirty="0"/>
              <a:t> </a:t>
            </a:r>
            <a:r>
              <a:rPr lang="en-US" dirty="0" err="1"/>
              <a:t>recomendação</a:t>
            </a:r>
            <a:r>
              <a:rPr lang="en-US" dirty="0"/>
              <a:t> </a:t>
            </a:r>
            <a:r>
              <a:rPr lang="en-US" dirty="0" err="1"/>
              <a:t>é</a:t>
            </a:r>
            <a:r>
              <a:rPr lang="en-US" dirty="0"/>
              <a:t> que </a:t>
            </a:r>
            <a:r>
              <a:rPr lang="en-US" dirty="0" err="1"/>
              <a:t>vc</a:t>
            </a:r>
            <a:r>
              <a:rPr lang="en-US" dirty="0"/>
              <a:t> tire o dado de dentro do s4hana, </a:t>
            </a:r>
            <a:r>
              <a:rPr lang="en-US" dirty="0" err="1"/>
              <a:t>vc</a:t>
            </a:r>
            <a:r>
              <a:rPr lang="en-US" dirty="0"/>
              <a:t> </a:t>
            </a:r>
            <a:r>
              <a:rPr lang="en-US" dirty="0" err="1"/>
              <a:t>pode</a:t>
            </a:r>
            <a:r>
              <a:rPr lang="en-US" dirty="0"/>
              <a:t> </a:t>
            </a:r>
            <a:r>
              <a:rPr lang="en-US" dirty="0" err="1"/>
              <a:t>fazer</a:t>
            </a:r>
            <a:r>
              <a:rPr lang="en-US" dirty="0"/>
              <a:t> </a:t>
            </a:r>
            <a:r>
              <a:rPr lang="en-US" dirty="0" err="1"/>
              <a:t>isso</a:t>
            </a:r>
            <a:r>
              <a:rPr lang="en-US" dirty="0"/>
              <a:t> </a:t>
            </a:r>
            <a:r>
              <a:rPr lang="en-US" dirty="0" err="1"/>
              <a:t>usando</a:t>
            </a:r>
            <a:r>
              <a:rPr lang="en-US" dirty="0"/>
              <a:t> </a:t>
            </a:r>
            <a:r>
              <a:rPr lang="en-US" dirty="0" err="1"/>
              <a:t>outras</a:t>
            </a:r>
            <a:r>
              <a:rPr lang="en-US" dirty="0"/>
              <a:t> ferramentas </a:t>
            </a:r>
            <a:r>
              <a:rPr lang="en-US" dirty="0" err="1"/>
              <a:t>como</a:t>
            </a:r>
            <a:r>
              <a:rPr lang="en-US" dirty="0"/>
              <a:t> o sap business warehouse 4hana, o que </a:t>
            </a:r>
            <a:r>
              <a:rPr lang="en-US" dirty="0" err="1"/>
              <a:t>além</a:t>
            </a:r>
            <a:r>
              <a:rPr lang="en-US" dirty="0"/>
              <a:t> de </a:t>
            </a:r>
            <a:r>
              <a:rPr lang="en-US" dirty="0" err="1"/>
              <a:t>tudo</a:t>
            </a:r>
            <a:r>
              <a:rPr lang="en-US" dirty="0"/>
              <a:t> </a:t>
            </a:r>
            <a:r>
              <a:rPr lang="en-US" dirty="0" err="1"/>
              <a:t>te</a:t>
            </a:r>
            <a:r>
              <a:rPr lang="en-US" dirty="0"/>
              <a:t> </a:t>
            </a:r>
            <a:r>
              <a:rPr lang="en-US" dirty="0" err="1"/>
              <a:t>trás</a:t>
            </a:r>
            <a:r>
              <a:rPr lang="en-US" dirty="0"/>
              <a:t> o </a:t>
            </a:r>
            <a:r>
              <a:rPr lang="en-US" dirty="0" err="1"/>
              <a:t>benefíco</a:t>
            </a:r>
            <a:r>
              <a:rPr lang="en-US" dirty="0"/>
              <a:t> de </a:t>
            </a:r>
            <a:r>
              <a:rPr lang="en-US" dirty="0" err="1"/>
              <a:t>utilizar</a:t>
            </a:r>
            <a:r>
              <a:rPr lang="en-US" dirty="0"/>
              <a:t> ferramentas para a </a:t>
            </a:r>
            <a:r>
              <a:rPr lang="en-US" dirty="0" err="1"/>
              <a:t>extração</a:t>
            </a:r>
            <a:r>
              <a:rPr lang="en-US" dirty="0"/>
              <a:t> </a:t>
            </a:r>
            <a:r>
              <a:rPr lang="en-US" dirty="0" err="1"/>
              <a:t>desses</a:t>
            </a:r>
            <a:r>
              <a:rPr lang="en-US" dirty="0"/>
              <a:t> dados, </a:t>
            </a:r>
            <a:r>
              <a:rPr lang="en-US" dirty="0" err="1"/>
              <a:t>trazendo</a:t>
            </a:r>
            <a:r>
              <a:rPr lang="en-US" dirty="0"/>
              <a:t> </a:t>
            </a:r>
            <a:r>
              <a:rPr lang="en-US" dirty="0" err="1"/>
              <a:t>os</a:t>
            </a:r>
            <a:r>
              <a:rPr lang="en-US" dirty="0"/>
              <a:t> dados das </a:t>
            </a:r>
            <a:r>
              <a:rPr lang="en-US" dirty="0" err="1"/>
              <a:t>tabelas</a:t>
            </a:r>
            <a:r>
              <a:rPr lang="en-US" dirty="0"/>
              <a:t> do </a:t>
            </a:r>
            <a:r>
              <a:rPr lang="en-US" dirty="0" err="1"/>
              <a:t>erp</a:t>
            </a:r>
            <a:r>
              <a:rPr lang="en-US" dirty="0"/>
              <a:t> de </a:t>
            </a:r>
            <a:r>
              <a:rPr lang="en-US" dirty="0" err="1"/>
              <a:t>uma</a:t>
            </a:r>
            <a:r>
              <a:rPr lang="en-US" dirty="0"/>
              <a:t> </a:t>
            </a:r>
            <a:r>
              <a:rPr lang="en-US" dirty="0" err="1"/>
              <a:t>maneira</a:t>
            </a:r>
            <a:r>
              <a:rPr lang="en-US" dirty="0"/>
              <a:t> </a:t>
            </a:r>
            <a:r>
              <a:rPr lang="en-US" dirty="0" err="1"/>
              <a:t>muito</a:t>
            </a:r>
            <a:r>
              <a:rPr lang="en-US" dirty="0"/>
              <a:t> simples. </a:t>
            </a:r>
            <a:r>
              <a:rPr lang="en-US" dirty="0" err="1"/>
              <a:t>Disponibilizando</a:t>
            </a:r>
            <a:r>
              <a:rPr lang="en-US" dirty="0"/>
              <a:t> </a:t>
            </a:r>
            <a:r>
              <a:rPr lang="en-US" dirty="0" err="1"/>
              <a:t>todos</a:t>
            </a:r>
            <a:r>
              <a:rPr lang="en-US" dirty="0"/>
              <a:t> </a:t>
            </a:r>
            <a:r>
              <a:rPr lang="en-US" dirty="0" err="1"/>
              <a:t>esses</a:t>
            </a:r>
            <a:r>
              <a:rPr lang="en-US" dirty="0"/>
              <a:t> dados dentro de um banco </a:t>
            </a:r>
            <a:r>
              <a:rPr lang="en-US" dirty="0" err="1"/>
              <a:t>preparado</a:t>
            </a:r>
            <a:r>
              <a:rPr lang="en-US" dirty="0"/>
              <a:t> para que </a:t>
            </a:r>
            <a:r>
              <a:rPr lang="en-US" dirty="0" err="1"/>
              <a:t>vc</a:t>
            </a:r>
            <a:r>
              <a:rPr lang="en-US" dirty="0"/>
              <a:t> </a:t>
            </a:r>
            <a:r>
              <a:rPr lang="en-US" dirty="0" err="1"/>
              <a:t>possa</a:t>
            </a:r>
            <a:r>
              <a:rPr lang="en-US" dirty="0"/>
              <a:t> </a:t>
            </a:r>
            <a:r>
              <a:rPr lang="en-US" dirty="0" err="1"/>
              <a:t>consumir</a:t>
            </a:r>
            <a:r>
              <a:rPr lang="en-US" dirty="0"/>
              <a:t> </a:t>
            </a:r>
            <a:r>
              <a:rPr lang="en-US" dirty="0" err="1"/>
              <a:t>essa</a:t>
            </a:r>
            <a:r>
              <a:rPr lang="en-US" dirty="0"/>
              <a:t> </a:t>
            </a:r>
            <a:r>
              <a:rPr lang="en-US" dirty="0" err="1"/>
              <a:t>informação</a:t>
            </a:r>
            <a:r>
              <a:rPr lang="en-US" dirty="0"/>
              <a:t> dentro do </a:t>
            </a:r>
            <a:r>
              <a:rPr lang="en-US" dirty="0" err="1"/>
              <a:t>seu</a:t>
            </a:r>
            <a:r>
              <a:rPr lang="en-US" dirty="0"/>
              <a:t> </a:t>
            </a:r>
            <a:r>
              <a:rPr lang="en-US" dirty="0" err="1"/>
              <a:t>mundo</a:t>
            </a:r>
            <a:r>
              <a:rPr lang="en-US" dirty="0"/>
              <a:t> de analytics. E </a:t>
            </a:r>
            <a:r>
              <a:rPr lang="en-US" dirty="0" err="1"/>
              <a:t>não</a:t>
            </a:r>
            <a:r>
              <a:rPr lang="en-US" dirty="0"/>
              <a:t> </a:t>
            </a:r>
            <a:r>
              <a:rPr lang="en-US" dirty="0" err="1"/>
              <a:t>necessariamente</a:t>
            </a:r>
            <a:r>
              <a:rPr lang="en-US" dirty="0"/>
              <a:t> </a:t>
            </a:r>
            <a:r>
              <a:rPr lang="en-US" dirty="0" err="1"/>
              <a:t>precisa</a:t>
            </a:r>
            <a:r>
              <a:rPr lang="en-US" dirty="0"/>
              <a:t> ser um banco SAP </a:t>
            </a:r>
            <a:r>
              <a:rPr lang="en-US" dirty="0" err="1"/>
              <a:t>pode</a:t>
            </a:r>
            <a:r>
              <a:rPr lang="en-US" dirty="0"/>
              <a:t> ser </a:t>
            </a:r>
            <a:r>
              <a:rPr lang="en-US" dirty="0" err="1"/>
              <a:t>quaisquer</a:t>
            </a:r>
            <a:r>
              <a:rPr lang="en-US" dirty="0"/>
              <a:t> outro que </a:t>
            </a:r>
            <a:r>
              <a:rPr lang="en-US" dirty="0" err="1"/>
              <a:t>vc</a:t>
            </a:r>
            <a:r>
              <a:rPr lang="en-US" dirty="0"/>
              <a:t> use </a:t>
            </a:r>
            <a:r>
              <a:rPr lang="en-US" dirty="0" err="1"/>
              <a:t>ou</a:t>
            </a:r>
            <a:r>
              <a:rPr lang="en-US" dirty="0"/>
              <a:t> </a:t>
            </a:r>
            <a:r>
              <a:rPr lang="en-US" dirty="0" err="1"/>
              <a:t>esteja</a:t>
            </a:r>
            <a:r>
              <a:rPr lang="en-US" dirty="0"/>
              <a:t> </a:t>
            </a:r>
            <a:r>
              <a:rPr lang="en-US" dirty="0" err="1"/>
              <a:t>acostumado</a:t>
            </a:r>
            <a:r>
              <a:rPr lang="en-US" dirty="0"/>
              <a:t>, snowflake, redshift, google </a:t>
            </a:r>
            <a:r>
              <a:rPr lang="en-US" dirty="0" err="1"/>
              <a:t>bigquery</a:t>
            </a:r>
            <a:r>
              <a:rPr lang="en-US" dirty="0"/>
              <a:t> </a:t>
            </a:r>
            <a:r>
              <a:rPr lang="en-US" dirty="0" err="1"/>
              <a:t>ou</a:t>
            </a:r>
            <a:r>
              <a:rPr lang="en-US" dirty="0"/>
              <a:t> </a:t>
            </a:r>
            <a:r>
              <a:rPr lang="en-US" dirty="0" err="1"/>
              <a:t>qualquer</a:t>
            </a:r>
            <a:r>
              <a:rPr lang="en-US" dirty="0"/>
              <a:t> outro. </a:t>
            </a:r>
            <a:r>
              <a:rPr lang="en-US" dirty="0" err="1"/>
              <a:t>Aqui</a:t>
            </a:r>
            <a:r>
              <a:rPr lang="en-US" dirty="0"/>
              <a:t> no </a:t>
            </a:r>
            <a:r>
              <a:rPr lang="en-US" dirty="0" err="1"/>
              <a:t>nosso</a:t>
            </a:r>
            <a:r>
              <a:rPr lang="en-US" dirty="0"/>
              <a:t> </a:t>
            </a:r>
            <a:r>
              <a:rPr lang="en-US" dirty="0" err="1"/>
              <a:t>exemplo</a:t>
            </a:r>
            <a:r>
              <a:rPr lang="en-US" dirty="0"/>
              <a:t> de </a:t>
            </a:r>
            <a:r>
              <a:rPr lang="en-US" dirty="0" err="1"/>
              <a:t>arquitetura</a:t>
            </a:r>
            <a:r>
              <a:rPr lang="en-US" dirty="0"/>
              <a:t> </a:t>
            </a:r>
            <a:r>
              <a:rPr lang="en-US" dirty="0" err="1"/>
              <a:t>padrão</a:t>
            </a:r>
            <a:r>
              <a:rPr lang="en-US" dirty="0"/>
              <a:t> </a:t>
            </a:r>
            <a:r>
              <a:rPr lang="en-US" dirty="0" err="1"/>
              <a:t>mantivemos</a:t>
            </a:r>
            <a:r>
              <a:rPr lang="en-US" dirty="0"/>
              <a:t> dentro do </a:t>
            </a:r>
            <a:r>
              <a:rPr lang="en-US" dirty="0" err="1"/>
              <a:t>mundo</a:t>
            </a:r>
            <a:r>
              <a:rPr lang="en-US" dirty="0"/>
              <a:t> SAP </a:t>
            </a:r>
            <a:r>
              <a:rPr lang="en-US" dirty="0" err="1"/>
              <a:t>mesmo</a:t>
            </a:r>
            <a:r>
              <a:rPr lang="en-US" dirty="0"/>
              <a:t>. </a:t>
            </a:r>
            <a:r>
              <a:rPr lang="en-US" dirty="0" err="1"/>
              <a:t>Seguindo</a:t>
            </a:r>
            <a:r>
              <a:rPr lang="en-US" dirty="0"/>
              <a:t> o </a:t>
            </a:r>
            <a:r>
              <a:rPr lang="en-US" dirty="0" err="1"/>
              <a:t>exemplo</a:t>
            </a:r>
            <a:r>
              <a:rPr lang="en-US" dirty="0"/>
              <a:t>, </a:t>
            </a:r>
            <a:r>
              <a:rPr lang="en-US" dirty="0" err="1"/>
              <a:t>depois</a:t>
            </a:r>
            <a:r>
              <a:rPr lang="en-US" dirty="0"/>
              <a:t> de </a:t>
            </a:r>
            <a:r>
              <a:rPr lang="en-US" dirty="0" err="1"/>
              <a:t>utilizar</a:t>
            </a:r>
            <a:r>
              <a:rPr lang="en-US" dirty="0"/>
              <a:t> o sap bw4hana </a:t>
            </a:r>
            <a:r>
              <a:rPr lang="en-US" dirty="0" err="1"/>
              <a:t>vc</a:t>
            </a:r>
            <a:r>
              <a:rPr lang="en-US" dirty="0"/>
              <a:t> </a:t>
            </a:r>
            <a:r>
              <a:rPr lang="en-US" dirty="0" err="1"/>
              <a:t>pode</a:t>
            </a:r>
            <a:r>
              <a:rPr lang="en-US" dirty="0"/>
              <a:t> </a:t>
            </a:r>
            <a:r>
              <a:rPr lang="en-US" dirty="0" err="1"/>
              <a:t>expor</a:t>
            </a:r>
            <a:r>
              <a:rPr lang="en-US" dirty="0"/>
              <a:t> </a:t>
            </a:r>
            <a:r>
              <a:rPr lang="en-US" dirty="0" err="1"/>
              <a:t>os</a:t>
            </a:r>
            <a:r>
              <a:rPr lang="en-US" dirty="0"/>
              <a:t> dados dentro do Hana e utilizer o </a:t>
            </a:r>
            <a:r>
              <a:rPr lang="en-US" dirty="0" err="1"/>
              <a:t>conector</a:t>
            </a:r>
            <a:r>
              <a:rPr lang="en-US" dirty="0"/>
              <a:t> </a:t>
            </a:r>
            <a:r>
              <a:rPr lang="en-US" dirty="0" err="1"/>
              <a:t>nativo</a:t>
            </a:r>
            <a:r>
              <a:rPr lang="en-US" dirty="0"/>
              <a:t> do Tableau para </a:t>
            </a:r>
            <a:r>
              <a:rPr lang="en-US" dirty="0" err="1"/>
              <a:t>ler</a:t>
            </a:r>
            <a:r>
              <a:rPr lang="en-US" dirty="0"/>
              <a:t> </a:t>
            </a:r>
            <a:r>
              <a:rPr lang="en-US" dirty="0" err="1"/>
              <a:t>esses</a:t>
            </a:r>
            <a:r>
              <a:rPr lang="en-US" dirty="0"/>
              <a:t> dados, </a:t>
            </a:r>
            <a:r>
              <a:rPr lang="en-US" dirty="0" err="1"/>
              <a:t>garantindo</a:t>
            </a:r>
            <a:r>
              <a:rPr lang="en-US" dirty="0"/>
              <a:t> a </a:t>
            </a:r>
            <a:r>
              <a:rPr lang="en-US" dirty="0" err="1"/>
              <a:t>melhor</a:t>
            </a:r>
            <a:r>
              <a:rPr lang="en-US" dirty="0"/>
              <a:t> performance para </a:t>
            </a:r>
            <a:r>
              <a:rPr lang="en-US" dirty="0" err="1"/>
              <a:t>seu</a:t>
            </a:r>
            <a:r>
              <a:rPr lang="en-US" dirty="0"/>
              <a:t> </a:t>
            </a:r>
            <a:r>
              <a:rPr lang="en-US" dirty="0" err="1"/>
              <a:t>ambiente</a:t>
            </a:r>
            <a:r>
              <a:rPr lang="en-US" dirty="0"/>
              <a:t>. Essa </a:t>
            </a:r>
            <a:r>
              <a:rPr lang="en-US" dirty="0" err="1"/>
              <a:t>abordagem</a:t>
            </a:r>
            <a:r>
              <a:rPr lang="en-US" dirty="0"/>
              <a:t> </a:t>
            </a:r>
            <a:r>
              <a:rPr lang="en-US" dirty="0" err="1"/>
              <a:t>é</a:t>
            </a:r>
            <a:r>
              <a:rPr lang="en-US" dirty="0"/>
              <a:t> a </a:t>
            </a:r>
            <a:r>
              <a:rPr lang="en-US" dirty="0" err="1"/>
              <a:t>nossa</a:t>
            </a:r>
            <a:r>
              <a:rPr lang="en-US" dirty="0"/>
              <a:t> </a:t>
            </a:r>
            <a:r>
              <a:rPr lang="en-US" dirty="0" err="1"/>
              <a:t>recomendação</a:t>
            </a:r>
            <a:r>
              <a:rPr lang="en-US" dirty="0"/>
              <a:t> </a:t>
            </a:r>
            <a:r>
              <a:rPr lang="en-US" dirty="0" err="1"/>
              <a:t>quando</a:t>
            </a:r>
            <a:r>
              <a:rPr lang="en-US" dirty="0"/>
              <a:t> </a:t>
            </a:r>
            <a:r>
              <a:rPr lang="en-US" dirty="0" err="1"/>
              <a:t>falamos</a:t>
            </a:r>
            <a:r>
              <a:rPr lang="en-US" dirty="0"/>
              <a:t> </a:t>
            </a:r>
            <a:r>
              <a:rPr lang="en-US" dirty="0" err="1"/>
              <a:t>sobre</a:t>
            </a:r>
            <a:r>
              <a:rPr lang="en-US" dirty="0"/>
              <a:t> </a:t>
            </a:r>
            <a:r>
              <a:rPr lang="en-US" dirty="0" err="1"/>
              <a:t>esse</a:t>
            </a:r>
            <a:r>
              <a:rPr lang="en-US" dirty="0"/>
              <a:t> </a:t>
            </a:r>
            <a:r>
              <a:rPr lang="en-US" dirty="0" err="1"/>
              <a:t>mundo</a:t>
            </a:r>
            <a:r>
              <a:rPr lang="en-US" dirty="0"/>
              <a:t> de ERP.</a:t>
            </a:r>
          </a:p>
          <a:p>
            <a:endParaRPr lang="en-US" dirty="0"/>
          </a:p>
          <a:p>
            <a:r>
              <a:rPr lang="en-US" dirty="0"/>
              <a:t>Agora </a:t>
            </a:r>
            <a:r>
              <a:rPr lang="en-US" dirty="0" err="1"/>
              <a:t>vou</a:t>
            </a:r>
            <a:r>
              <a:rPr lang="en-US" dirty="0"/>
              <a:t> </a:t>
            </a:r>
            <a:r>
              <a:rPr lang="en-US" dirty="0" err="1"/>
              <a:t>apresentar</a:t>
            </a:r>
            <a:r>
              <a:rPr lang="en-US" dirty="0"/>
              <a:t> um dashboard que </a:t>
            </a:r>
            <a:r>
              <a:rPr lang="en-US" dirty="0" err="1"/>
              <a:t>está</a:t>
            </a:r>
            <a:r>
              <a:rPr lang="en-US" dirty="0"/>
              <a:t> </a:t>
            </a:r>
            <a:r>
              <a:rPr lang="en-US" dirty="0" err="1"/>
              <a:t>utilizando</a:t>
            </a:r>
            <a:r>
              <a:rPr lang="en-US" dirty="0"/>
              <a:t> </a:t>
            </a:r>
            <a:r>
              <a:rPr lang="en-US" dirty="0" err="1"/>
              <a:t>essa</a:t>
            </a:r>
            <a:r>
              <a:rPr lang="en-US" dirty="0"/>
              <a:t> </a:t>
            </a:r>
            <a:r>
              <a:rPr lang="en-US" dirty="0" err="1"/>
              <a:t>arquitetura</a:t>
            </a:r>
            <a:r>
              <a:rPr lang="en-US" dirty="0"/>
              <a:t> que </a:t>
            </a:r>
            <a:r>
              <a:rPr lang="en-US" dirty="0" err="1"/>
              <a:t>acabei</a:t>
            </a:r>
            <a:r>
              <a:rPr lang="en-US" dirty="0"/>
              <a:t> de </a:t>
            </a:r>
            <a:r>
              <a:rPr lang="en-US" dirty="0" err="1"/>
              <a:t>apresentar</a:t>
            </a:r>
            <a:r>
              <a:rPr lang="en-US" dirty="0"/>
              <a:t> </a:t>
            </a:r>
            <a:r>
              <a:rPr lang="en-US" dirty="0" err="1"/>
              <a:t>pra</a:t>
            </a:r>
            <a:r>
              <a:rPr lang="en-US" dirty="0"/>
              <a:t> </a:t>
            </a:r>
            <a:r>
              <a:rPr lang="en-US" dirty="0" err="1"/>
              <a:t>vcs</a:t>
            </a:r>
            <a:r>
              <a:rPr lang="en-US" dirty="0"/>
              <a:t>, </a:t>
            </a:r>
            <a:r>
              <a:rPr lang="en-US" dirty="0" err="1"/>
              <a:t>os</a:t>
            </a:r>
            <a:r>
              <a:rPr lang="en-US" dirty="0"/>
              <a:t> dados </a:t>
            </a:r>
            <a:r>
              <a:rPr lang="en-US" dirty="0" err="1"/>
              <a:t>estão</a:t>
            </a:r>
            <a:r>
              <a:rPr lang="en-US" dirty="0"/>
              <a:t> </a:t>
            </a:r>
            <a:r>
              <a:rPr lang="en-US" dirty="0" err="1"/>
              <a:t>vindo</a:t>
            </a:r>
            <a:r>
              <a:rPr lang="en-US" dirty="0"/>
              <a:t> do sap s4hana e </a:t>
            </a:r>
            <a:r>
              <a:rPr lang="en-US" dirty="0" err="1"/>
              <a:t>na</a:t>
            </a:r>
            <a:r>
              <a:rPr lang="en-US" dirty="0"/>
              <a:t> </a:t>
            </a:r>
            <a:r>
              <a:rPr lang="en-US" dirty="0" err="1"/>
              <a:t>outra</a:t>
            </a:r>
            <a:r>
              <a:rPr lang="en-US" dirty="0"/>
              <a:t> </a:t>
            </a:r>
            <a:r>
              <a:rPr lang="en-US" dirty="0" err="1"/>
              <a:t>ponta</a:t>
            </a:r>
            <a:r>
              <a:rPr lang="en-US" dirty="0"/>
              <a:t> </a:t>
            </a:r>
            <a:r>
              <a:rPr lang="en-US" dirty="0" err="1"/>
              <a:t>estou</a:t>
            </a:r>
            <a:r>
              <a:rPr lang="en-US" dirty="0"/>
              <a:t> </a:t>
            </a:r>
            <a:r>
              <a:rPr lang="en-US" dirty="0" err="1"/>
              <a:t>utilizando</a:t>
            </a:r>
            <a:r>
              <a:rPr lang="en-US" dirty="0"/>
              <a:t> dentro do Tableau um </a:t>
            </a:r>
            <a:r>
              <a:rPr lang="en-US" dirty="0" err="1"/>
              <a:t>conector</a:t>
            </a:r>
            <a:r>
              <a:rPr lang="en-US" dirty="0"/>
              <a:t> para o sap </a:t>
            </a:r>
            <a:r>
              <a:rPr lang="en-US" dirty="0" err="1"/>
              <a:t>hana</a:t>
            </a:r>
            <a:r>
              <a:rPr lang="en-US" dirty="0"/>
              <a:t>, a </a:t>
            </a:r>
            <a:r>
              <a:rPr lang="en-US" dirty="0" err="1"/>
              <a:t>segurança</a:t>
            </a:r>
            <a:r>
              <a:rPr lang="en-US" dirty="0"/>
              <a:t> dos dados tb </a:t>
            </a:r>
            <a:r>
              <a:rPr lang="en-US" dirty="0" err="1"/>
              <a:t>é</a:t>
            </a:r>
            <a:r>
              <a:rPr lang="en-US" dirty="0"/>
              <a:t> </a:t>
            </a:r>
            <a:r>
              <a:rPr lang="en-US" dirty="0" err="1"/>
              <a:t>feita</a:t>
            </a:r>
            <a:r>
              <a:rPr lang="en-US" dirty="0"/>
              <a:t> </a:t>
            </a:r>
            <a:r>
              <a:rPr lang="en-US" dirty="0" err="1"/>
              <a:t>toda</a:t>
            </a:r>
            <a:r>
              <a:rPr lang="en-US" dirty="0"/>
              <a:t> dentro do SAP </a:t>
            </a:r>
            <a:r>
              <a:rPr lang="en-US" dirty="0" err="1"/>
              <a:t>então</a:t>
            </a:r>
            <a:r>
              <a:rPr lang="en-US" dirty="0"/>
              <a:t> </a:t>
            </a:r>
            <a:r>
              <a:rPr lang="en-US" dirty="0" err="1"/>
              <a:t>não</a:t>
            </a:r>
            <a:r>
              <a:rPr lang="en-US" dirty="0"/>
              <a:t> </a:t>
            </a:r>
            <a:r>
              <a:rPr lang="en-US" dirty="0" err="1"/>
              <a:t>temos</a:t>
            </a:r>
            <a:r>
              <a:rPr lang="en-US" dirty="0"/>
              <a:t> </a:t>
            </a:r>
            <a:r>
              <a:rPr lang="en-US" dirty="0" err="1"/>
              <a:t>uma</a:t>
            </a:r>
            <a:r>
              <a:rPr lang="en-US" dirty="0"/>
              <a:t> </a:t>
            </a:r>
            <a:r>
              <a:rPr lang="en-US" dirty="0" err="1"/>
              <a:t>tabela</a:t>
            </a:r>
            <a:r>
              <a:rPr lang="en-US" dirty="0"/>
              <a:t> auxiliar com </a:t>
            </a:r>
            <a:r>
              <a:rPr lang="en-US" dirty="0" err="1"/>
              <a:t>os</a:t>
            </a:r>
            <a:r>
              <a:rPr lang="en-US" dirty="0"/>
              <a:t> </a:t>
            </a:r>
            <a:r>
              <a:rPr lang="en-US" dirty="0" err="1"/>
              <a:t>usuários</a:t>
            </a:r>
            <a:r>
              <a:rPr lang="en-US" dirty="0"/>
              <a:t>, </a:t>
            </a:r>
            <a:r>
              <a:rPr lang="en-US" dirty="0" err="1"/>
              <a:t>vou</a:t>
            </a:r>
            <a:r>
              <a:rPr lang="en-US" dirty="0"/>
              <a:t> usar do </a:t>
            </a:r>
            <a:r>
              <a:rPr lang="en-US" dirty="0" err="1"/>
              <a:t>jeito</a:t>
            </a:r>
            <a:r>
              <a:rPr lang="en-US" dirty="0"/>
              <a:t> que </a:t>
            </a:r>
            <a:r>
              <a:rPr lang="en-US" dirty="0" err="1"/>
              <a:t>já</a:t>
            </a:r>
            <a:r>
              <a:rPr lang="en-US" dirty="0"/>
              <a:t> </a:t>
            </a:r>
            <a:r>
              <a:rPr lang="en-US" dirty="0" err="1"/>
              <a:t>foi</a:t>
            </a:r>
            <a:r>
              <a:rPr lang="en-US" dirty="0"/>
              <a:t> </a:t>
            </a:r>
            <a:r>
              <a:rPr lang="en-US" dirty="0" err="1"/>
              <a:t>tratado</a:t>
            </a:r>
            <a:r>
              <a:rPr lang="en-US" dirty="0"/>
              <a:t> dentro do SAP, </a:t>
            </a:r>
            <a:r>
              <a:rPr lang="en-US" dirty="0" err="1"/>
              <a:t>essa</a:t>
            </a:r>
            <a:r>
              <a:rPr lang="en-US" dirty="0"/>
              <a:t> </a:t>
            </a:r>
            <a:r>
              <a:rPr lang="en-US" dirty="0" err="1"/>
              <a:t>camada</a:t>
            </a:r>
            <a:r>
              <a:rPr lang="en-US" dirty="0"/>
              <a:t> de </a:t>
            </a:r>
            <a:r>
              <a:rPr lang="en-US" dirty="0" err="1"/>
              <a:t>segurança</a:t>
            </a:r>
            <a:r>
              <a:rPr lang="en-US" dirty="0"/>
              <a:t> </a:t>
            </a:r>
            <a:r>
              <a:rPr lang="en-US" dirty="0" err="1"/>
              <a:t>pode</a:t>
            </a:r>
            <a:r>
              <a:rPr lang="en-US" dirty="0"/>
              <a:t> ser </a:t>
            </a:r>
            <a:r>
              <a:rPr lang="en-US" dirty="0" err="1"/>
              <a:t>criada</a:t>
            </a:r>
            <a:r>
              <a:rPr lang="en-US" dirty="0"/>
              <a:t> dentro do BW/4hana.</a:t>
            </a:r>
          </a:p>
          <a:p>
            <a:endParaRPr lang="en-US" dirty="0"/>
          </a:p>
          <a:p>
            <a:endParaRPr lang="en-US" dirty="0"/>
          </a:p>
          <a:p>
            <a:endParaRPr lang="en-US" dirty="0"/>
          </a:p>
        </p:txBody>
      </p:sp>
    </p:spTree>
    <p:extLst>
      <p:ext uri="{BB962C8B-B14F-4D97-AF65-F5344CB8AC3E}">
        <p14:creationId xmlns:p14="http://schemas.microsoft.com/office/powerpoint/2010/main" val="286013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R" dirty="0"/>
              <a:t>Agora vou mostrar esse exemplo.</a:t>
            </a:r>
          </a:p>
          <a:p>
            <a:r>
              <a:rPr lang="en-BR" dirty="0"/>
              <a:t>O que a gente tem aqui é um dashboard que está mostrando os dados que vem do sap s4hana.</a:t>
            </a:r>
          </a:p>
          <a:p>
            <a:r>
              <a:rPr lang="en-BR" dirty="0"/>
              <a:t>Vou logar e me autenticar, aqui na parte superior vcs podem ver que estamos em um ambiente típico de bw4hana, usando um conector padrão apontando para um sap hana.</a:t>
            </a:r>
          </a:p>
          <a:p>
            <a:r>
              <a:rPr lang="en-BR" dirty="0"/>
              <a:t>O login tb pode ser feito através de um sso, só estou usando esse método pra mostrar que é uma conexão ao vivo e não é só um exctract que tiramos de algum lugar. Os dados estão vindo diretaemnte de um sistema SAP, até corro o risco de demorar um pouco pra retornar os dados mas como fizemos tudo seguindo as melhores práticas não deve demorar.</a:t>
            </a:r>
          </a:p>
          <a:p>
            <a:endParaRPr lang="en-BR" dirty="0"/>
          </a:p>
          <a:p>
            <a:r>
              <a:rPr lang="en-BR" dirty="0"/>
              <a:t>Voces podem ver nesse exemplo que temos os dados para account receivable, nosso famoso contas a receber, o aging bucket logo no início do nosso dashboard, nossos principais indicadores como o % de overdua que mostra qual a representatividade em termos de valor que está for a do prazo que deveríamos receber, hoje em dia essa métrica tem sido muito analisada já que o momento atual tem trasido desafios para o pagamentos de fornecedores, influenciando a cadeia inteira de um processo ou produto. No canto direito temos a quebra por cliente, onde podemos analisar como cada cliente influencia no resultado final. Apesar de ser um ambiente que estamos usando para fazer a apresentação ao vivo os dados não acompanharam ao longo do tempo por isso nossa análise para em Abril. </a:t>
            </a:r>
          </a:p>
          <a:p>
            <a:endParaRPr lang="en-BR" dirty="0"/>
          </a:p>
          <a:p>
            <a:r>
              <a:rPr lang="en-BR" dirty="0"/>
              <a:t>Depois desse overview sobre o dashboard vamos olhar como alguém que precisa entender os problemas e buscar uma solução, vamos filtrar os casos que já extrapolaram os 120 dias, esse pessoal aqui de duas uma, ou paga ou vamos pra justiça haha</a:t>
            </a:r>
          </a:p>
          <a:p>
            <a:r>
              <a:rPr lang="en-BR" dirty="0"/>
              <a:t>Aqui no canto direito conseguimos ver que a empresa Bigmart é o pior dos casos, tem oito faturas vencidas, impactando nosso negócio em 110mil dólares…</a:t>
            </a:r>
          </a:p>
          <a:p>
            <a:endParaRPr lang="en-BR" dirty="0"/>
          </a:p>
          <a:p>
            <a:r>
              <a:rPr lang="en-BR" dirty="0"/>
              <a:t>Mas outra informação me chamou a atanção, aqui em novembro de 2019 tenho o valor mais alto de atraso, vamos fazer um drill em mês pra entender melhor esse movimento.</a:t>
            </a:r>
          </a:p>
          <a:p>
            <a:endParaRPr lang="en-BR" dirty="0"/>
          </a:p>
          <a:p>
            <a:endParaRPr lang="en-BR" dirty="0"/>
          </a:p>
          <a:p>
            <a:endParaRPr lang="en-BR" dirty="0"/>
          </a:p>
          <a:p>
            <a:endParaRPr lang="en-BR" dirty="0"/>
          </a:p>
        </p:txBody>
      </p:sp>
    </p:spTree>
    <p:extLst>
      <p:ext uri="{BB962C8B-B14F-4D97-AF65-F5344CB8AC3E}">
        <p14:creationId xmlns:p14="http://schemas.microsoft.com/office/powerpoint/2010/main" val="28952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Continuando</a:t>
            </a:r>
            <a:r>
              <a:rPr lang="en-US"/>
              <a:t> com o </a:t>
            </a:r>
            <a:r>
              <a:rPr lang="en-US" err="1"/>
              <a:t>gerenciamento</a:t>
            </a:r>
            <a:r>
              <a:rPr lang="en-US"/>
              <a:t> de carga e </a:t>
            </a:r>
            <a:r>
              <a:rPr lang="en-US" err="1"/>
              <a:t>desempenho</a:t>
            </a:r>
            <a:r>
              <a:rPr lang="en-US"/>
              <a:t> no Tableau </a:t>
            </a:r>
            <a:r>
              <a:rPr lang="en-US" err="1"/>
              <a:t>quando</a:t>
            </a:r>
            <a:r>
              <a:rPr lang="en-US"/>
              <a:t> </a:t>
            </a:r>
            <a:r>
              <a:rPr lang="en-US" err="1"/>
              <a:t>estamos</a:t>
            </a:r>
            <a:r>
              <a:rPr lang="en-US"/>
              <a:t> </a:t>
            </a:r>
            <a:r>
              <a:rPr lang="en-US" err="1"/>
              <a:t>utilizando</a:t>
            </a:r>
            <a:r>
              <a:rPr lang="en-US"/>
              <a:t> o SAP HANA, </a:t>
            </a:r>
            <a:r>
              <a:rPr lang="en-US" err="1"/>
              <a:t>essa</a:t>
            </a:r>
            <a:r>
              <a:rPr lang="en-US"/>
              <a:t> </a:t>
            </a:r>
            <a:r>
              <a:rPr lang="en-US" err="1"/>
              <a:t>parte</a:t>
            </a:r>
            <a:r>
              <a:rPr lang="en-US"/>
              <a:t> </a:t>
            </a:r>
            <a:r>
              <a:rPr lang="en-US" err="1"/>
              <a:t>é</a:t>
            </a:r>
            <a:r>
              <a:rPr lang="en-US"/>
              <a:t> </a:t>
            </a:r>
            <a:r>
              <a:rPr lang="en-US" err="1"/>
              <a:t>direcionada</a:t>
            </a:r>
            <a:r>
              <a:rPr lang="en-US"/>
              <a:t> </a:t>
            </a:r>
            <a:r>
              <a:rPr lang="en-US" err="1"/>
              <a:t>aos</a:t>
            </a:r>
            <a:r>
              <a:rPr lang="en-US"/>
              <a:t> que </a:t>
            </a:r>
            <a:r>
              <a:rPr lang="en-US" err="1"/>
              <a:t>já</a:t>
            </a:r>
            <a:r>
              <a:rPr lang="en-US"/>
              <a:t> </a:t>
            </a:r>
            <a:r>
              <a:rPr lang="en-US" err="1"/>
              <a:t>criam</a:t>
            </a:r>
            <a:r>
              <a:rPr lang="en-US"/>
              <a:t> dashboards </a:t>
            </a:r>
            <a:r>
              <a:rPr lang="en-US" err="1"/>
              <a:t>utilizando</a:t>
            </a:r>
            <a:r>
              <a:rPr lang="en-US"/>
              <a:t> o sap </a:t>
            </a:r>
            <a:r>
              <a:rPr lang="en-US" err="1"/>
              <a:t>hana</a:t>
            </a:r>
            <a:r>
              <a:rPr lang="en-US"/>
              <a:t> mas que </a:t>
            </a:r>
            <a:r>
              <a:rPr lang="en-US" err="1"/>
              <a:t>querem</a:t>
            </a:r>
            <a:r>
              <a:rPr lang="en-US"/>
              <a:t> </a:t>
            </a:r>
            <a:r>
              <a:rPr lang="en-US" err="1"/>
              <a:t>fazer</a:t>
            </a:r>
            <a:r>
              <a:rPr lang="en-US"/>
              <a:t> um track da performance </a:t>
            </a:r>
            <a:r>
              <a:rPr lang="en-US" err="1"/>
              <a:t>ou</a:t>
            </a:r>
            <a:r>
              <a:rPr lang="en-US"/>
              <a:t> </a:t>
            </a:r>
            <a:r>
              <a:rPr lang="en-US" err="1"/>
              <a:t>até</a:t>
            </a:r>
            <a:r>
              <a:rPr lang="en-US"/>
              <a:t> </a:t>
            </a:r>
            <a:r>
              <a:rPr lang="en-US" err="1"/>
              <a:t>otimizar</a:t>
            </a:r>
            <a:r>
              <a:rPr lang="en-US"/>
              <a:t> o </a:t>
            </a:r>
            <a:r>
              <a:rPr lang="en-US" err="1"/>
              <a:t>desempenho</a:t>
            </a:r>
            <a:r>
              <a:rPr lang="en-US"/>
              <a:t> do </a:t>
            </a:r>
            <a:r>
              <a:rPr lang="en-US" err="1"/>
              <a:t>seu</a:t>
            </a:r>
            <a:r>
              <a:rPr lang="en-US"/>
              <a:t> dashboard.</a:t>
            </a:r>
          </a:p>
          <a:p>
            <a:r>
              <a:rPr lang="en-US" err="1"/>
              <a:t>Será</a:t>
            </a:r>
            <a:r>
              <a:rPr lang="en-US"/>
              <a:t> </a:t>
            </a:r>
            <a:r>
              <a:rPr lang="en-US" err="1"/>
              <a:t>útil</a:t>
            </a:r>
            <a:r>
              <a:rPr lang="en-US"/>
              <a:t> </a:t>
            </a:r>
            <a:r>
              <a:rPr lang="en-US" err="1"/>
              <a:t>também</a:t>
            </a:r>
            <a:r>
              <a:rPr lang="en-US"/>
              <a:t> para </a:t>
            </a:r>
            <a:r>
              <a:rPr lang="en-US" err="1"/>
              <a:t>administradores</a:t>
            </a:r>
            <a:r>
              <a:rPr lang="en-US"/>
              <a:t> do SAP Hana que </a:t>
            </a:r>
            <a:r>
              <a:rPr lang="en-US" err="1"/>
              <a:t>querem</a:t>
            </a:r>
            <a:r>
              <a:rPr lang="en-US"/>
              <a:t> </a:t>
            </a:r>
            <a:r>
              <a:rPr lang="en-US" err="1"/>
              <a:t>monitrar</a:t>
            </a:r>
            <a:r>
              <a:rPr lang="en-US"/>
              <a:t> a carga de dados que </a:t>
            </a:r>
            <a:r>
              <a:rPr lang="en-US" err="1"/>
              <a:t>trafegam</a:t>
            </a:r>
            <a:r>
              <a:rPr lang="en-US"/>
              <a:t> no Sistema </a:t>
            </a:r>
            <a:r>
              <a:rPr lang="en-US" err="1"/>
              <a:t>como</a:t>
            </a:r>
            <a:r>
              <a:rPr lang="en-US"/>
              <a:t> um </a:t>
            </a:r>
            <a:r>
              <a:rPr lang="en-US" err="1"/>
              <a:t>todo</a:t>
            </a:r>
            <a:r>
              <a:rPr lang="en-US"/>
              <a:t>.</a:t>
            </a:r>
          </a:p>
          <a:p>
            <a:endParaRPr lang="en-US"/>
          </a:p>
          <a:p>
            <a:endParaRPr lang="en-US"/>
          </a:p>
        </p:txBody>
      </p:sp>
    </p:spTree>
    <p:extLst>
      <p:ext uri="{BB962C8B-B14F-4D97-AF65-F5344CB8AC3E}">
        <p14:creationId xmlns:p14="http://schemas.microsoft.com/office/powerpoint/2010/main" val="59257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Ler</a:t>
            </a:r>
            <a:r>
              <a:rPr lang="en-US"/>
              <a:t> o </a:t>
            </a:r>
            <a:r>
              <a:rPr lang="en-US" err="1"/>
              <a:t>tópicos</a:t>
            </a:r>
            <a:r>
              <a:rPr lang="en-US"/>
              <a:t>, </a:t>
            </a:r>
            <a:r>
              <a:rPr lang="en-US" err="1"/>
              <a:t>tipo</a:t>
            </a:r>
            <a:r>
              <a:rPr lang="en-US"/>
              <a:t>: </a:t>
            </a:r>
          </a:p>
          <a:p>
            <a:r>
              <a:rPr lang="en-US" err="1"/>
              <a:t>Você</a:t>
            </a:r>
            <a:r>
              <a:rPr lang="en-US"/>
              <a:t> </a:t>
            </a:r>
            <a:r>
              <a:rPr lang="en-US" err="1"/>
              <a:t>quer</a:t>
            </a:r>
            <a:r>
              <a:rPr lang="en-US"/>
              <a:t> </a:t>
            </a:r>
            <a:r>
              <a:rPr lang="en-US" err="1"/>
              <a:t>identificar</a:t>
            </a:r>
            <a:r>
              <a:rPr lang="en-US"/>
              <a:t> de </a:t>
            </a:r>
            <a:r>
              <a:rPr lang="en-US" err="1"/>
              <a:t>onde</a:t>
            </a:r>
            <a:r>
              <a:rPr lang="en-US"/>
              <a:t> </a:t>
            </a:r>
            <a:r>
              <a:rPr lang="en-US" err="1"/>
              <a:t>vem</a:t>
            </a:r>
            <a:r>
              <a:rPr lang="en-US"/>
              <a:t> a carga, se do Tableau </a:t>
            </a:r>
            <a:r>
              <a:rPr lang="en-US" err="1"/>
              <a:t>ou</a:t>
            </a:r>
            <a:r>
              <a:rPr lang="en-US"/>
              <a:t> de </a:t>
            </a:r>
            <a:r>
              <a:rPr lang="en-US" err="1"/>
              <a:t>alguma</a:t>
            </a:r>
            <a:r>
              <a:rPr lang="en-US"/>
              <a:t> </a:t>
            </a:r>
            <a:r>
              <a:rPr lang="en-US" err="1"/>
              <a:t>outra</a:t>
            </a:r>
            <a:r>
              <a:rPr lang="en-US"/>
              <a:t> </a:t>
            </a:r>
            <a:r>
              <a:rPr lang="en-US" err="1"/>
              <a:t>solução</a:t>
            </a:r>
            <a:r>
              <a:rPr lang="en-US"/>
              <a:t>.</a:t>
            </a:r>
          </a:p>
          <a:p>
            <a:endParaRPr lang="en-US"/>
          </a:p>
          <a:p>
            <a:r>
              <a:rPr lang="en-US" err="1"/>
              <a:t>Vc</a:t>
            </a:r>
            <a:r>
              <a:rPr lang="en-US"/>
              <a:t> </a:t>
            </a:r>
            <a:r>
              <a:rPr lang="en-US" err="1"/>
              <a:t>quer</a:t>
            </a:r>
            <a:r>
              <a:rPr lang="en-US"/>
              <a:t> </a:t>
            </a:r>
            <a:r>
              <a:rPr lang="en-US" err="1"/>
              <a:t>identificar</a:t>
            </a:r>
            <a:r>
              <a:rPr lang="en-US"/>
              <a:t> </a:t>
            </a:r>
            <a:r>
              <a:rPr lang="en-US" err="1"/>
              <a:t>quais</a:t>
            </a:r>
            <a:r>
              <a:rPr lang="en-US"/>
              <a:t> queries </a:t>
            </a:r>
            <a:r>
              <a:rPr lang="en-US" err="1"/>
              <a:t>estão</a:t>
            </a:r>
            <a:r>
              <a:rPr lang="en-US"/>
              <a:t> </a:t>
            </a:r>
            <a:r>
              <a:rPr lang="en-US" err="1"/>
              <a:t>consumindo</a:t>
            </a:r>
            <a:r>
              <a:rPr lang="en-US"/>
              <a:t> </a:t>
            </a:r>
            <a:r>
              <a:rPr lang="en-US" err="1"/>
              <a:t>mais</a:t>
            </a:r>
            <a:r>
              <a:rPr lang="en-US"/>
              <a:t> </a:t>
            </a:r>
            <a:r>
              <a:rPr lang="en-US" err="1"/>
              <a:t>memória</a:t>
            </a:r>
            <a:r>
              <a:rPr lang="en-US"/>
              <a:t> </a:t>
            </a:r>
            <a:r>
              <a:rPr lang="en-US" err="1"/>
              <a:t>ou</a:t>
            </a:r>
            <a:r>
              <a:rPr lang="en-US"/>
              <a:t> </a:t>
            </a:r>
            <a:r>
              <a:rPr lang="en-US" err="1"/>
              <a:t>demorando</a:t>
            </a:r>
            <a:r>
              <a:rPr lang="en-US"/>
              <a:t> </a:t>
            </a:r>
            <a:r>
              <a:rPr lang="en-US" err="1"/>
              <a:t>mais</a:t>
            </a:r>
            <a:r>
              <a:rPr lang="en-US"/>
              <a:t> tempo </a:t>
            </a:r>
            <a:r>
              <a:rPr lang="en-US" err="1"/>
              <a:t>pra</a:t>
            </a:r>
            <a:r>
              <a:rPr lang="en-US"/>
              <a:t> </a:t>
            </a:r>
            <a:r>
              <a:rPr lang="en-US" err="1"/>
              <a:t>executar</a:t>
            </a:r>
            <a:r>
              <a:rPr lang="en-US"/>
              <a:t> </a:t>
            </a:r>
            <a:r>
              <a:rPr lang="en-US" err="1"/>
              <a:t>ou</a:t>
            </a:r>
            <a:r>
              <a:rPr lang="en-US"/>
              <a:t> </a:t>
            </a:r>
            <a:r>
              <a:rPr lang="en-US" err="1"/>
              <a:t>apenas</a:t>
            </a:r>
            <a:r>
              <a:rPr lang="en-US"/>
              <a:t> </a:t>
            </a:r>
            <a:r>
              <a:rPr lang="en-US" err="1"/>
              <a:t>diminuindo</a:t>
            </a:r>
            <a:r>
              <a:rPr lang="en-US"/>
              <a:t> a performance do Sistema.</a:t>
            </a:r>
          </a:p>
          <a:p>
            <a:endParaRPr lang="en-US"/>
          </a:p>
          <a:p>
            <a:r>
              <a:rPr lang="en-US" err="1"/>
              <a:t>Quais</a:t>
            </a:r>
            <a:r>
              <a:rPr lang="en-US"/>
              <a:t> dessas queries </a:t>
            </a:r>
            <a:r>
              <a:rPr lang="en-US" err="1"/>
              <a:t>vem</a:t>
            </a:r>
            <a:r>
              <a:rPr lang="en-US"/>
              <a:t> do Tableau? </a:t>
            </a:r>
            <a:r>
              <a:rPr lang="en-US" err="1"/>
              <a:t>Ou</a:t>
            </a:r>
            <a:r>
              <a:rPr lang="en-US"/>
              <a:t> se </a:t>
            </a:r>
            <a:r>
              <a:rPr lang="en-US" err="1"/>
              <a:t>foi</a:t>
            </a:r>
            <a:r>
              <a:rPr lang="en-US"/>
              <a:t> um </a:t>
            </a:r>
            <a:r>
              <a:rPr lang="en-US" err="1"/>
              <a:t>usuário</a:t>
            </a:r>
            <a:r>
              <a:rPr lang="en-US"/>
              <a:t> que </a:t>
            </a:r>
            <a:r>
              <a:rPr lang="en-US" err="1"/>
              <a:t>disparou</a:t>
            </a:r>
            <a:r>
              <a:rPr lang="en-US"/>
              <a:t> a query, </a:t>
            </a:r>
            <a:r>
              <a:rPr lang="en-US" err="1"/>
              <a:t>está</a:t>
            </a:r>
            <a:r>
              <a:rPr lang="en-US"/>
              <a:t> </a:t>
            </a:r>
            <a:r>
              <a:rPr lang="en-US" err="1"/>
              <a:t>em</a:t>
            </a:r>
            <a:r>
              <a:rPr lang="en-US"/>
              <a:t> qual </a:t>
            </a:r>
            <a:r>
              <a:rPr lang="en-US" err="1"/>
              <a:t>camada</a:t>
            </a:r>
            <a:r>
              <a:rPr lang="en-US"/>
              <a:t>? Do Hana? Por que </a:t>
            </a:r>
            <a:r>
              <a:rPr lang="en-US" err="1"/>
              <a:t>está</a:t>
            </a:r>
            <a:r>
              <a:rPr lang="en-US"/>
              <a:t> </a:t>
            </a:r>
            <a:r>
              <a:rPr lang="en-US" err="1"/>
              <a:t>demorando</a:t>
            </a:r>
            <a:r>
              <a:rPr lang="en-US"/>
              <a:t>? </a:t>
            </a:r>
            <a:r>
              <a:rPr lang="en-US" err="1"/>
              <a:t>Pode</a:t>
            </a:r>
            <a:r>
              <a:rPr lang="en-US"/>
              <a:t> ser um </a:t>
            </a:r>
            <a:r>
              <a:rPr lang="en-US" err="1"/>
              <a:t>problema</a:t>
            </a:r>
            <a:r>
              <a:rPr lang="en-US"/>
              <a:t> </a:t>
            </a:r>
            <a:r>
              <a:rPr lang="en-US" err="1"/>
              <a:t>na</a:t>
            </a:r>
            <a:r>
              <a:rPr lang="en-US"/>
              <a:t> rede?</a:t>
            </a:r>
          </a:p>
          <a:p>
            <a:endParaRPr lang="en-US"/>
          </a:p>
          <a:p>
            <a:r>
              <a:rPr lang="en-US" err="1"/>
              <a:t>Ou</a:t>
            </a:r>
            <a:r>
              <a:rPr lang="en-US"/>
              <a:t> se </a:t>
            </a:r>
            <a:r>
              <a:rPr lang="en-US" err="1"/>
              <a:t>quiser</a:t>
            </a:r>
            <a:r>
              <a:rPr lang="en-US"/>
              <a:t> </a:t>
            </a:r>
            <a:r>
              <a:rPr lang="en-US" err="1"/>
              <a:t>investigar</a:t>
            </a:r>
            <a:r>
              <a:rPr lang="en-US"/>
              <a:t> </a:t>
            </a:r>
            <a:r>
              <a:rPr lang="en-US" err="1"/>
              <a:t>otimizações</a:t>
            </a:r>
            <a:r>
              <a:rPr lang="en-US"/>
              <a:t> dentro do SAP HANA, se </a:t>
            </a:r>
            <a:r>
              <a:rPr lang="en-US" err="1"/>
              <a:t>vc</a:t>
            </a:r>
            <a:r>
              <a:rPr lang="en-US"/>
              <a:t> </a:t>
            </a:r>
            <a:r>
              <a:rPr lang="en-US" err="1"/>
              <a:t>quiser</a:t>
            </a:r>
            <a:r>
              <a:rPr lang="en-US"/>
              <a:t> </a:t>
            </a:r>
            <a:r>
              <a:rPr lang="en-US" err="1"/>
              <a:t>entender</a:t>
            </a:r>
            <a:r>
              <a:rPr lang="en-US"/>
              <a:t> o que </a:t>
            </a:r>
            <a:r>
              <a:rPr lang="en-US" err="1"/>
              <a:t>exatamente</a:t>
            </a:r>
            <a:r>
              <a:rPr lang="en-US"/>
              <a:t> </a:t>
            </a:r>
            <a:r>
              <a:rPr lang="en-US" err="1"/>
              <a:t>está</a:t>
            </a:r>
            <a:r>
              <a:rPr lang="en-US"/>
              <a:t> </a:t>
            </a:r>
            <a:r>
              <a:rPr lang="en-US" err="1"/>
              <a:t>acontecendo</a:t>
            </a:r>
            <a:r>
              <a:rPr lang="en-US"/>
              <a:t> dentro do Hana, por que </a:t>
            </a:r>
            <a:r>
              <a:rPr lang="en-US" err="1"/>
              <a:t>essa</a:t>
            </a:r>
            <a:r>
              <a:rPr lang="en-US"/>
              <a:t> query </a:t>
            </a:r>
            <a:r>
              <a:rPr lang="en-US" err="1"/>
              <a:t>está</a:t>
            </a:r>
            <a:r>
              <a:rPr lang="en-US"/>
              <a:t> </a:t>
            </a:r>
            <a:r>
              <a:rPr lang="en-US" err="1"/>
              <a:t>sendo</a:t>
            </a:r>
            <a:r>
              <a:rPr lang="en-US"/>
              <a:t> </a:t>
            </a:r>
            <a:r>
              <a:rPr lang="en-US" err="1"/>
              <a:t>processada</a:t>
            </a:r>
            <a:r>
              <a:rPr lang="en-US"/>
              <a:t>? </a:t>
            </a:r>
          </a:p>
        </p:txBody>
      </p:sp>
    </p:spTree>
    <p:extLst>
      <p:ext uri="{BB962C8B-B14F-4D97-AF65-F5344CB8AC3E}">
        <p14:creationId xmlns:p14="http://schemas.microsoft.com/office/powerpoint/2010/main" val="148647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pxhere.com/en/photo/1338928" TargetMode="External"/><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pxhere.com/en/photo/1338928" TargetMode="External"/><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pxhere.com/en/photo/1338928" TargetMode="External"/><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C95EFD-77F4-4D6D-81BC-0722CDB634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3F40DFC-CA91-4042-83B3-FA750F05C9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24200" y="2814826"/>
            <a:ext cx="5943600" cy="1228347"/>
          </a:xfrm>
          <a:prstGeom prst="rect">
            <a:avLst/>
          </a:prstGeom>
        </p:spPr>
      </p:pic>
    </p:spTree>
    <p:extLst>
      <p:ext uri="{BB962C8B-B14F-4D97-AF65-F5344CB8AC3E}">
        <p14:creationId xmlns:p14="http://schemas.microsoft.com/office/powerpoint/2010/main" val="286018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pic Slide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33A6C0-37FB-F14D-A549-1E1F67ABF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24AE716-A90A-5447-8CB7-53557F0CF657}"/>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tx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94340505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pic Slide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3B296-FCB6-1648-ADA3-DD8ED630AF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3B107DF-BB38-1E4F-AA81-AC9BBA5D81A5}"/>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bg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217516717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 Slide Dark Blu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C4D61-950F-7544-B165-2CD5B65AE0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E80014C-59AF-457D-877B-9117DA5B0B4D}"/>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bg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176576510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 Slide - Oran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A1093-881B-9E4C-B646-72C8860F1D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7061FE-4A09-42BE-9366-D3AC3EAD27BF}"/>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bg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1637556386"/>
      </p:ext>
    </p:extLst>
  </p:cSld>
  <p:clrMapOvr>
    <a:masterClrMapping/>
  </p:clrMapOvr>
  <p:extLst>
    <p:ext uri="{DCECCB84-F9BA-43D5-87BE-67443E8EF086}">
      <p15:sldGuideLst xmlns:p15="http://schemas.microsoft.com/office/powerpoint/2012/main">
        <p15:guide id="1" orient="horz" pos="2160"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ic Slide  Purpl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9A3D42-AC6C-9749-8D43-27683859DD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068AAE7-5072-4E36-A447-C9320314CEF7}"/>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bg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89012969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pic Slide Re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E8BFC-9D27-F746-A621-0247DB94A2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3B2DE07-15DC-4B9C-927C-92386BE2F799}"/>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bg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18771386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pic Slide Teal">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10453-C9A1-314E-9CB1-93D29578D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9596236-07ED-4359-BD67-831E48FCF0E5}"/>
              </a:ext>
            </a:extLst>
          </p:cNvPr>
          <p:cNvSpPr>
            <a:spLocks noGrp="1"/>
          </p:cNvSpPr>
          <p:nvPr>
            <p:ph type="title" hasCustomPrompt="1"/>
          </p:nvPr>
        </p:nvSpPr>
        <p:spPr>
          <a:xfrm>
            <a:off x="609601" y="2928414"/>
            <a:ext cx="10972800" cy="500586"/>
          </a:xfrm>
        </p:spPr>
        <p:txBody>
          <a:bodyPr anchor="b"/>
          <a:lstStyle>
            <a:lvl1pPr>
              <a:spcAft>
                <a:spcPts val="800"/>
              </a:spcAft>
              <a:defRPr sz="4000" b="1" i="0">
                <a:solidFill>
                  <a:schemeClr val="bg1"/>
                </a:solidFill>
                <a:latin typeface="Arial" panose="020B0604020202020204" pitchFamily="34" charset="0"/>
              </a:defRPr>
            </a:lvl1pPr>
          </a:lstStyle>
          <a:p>
            <a:r>
              <a:rPr lang="en-US" dirty="0"/>
              <a:t>Click to edit Topic slide</a:t>
            </a:r>
          </a:p>
        </p:txBody>
      </p:sp>
    </p:spTree>
    <p:extLst>
      <p:ext uri="{BB962C8B-B14F-4D97-AF65-F5344CB8AC3E}">
        <p14:creationId xmlns:p14="http://schemas.microsoft.com/office/powerpoint/2010/main" val="2668369834"/>
      </p:ext>
    </p:extLst>
  </p:cSld>
  <p:clrMapOvr>
    <a:masterClrMapping/>
  </p:clrMapOvr>
  <p:extLst>
    <p:ext uri="{DCECCB84-F9BA-43D5-87BE-67443E8EF086}">
      <p15:sldGuideLst xmlns:p15="http://schemas.microsoft.com/office/powerpoint/2012/main">
        <p15:guide id="1" orient="horz" pos="2160" userDrawn="1">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91BEBDAE-6F7C-8444-AE97-C2BCF783E080}"/>
              </a:ext>
            </a:extLst>
          </p:cNvPr>
          <p:cNvSpPr>
            <a:spLocks noGrp="1"/>
          </p:cNvSpPr>
          <p:nvPr>
            <p:ph type="body" sz="quarter" idx="12"/>
          </p:nvPr>
        </p:nvSpPr>
        <p:spPr>
          <a:xfrm>
            <a:off x="609600" y="495300"/>
            <a:ext cx="10972800" cy="515975"/>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Graphic 6">
            <a:extLst>
              <a:ext uri="{FF2B5EF4-FFF2-40B4-BE49-F238E27FC236}">
                <a16:creationId xmlns:a16="http://schemas.microsoft.com/office/drawing/2014/main" id="{7BC98932-0E00-4719-BE2A-34FB73D0A74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4324" y="6388607"/>
            <a:ext cx="1460090" cy="301752"/>
          </a:xfrm>
          <a:prstGeom prst="rect">
            <a:avLst/>
          </a:prstGeom>
        </p:spPr>
      </p:pic>
      <p:sp>
        <p:nvSpPr>
          <p:cNvPr id="5" name="Content Placeholder 2">
            <a:extLst>
              <a:ext uri="{FF2B5EF4-FFF2-40B4-BE49-F238E27FC236}">
                <a16:creationId xmlns:a16="http://schemas.microsoft.com/office/drawing/2014/main" id="{E8B2D77D-EF1F-394F-9FC3-CCABBA91058F}"/>
              </a:ext>
            </a:extLst>
          </p:cNvPr>
          <p:cNvSpPr>
            <a:spLocks noGrp="1"/>
          </p:cNvSpPr>
          <p:nvPr>
            <p:ph idx="14"/>
          </p:nvPr>
        </p:nvSpPr>
        <p:spPr>
          <a:xfrm>
            <a:off x="609601" y="1302030"/>
            <a:ext cx="10972800" cy="1446550"/>
          </a:xfrm>
          <a:prstGeom prst="rect">
            <a:avLst/>
          </a:prstGeom>
        </p:spPr>
        <p:txBody>
          <a:bodyPr wrap="square" lIns="0" tIns="0" rIns="0" bIns="0" numCol="1" spcCol="365760">
            <a:spAutoFit/>
          </a:bodyPr>
          <a:lstStyle>
            <a:lvl1pPr marL="4762" indent="0">
              <a:spcBef>
                <a:spcPts val="0"/>
              </a:spcBef>
              <a:spcAft>
                <a:spcPts val="800"/>
              </a:spcAft>
              <a:buClr>
                <a:schemeClr val="accent1"/>
              </a:buClr>
              <a:buSzPct val="100000"/>
              <a:buFont typeface="Arial" panose="020B0604020202020204" pitchFamily="34" charset="0"/>
              <a:buNone/>
              <a:tabLst/>
              <a:defRPr sz="2400" b="0" baseline="0">
                <a:solidFill>
                  <a:schemeClr val="tx1"/>
                </a:solidFill>
                <a:latin typeface="Arial" panose="020B0604020202020204" pitchFamily="34" charset="0"/>
                <a:cs typeface="Arial" panose="020B0604020202020204" pitchFamily="34" charset="0"/>
              </a:defRPr>
            </a:lvl1pPr>
            <a:lvl2pPr marL="239713" indent="0">
              <a:spcBef>
                <a:spcPts val="0"/>
              </a:spcBef>
              <a:spcAft>
                <a:spcPts val="800"/>
              </a:spcAft>
              <a:buClr>
                <a:schemeClr val="accent1"/>
              </a:buClr>
              <a:buSzPct val="100000"/>
              <a:buFont typeface="Arial" panose="020B0604020202020204" pitchFamily="34" charset="0"/>
              <a:buNone/>
              <a:tabLst/>
              <a:defRPr sz="2000" baseline="0">
                <a:solidFill>
                  <a:schemeClr val="tx1"/>
                </a:solidFill>
                <a:latin typeface="Arial" panose="020B0604020202020204" pitchFamily="34" charset="0"/>
                <a:cs typeface="Arial" panose="020B0604020202020204" pitchFamily="34" charset="0"/>
              </a:defRPr>
            </a:lvl2pPr>
            <a:lvl3pPr marL="427037" indent="0">
              <a:spcBef>
                <a:spcPts val="0"/>
              </a:spcBef>
              <a:spcAft>
                <a:spcPts val="800"/>
              </a:spcAft>
              <a:buClr>
                <a:schemeClr val="accent1"/>
              </a:buClr>
              <a:buSzPct val="100000"/>
              <a:buFont typeface="Arial" panose="020B0604020202020204" pitchFamily="34" charset="0"/>
              <a:buNone/>
              <a:tabLst/>
              <a:defRPr sz="1600" baseline="0">
                <a:solidFill>
                  <a:schemeClr val="tx1"/>
                </a:solidFill>
                <a:latin typeface="Arial" panose="020B0604020202020204" pitchFamily="34" charset="0"/>
              </a:defRPr>
            </a:lvl3pPr>
            <a:lvl4pPr marL="617537" indent="0">
              <a:spcBef>
                <a:spcPts val="0"/>
              </a:spcBef>
              <a:spcAft>
                <a:spcPts val="800"/>
              </a:spcAft>
              <a:buClr>
                <a:schemeClr val="accent1"/>
              </a:buClr>
              <a:buSzPct val="100000"/>
              <a:buFont typeface="Arial" panose="020B0604020202020204" pitchFamily="34" charset="0"/>
              <a:buNone/>
              <a:tabLst/>
              <a:defRPr sz="1400" baseline="0">
                <a:solidFill>
                  <a:schemeClr val="tx1"/>
                </a:solidFill>
                <a:latin typeface="Arial" panose="020B0604020202020204" pitchFamily="34" charset="0"/>
              </a:defRPr>
            </a:lvl4pPr>
            <a:lvl5pPr marL="2005461" indent="-285739">
              <a:buSzPct val="100000"/>
              <a:buFont typeface="+mj-lt"/>
              <a:buAutoNum type="arabicPeriod"/>
              <a:defRPr sz="1333">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6549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Dark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E28CEA-3F48-F94F-A23C-DD13DCC701D9}"/>
              </a:ext>
            </a:extLst>
          </p:cNvPr>
          <p:cNvSpPr/>
          <p:nvPr userDrawn="1"/>
        </p:nvSpPr>
        <p:spPr>
          <a:xfrm rot="16200000">
            <a:off x="5775959" y="441960"/>
            <a:ext cx="640080"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solidFill>
                <a:schemeClr val="bg1"/>
              </a:solidFill>
              <a:latin typeface="Arial" panose="020B0604020202020204" pitchFamily="34" charset="0"/>
            </a:endParaRPr>
          </a:p>
        </p:txBody>
      </p:sp>
      <p:sp>
        <p:nvSpPr>
          <p:cNvPr id="6" name="Text Placeholder 5">
            <a:extLst>
              <a:ext uri="{FF2B5EF4-FFF2-40B4-BE49-F238E27FC236}">
                <a16:creationId xmlns:a16="http://schemas.microsoft.com/office/drawing/2014/main" id="{506EBFB2-3432-CA4D-8EF1-F407E7A2FAFE}"/>
              </a:ext>
            </a:extLst>
          </p:cNvPr>
          <p:cNvSpPr>
            <a:spLocks noGrp="1"/>
          </p:cNvSpPr>
          <p:nvPr>
            <p:ph type="body" sz="quarter" idx="12"/>
          </p:nvPr>
        </p:nvSpPr>
        <p:spPr>
          <a:xfrm>
            <a:off x="609600" y="498916"/>
            <a:ext cx="10972800" cy="515975"/>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0" name="Graphic 9">
            <a:extLst>
              <a:ext uri="{FF2B5EF4-FFF2-40B4-BE49-F238E27FC236}">
                <a16:creationId xmlns:a16="http://schemas.microsoft.com/office/drawing/2014/main" id="{01A335A1-D53F-4152-AC6D-171CB1C68FAB}"/>
              </a:ext>
            </a:extLst>
          </p:cNvPr>
          <p:cNvPicPr>
            <a:picLocks noChangeAspect="1"/>
          </p:cNvPicPr>
          <p:nvPr/>
        </p:nvPicPr>
        <p:blipFill>
          <a:blip r:embed="rId2" cstate="email">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4324" y="6388607"/>
            <a:ext cx="1460090" cy="301752"/>
          </a:xfrm>
          <a:prstGeom prst="rect">
            <a:avLst/>
          </a:prstGeom>
        </p:spPr>
      </p:pic>
      <p:sp>
        <p:nvSpPr>
          <p:cNvPr id="8" name="Content Placeholder 2">
            <a:extLst>
              <a:ext uri="{FF2B5EF4-FFF2-40B4-BE49-F238E27FC236}">
                <a16:creationId xmlns:a16="http://schemas.microsoft.com/office/drawing/2014/main" id="{439D8820-1F4F-3E4F-BC17-DBE1EBDAEE48}"/>
              </a:ext>
            </a:extLst>
          </p:cNvPr>
          <p:cNvSpPr>
            <a:spLocks noGrp="1"/>
          </p:cNvSpPr>
          <p:nvPr>
            <p:ph idx="14"/>
          </p:nvPr>
        </p:nvSpPr>
        <p:spPr>
          <a:xfrm>
            <a:off x="609601" y="1302030"/>
            <a:ext cx="10972800" cy="1446550"/>
          </a:xfrm>
          <a:prstGeom prst="rect">
            <a:avLst/>
          </a:prstGeom>
        </p:spPr>
        <p:txBody>
          <a:bodyPr wrap="square" lIns="0" tIns="0" rIns="0" bIns="0" numCol="1" spcCol="365760">
            <a:spAutoFit/>
          </a:bodyPr>
          <a:lstStyle>
            <a:lvl1pPr marL="4762" indent="0">
              <a:spcBef>
                <a:spcPts val="0"/>
              </a:spcBef>
              <a:spcAft>
                <a:spcPts val="800"/>
              </a:spcAft>
              <a:buClr>
                <a:schemeClr val="accent1"/>
              </a:buClr>
              <a:buSzPct val="100000"/>
              <a:buFont typeface="Arial" panose="020B0604020202020204" pitchFamily="34" charset="0"/>
              <a:buNone/>
              <a:tabLst/>
              <a:defRPr sz="2400" b="0" baseline="0">
                <a:solidFill>
                  <a:schemeClr val="tx1"/>
                </a:solidFill>
                <a:latin typeface="Arial" panose="020B0604020202020204" pitchFamily="34" charset="0"/>
                <a:cs typeface="Arial" panose="020B0604020202020204" pitchFamily="34" charset="0"/>
              </a:defRPr>
            </a:lvl1pPr>
            <a:lvl2pPr marL="239713" indent="0">
              <a:spcBef>
                <a:spcPts val="0"/>
              </a:spcBef>
              <a:spcAft>
                <a:spcPts val="800"/>
              </a:spcAft>
              <a:buClr>
                <a:schemeClr val="accent1"/>
              </a:buClr>
              <a:buSzPct val="100000"/>
              <a:buFont typeface="Arial" panose="020B0604020202020204" pitchFamily="34" charset="0"/>
              <a:buNone/>
              <a:tabLst/>
              <a:defRPr sz="2000" baseline="0">
                <a:solidFill>
                  <a:schemeClr val="tx1"/>
                </a:solidFill>
                <a:latin typeface="Arial" panose="020B0604020202020204" pitchFamily="34" charset="0"/>
                <a:cs typeface="Arial" panose="020B0604020202020204" pitchFamily="34" charset="0"/>
              </a:defRPr>
            </a:lvl2pPr>
            <a:lvl3pPr marL="427037" indent="0">
              <a:spcBef>
                <a:spcPts val="0"/>
              </a:spcBef>
              <a:spcAft>
                <a:spcPts val="800"/>
              </a:spcAft>
              <a:buClr>
                <a:schemeClr val="accent1"/>
              </a:buClr>
              <a:buSzPct val="100000"/>
              <a:buFont typeface="Arial" panose="020B0604020202020204" pitchFamily="34" charset="0"/>
              <a:buNone/>
              <a:tabLst/>
              <a:defRPr sz="1600" baseline="0">
                <a:solidFill>
                  <a:schemeClr val="tx1"/>
                </a:solidFill>
                <a:latin typeface="Arial" panose="020B0604020202020204" pitchFamily="34" charset="0"/>
              </a:defRPr>
            </a:lvl3pPr>
            <a:lvl4pPr marL="617537" indent="0">
              <a:spcBef>
                <a:spcPts val="0"/>
              </a:spcBef>
              <a:spcAft>
                <a:spcPts val="800"/>
              </a:spcAft>
              <a:buClr>
                <a:schemeClr val="accent1"/>
              </a:buClr>
              <a:buSzPct val="100000"/>
              <a:buFont typeface="Arial" panose="020B0604020202020204" pitchFamily="34" charset="0"/>
              <a:buNone/>
              <a:tabLst/>
              <a:defRPr sz="1400" baseline="0">
                <a:solidFill>
                  <a:schemeClr val="tx1"/>
                </a:solidFill>
                <a:latin typeface="Arial" panose="020B0604020202020204" pitchFamily="34" charset="0"/>
              </a:defRPr>
            </a:lvl4pPr>
            <a:lvl5pPr marL="2005461" indent="-285739">
              <a:buSzPct val="100000"/>
              <a:buFont typeface="+mj-lt"/>
              <a:buAutoNum type="arabicPeriod"/>
              <a:defRPr sz="1333">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5533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Bullet">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91BEBDAE-6F7C-8444-AE97-C2BCF783E080}"/>
              </a:ext>
            </a:extLst>
          </p:cNvPr>
          <p:cNvSpPr>
            <a:spLocks noGrp="1"/>
          </p:cNvSpPr>
          <p:nvPr>
            <p:ph type="body" sz="quarter" idx="12"/>
          </p:nvPr>
        </p:nvSpPr>
        <p:spPr>
          <a:xfrm>
            <a:off x="609600" y="495300"/>
            <a:ext cx="10972800" cy="515975"/>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977E7777-21D0-734B-9E22-4E57D78EA64E}"/>
              </a:ext>
            </a:extLst>
          </p:cNvPr>
          <p:cNvSpPr>
            <a:spLocks noGrp="1"/>
          </p:cNvSpPr>
          <p:nvPr>
            <p:ph idx="14"/>
          </p:nvPr>
        </p:nvSpPr>
        <p:spPr>
          <a:xfrm>
            <a:off x="609601" y="1302030"/>
            <a:ext cx="10972800" cy="1446550"/>
          </a:xfrm>
          <a:prstGeom prst="rect">
            <a:avLst/>
          </a:prstGeom>
        </p:spPr>
        <p:txBody>
          <a:bodyPr wrap="square" lIns="0" tIns="0" rIns="0" bIns="0" numCol="1" spcCol="365760">
            <a:spAutoFit/>
          </a:bodyPr>
          <a:lstStyle>
            <a:lvl1pPr marL="228600" indent="-225425">
              <a:spcBef>
                <a:spcPts val="0"/>
              </a:spcBef>
              <a:spcAft>
                <a:spcPts val="800"/>
              </a:spcAft>
              <a:buClr>
                <a:schemeClr val="accent1"/>
              </a:buClr>
              <a:buSzPct val="100000"/>
              <a:buFont typeface="Arial" panose="020B0604020202020204" pitchFamily="34" charset="0"/>
              <a:buChar char="•"/>
              <a:tabLst/>
              <a:defRPr sz="2400" b="0" baseline="0">
                <a:solidFill>
                  <a:schemeClr val="tx1"/>
                </a:solidFill>
                <a:latin typeface="Arial" panose="020B0604020202020204" pitchFamily="34" charset="0"/>
                <a:cs typeface="Arial" panose="020B0604020202020204" pitchFamily="34" charset="0"/>
              </a:defRPr>
            </a:lvl1pPr>
            <a:lvl2pPr marL="406400" indent="-166688">
              <a:spcBef>
                <a:spcPts val="0"/>
              </a:spcBef>
              <a:spcAft>
                <a:spcPts val="800"/>
              </a:spcAft>
              <a:buClr>
                <a:schemeClr val="accent1"/>
              </a:buClr>
              <a:buSzPct val="100000"/>
              <a:buFont typeface="Arial" panose="020B0604020202020204" pitchFamily="34" charset="0"/>
              <a:buChar char="•"/>
              <a:tabLst/>
              <a:defRPr sz="2000" baseline="0">
                <a:solidFill>
                  <a:schemeClr val="tx1"/>
                </a:solidFill>
                <a:latin typeface="Arial" panose="020B0604020202020204" pitchFamily="34" charset="0"/>
                <a:cs typeface="Arial" panose="020B0604020202020204" pitchFamily="34" charset="0"/>
              </a:defRPr>
            </a:lvl2pPr>
            <a:lvl3pPr marL="571500" indent="-146050">
              <a:spcBef>
                <a:spcPts val="0"/>
              </a:spcBef>
              <a:spcAft>
                <a:spcPts val="800"/>
              </a:spcAft>
              <a:buClr>
                <a:schemeClr val="accent1"/>
              </a:buClr>
              <a:buSzPct val="100000"/>
              <a:buFont typeface="Arial" panose="020B0604020202020204" pitchFamily="34" charset="0"/>
              <a:buChar char="•"/>
              <a:tabLst/>
              <a:defRPr sz="1600" baseline="0">
                <a:solidFill>
                  <a:schemeClr val="tx1"/>
                </a:solidFill>
                <a:latin typeface="Arial" panose="020B0604020202020204" pitchFamily="34" charset="0"/>
              </a:defRPr>
            </a:lvl3pPr>
            <a:lvl4pPr marL="749300" indent="-133350">
              <a:spcBef>
                <a:spcPts val="0"/>
              </a:spcBef>
              <a:spcAft>
                <a:spcPts val="800"/>
              </a:spcAft>
              <a:buClr>
                <a:schemeClr val="accent1"/>
              </a:buClr>
              <a:buSzPct val="100000"/>
              <a:buFont typeface="Arial" panose="020B0604020202020204" pitchFamily="34" charset="0"/>
              <a:buChar char="•"/>
              <a:tabLst/>
              <a:defRPr sz="1400" baseline="0">
                <a:solidFill>
                  <a:schemeClr val="tx1"/>
                </a:solidFill>
                <a:latin typeface="Arial" panose="020B0604020202020204" pitchFamily="34" charset="0"/>
              </a:defRPr>
            </a:lvl4pPr>
            <a:lvl5pPr marL="2005461" indent="-285739">
              <a:buSzPct val="100000"/>
              <a:buFont typeface="+mj-lt"/>
              <a:buAutoNum type="arabicPeriod"/>
              <a:defRPr sz="1333">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Graphic 4">
            <a:extLst>
              <a:ext uri="{FF2B5EF4-FFF2-40B4-BE49-F238E27FC236}">
                <a16:creationId xmlns:a16="http://schemas.microsoft.com/office/drawing/2014/main" id="{F30B62EA-6604-44CF-87CE-C909F48509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4324" y="6388607"/>
            <a:ext cx="1460090" cy="301752"/>
          </a:xfrm>
          <a:prstGeom prst="rect">
            <a:avLst/>
          </a:prstGeom>
        </p:spPr>
      </p:pic>
    </p:spTree>
    <p:extLst>
      <p:ext uri="{BB962C8B-B14F-4D97-AF65-F5344CB8AC3E}">
        <p14:creationId xmlns:p14="http://schemas.microsoft.com/office/powerpoint/2010/main" val="160155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Logo White">
    <p:bg>
      <p:bgPr>
        <a:solidFill>
          <a:schemeClr val="accent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3F40DFC-CA91-4042-83B3-FA750F05C9A5}"/>
              </a:ext>
            </a:extLst>
          </p:cNvPr>
          <p:cNvPicPr>
            <a:picLocks noChangeAspect="1"/>
          </p:cNvPicPr>
          <p:nvPr userDrawn="1"/>
        </p:nvPicPr>
        <p:blipFill>
          <a:blip r:embed="rId2">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24200" y="2814826"/>
            <a:ext cx="5943600" cy="1228347"/>
          </a:xfrm>
          <a:prstGeom prst="rect">
            <a:avLst/>
          </a:prstGeom>
        </p:spPr>
      </p:pic>
      <p:pic>
        <p:nvPicPr>
          <p:cNvPr id="5" name="Picture 4">
            <a:extLst>
              <a:ext uri="{FF2B5EF4-FFF2-40B4-BE49-F238E27FC236}">
                <a16:creationId xmlns:a16="http://schemas.microsoft.com/office/drawing/2014/main" id="{89169A26-06F3-4117-BD74-CC1F3349BC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7222"/>
          <a:stretch/>
        </p:blipFill>
        <p:spPr>
          <a:xfrm>
            <a:off x="0" y="5295900"/>
            <a:ext cx="12192000" cy="1562100"/>
          </a:xfrm>
          <a:prstGeom prst="rect">
            <a:avLst/>
          </a:prstGeom>
        </p:spPr>
      </p:pic>
      <p:pic>
        <p:nvPicPr>
          <p:cNvPr id="7" name="Picture 6">
            <a:extLst>
              <a:ext uri="{FF2B5EF4-FFF2-40B4-BE49-F238E27FC236}">
                <a16:creationId xmlns:a16="http://schemas.microsoft.com/office/drawing/2014/main" id="{3E7D1A5F-B9B6-E942-9E49-090B3E8A719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77222"/>
          <a:stretch/>
        </p:blipFill>
        <p:spPr>
          <a:xfrm>
            <a:off x="0" y="5295900"/>
            <a:ext cx="12192000" cy="1562100"/>
          </a:xfrm>
          <a:prstGeom prst="rect">
            <a:avLst/>
          </a:prstGeom>
        </p:spPr>
      </p:pic>
    </p:spTree>
    <p:extLst>
      <p:ext uri="{BB962C8B-B14F-4D97-AF65-F5344CB8AC3E}">
        <p14:creationId xmlns:p14="http://schemas.microsoft.com/office/powerpoint/2010/main" val="2472379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Bullet Dark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E28CEA-3F48-F94F-A23C-DD13DCC701D9}"/>
              </a:ext>
            </a:extLst>
          </p:cNvPr>
          <p:cNvSpPr/>
          <p:nvPr/>
        </p:nvSpPr>
        <p:spPr>
          <a:xfrm rot="16200000">
            <a:off x="5775959" y="441960"/>
            <a:ext cx="640080"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solidFill>
                <a:schemeClr val="bg1"/>
              </a:solidFill>
              <a:latin typeface="Arial" panose="020B0604020202020204" pitchFamily="34" charset="0"/>
            </a:endParaRPr>
          </a:p>
        </p:txBody>
      </p:sp>
      <p:sp>
        <p:nvSpPr>
          <p:cNvPr id="6" name="Text Placeholder 5">
            <a:extLst>
              <a:ext uri="{FF2B5EF4-FFF2-40B4-BE49-F238E27FC236}">
                <a16:creationId xmlns:a16="http://schemas.microsoft.com/office/drawing/2014/main" id="{506EBFB2-3432-CA4D-8EF1-F407E7A2FAFE}"/>
              </a:ext>
            </a:extLst>
          </p:cNvPr>
          <p:cNvSpPr>
            <a:spLocks noGrp="1"/>
          </p:cNvSpPr>
          <p:nvPr>
            <p:ph type="body" sz="quarter" idx="12"/>
          </p:nvPr>
        </p:nvSpPr>
        <p:spPr>
          <a:xfrm>
            <a:off x="609600" y="498916"/>
            <a:ext cx="10972800" cy="515975"/>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0" name="Graphic 9">
            <a:extLst>
              <a:ext uri="{FF2B5EF4-FFF2-40B4-BE49-F238E27FC236}">
                <a16:creationId xmlns:a16="http://schemas.microsoft.com/office/drawing/2014/main" id="{B1A259A0-3AEF-4583-8007-8D292E9CAE9C}"/>
              </a:ext>
            </a:extLst>
          </p:cNvPr>
          <p:cNvPicPr>
            <a:picLocks noChangeAspect="1"/>
          </p:cNvPicPr>
          <p:nvPr/>
        </p:nvPicPr>
        <p:blipFill>
          <a:blip r:embed="rId2" cstate="email">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4324" y="6388607"/>
            <a:ext cx="1460090" cy="301752"/>
          </a:xfrm>
          <a:prstGeom prst="rect">
            <a:avLst/>
          </a:prstGeom>
        </p:spPr>
      </p:pic>
      <p:sp>
        <p:nvSpPr>
          <p:cNvPr id="8" name="Content Placeholder 2">
            <a:extLst>
              <a:ext uri="{FF2B5EF4-FFF2-40B4-BE49-F238E27FC236}">
                <a16:creationId xmlns:a16="http://schemas.microsoft.com/office/drawing/2014/main" id="{B2FDEA35-E449-EE48-BF22-C333E94DAADD}"/>
              </a:ext>
            </a:extLst>
          </p:cNvPr>
          <p:cNvSpPr>
            <a:spLocks noGrp="1"/>
          </p:cNvSpPr>
          <p:nvPr>
            <p:ph idx="14"/>
          </p:nvPr>
        </p:nvSpPr>
        <p:spPr>
          <a:xfrm>
            <a:off x="609601" y="1302030"/>
            <a:ext cx="10972800" cy="1446550"/>
          </a:xfrm>
          <a:prstGeom prst="rect">
            <a:avLst/>
          </a:prstGeom>
        </p:spPr>
        <p:txBody>
          <a:bodyPr wrap="square" lIns="0" tIns="0" rIns="0" bIns="0" numCol="1" spcCol="365760">
            <a:spAutoFit/>
          </a:bodyPr>
          <a:lstStyle>
            <a:lvl1pPr marL="228600" indent="-225425">
              <a:spcBef>
                <a:spcPts val="0"/>
              </a:spcBef>
              <a:spcAft>
                <a:spcPts val="800"/>
              </a:spcAft>
              <a:buClr>
                <a:schemeClr val="accent1"/>
              </a:buClr>
              <a:buSzPct val="100000"/>
              <a:buFont typeface="Arial" panose="020B0604020202020204" pitchFamily="34" charset="0"/>
              <a:buChar char="•"/>
              <a:tabLst/>
              <a:defRPr sz="2400" b="0" baseline="0">
                <a:solidFill>
                  <a:schemeClr val="tx1"/>
                </a:solidFill>
                <a:latin typeface="Arial" panose="020B0604020202020204" pitchFamily="34" charset="0"/>
                <a:cs typeface="Arial" panose="020B0604020202020204" pitchFamily="34" charset="0"/>
              </a:defRPr>
            </a:lvl1pPr>
            <a:lvl2pPr marL="406400" indent="-166688">
              <a:spcBef>
                <a:spcPts val="0"/>
              </a:spcBef>
              <a:spcAft>
                <a:spcPts val="800"/>
              </a:spcAft>
              <a:buClr>
                <a:schemeClr val="accent1"/>
              </a:buClr>
              <a:buSzPct val="100000"/>
              <a:buFont typeface="Arial" panose="020B0604020202020204" pitchFamily="34" charset="0"/>
              <a:buChar char="•"/>
              <a:tabLst/>
              <a:defRPr sz="2000" baseline="0">
                <a:solidFill>
                  <a:schemeClr val="tx1"/>
                </a:solidFill>
                <a:latin typeface="Arial" panose="020B0604020202020204" pitchFamily="34" charset="0"/>
                <a:cs typeface="Arial" panose="020B0604020202020204" pitchFamily="34" charset="0"/>
              </a:defRPr>
            </a:lvl2pPr>
            <a:lvl3pPr marL="571500" indent="-146050">
              <a:spcBef>
                <a:spcPts val="0"/>
              </a:spcBef>
              <a:spcAft>
                <a:spcPts val="800"/>
              </a:spcAft>
              <a:buClr>
                <a:schemeClr val="accent1"/>
              </a:buClr>
              <a:buSzPct val="100000"/>
              <a:buFont typeface="Arial" panose="020B0604020202020204" pitchFamily="34" charset="0"/>
              <a:buChar char="•"/>
              <a:tabLst/>
              <a:defRPr sz="1600" baseline="0">
                <a:solidFill>
                  <a:schemeClr val="tx1"/>
                </a:solidFill>
                <a:latin typeface="Arial" panose="020B0604020202020204" pitchFamily="34" charset="0"/>
              </a:defRPr>
            </a:lvl3pPr>
            <a:lvl4pPr marL="749300" indent="-133350">
              <a:spcBef>
                <a:spcPts val="0"/>
              </a:spcBef>
              <a:spcAft>
                <a:spcPts val="800"/>
              </a:spcAft>
              <a:buClr>
                <a:schemeClr val="accent1"/>
              </a:buClr>
              <a:buSzPct val="100000"/>
              <a:buFont typeface="Arial" panose="020B0604020202020204" pitchFamily="34" charset="0"/>
              <a:buChar char="•"/>
              <a:tabLst/>
              <a:defRPr sz="1400" baseline="0">
                <a:solidFill>
                  <a:schemeClr val="tx1"/>
                </a:solidFill>
                <a:latin typeface="Arial" panose="020B0604020202020204" pitchFamily="34" charset="0"/>
              </a:defRPr>
            </a:lvl4pPr>
            <a:lvl5pPr marL="2005461" indent="-285739">
              <a:buSzPct val="100000"/>
              <a:buFont typeface="+mj-lt"/>
              <a:buAutoNum type="arabicPeriod"/>
              <a:defRPr sz="1333">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50240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High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AD003F-D914-DF4A-A2B5-E34BE5F59584}"/>
              </a:ext>
            </a:extLst>
          </p:cNvPr>
          <p:cNvSpPr/>
          <p:nvPr/>
        </p:nvSpPr>
        <p:spPr>
          <a:xfrm>
            <a:off x="7369342" y="0"/>
            <a:ext cx="48226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latin typeface="Arial" panose="020B0604020202020204" pitchFamily="34" charset="0"/>
            </a:endParaRPr>
          </a:p>
        </p:txBody>
      </p:sp>
      <p:sp>
        <p:nvSpPr>
          <p:cNvPr id="5" name="Text Placeholder 5">
            <a:extLst>
              <a:ext uri="{FF2B5EF4-FFF2-40B4-BE49-F238E27FC236}">
                <a16:creationId xmlns:a16="http://schemas.microsoft.com/office/drawing/2014/main" id="{E38DCB9D-8034-4CCB-9462-3270EA2AA97B}"/>
              </a:ext>
            </a:extLst>
          </p:cNvPr>
          <p:cNvSpPr>
            <a:spLocks noGrp="1"/>
          </p:cNvSpPr>
          <p:nvPr>
            <p:ph type="body" sz="quarter" idx="12"/>
          </p:nvPr>
        </p:nvSpPr>
        <p:spPr>
          <a:xfrm>
            <a:off x="609600" y="498916"/>
            <a:ext cx="6077429" cy="1025922"/>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61060909-6D86-4E3C-BB35-1C70EBEFABDC}"/>
              </a:ext>
            </a:extLst>
          </p:cNvPr>
          <p:cNvSpPr>
            <a:spLocks noGrp="1"/>
          </p:cNvSpPr>
          <p:nvPr>
            <p:ph idx="14" hasCustomPrompt="1"/>
          </p:nvPr>
        </p:nvSpPr>
        <p:spPr>
          <a:xfrm>
            <a:off x="609601" y="1600200"/>
            <a:ext cx="6077428" cy="369332"/>
          </a:xfrm>
          <a:prstGeom prst="rect">
            <a:avLst/>
          </a:prstGeom>
        </p:spPr>
        <p:txBody>
          <a:bodyPr wrap="square" lIns="0" tIns="0" rIns="0" bIns="0" numCol="1" spcCol="365760">
            <a:spAutoFit/>
          </a:bodyPr>
          <a:lstStyle>
            <a:lvl1pPr marL="4762" indent="0">
              <a:spcBef>
                <a:spcPts val="0"/>
              </a:spcBef>
              <a:spcAft>
                <a:spcPts val="800"/>
              </a:spcAft>
              <a:buClr>
                <a:schemeClr val="accent1"/>
              </a:buClr>
              <a:buSzPct val="100000"/>
              <a:buFontTx/>
              <a:buNone/>
              <a:tabLst/>
              <a:defRPr sz="2400" b="0" baseline="0">
                <a:solidFill>
                  <a:schemeClr val="tx1"/>
                </a:solidFill>
                <a:latin typeface="Arial" panose="020B0604020202020204" pitchFamily="34" charset="0"/>
                <a:cs typeface="Arial" panose="020B0604020202020204" pitchFamily="34" charset="0"/>
              </a:defRPr>
            </a:lvl1pPr>
            <a:lvl2pPr marL="239713" indent="0">
              <a:spcBef>
                <a:spcPts val="0"/>
              </a:spcBef>
              <a:spcAft>
                <a:spcPts val="800"/>
              </a:spcAft>
              <a:buClr>
                <a:schemeClr val="accent1"/>
              </a:buClr>
              <a:buSzPct val="100000"/>
              <a:buFontTx/>
              <a:buNone/>
              <a:tabLst/>
              <a:defRPr sz="2000" baseline="0">
                <a:solidFill>
                  <a:schemeClr val="tx1"/>
                </a:solidFill>
                <a:latin typeface="+mn-lt"/>
                <a:cs typeface="Benton Sans" panose="02000504020000020004" pitchFamily="2" charset="77"/>
              </a:defRPr>
            </a:lvl2pPr>
            <a:lvl3pPr marL="427037" indent="0">
              <a:spcBef>
                <a:spcPts val="0"/>
              </a:spcBef>
              <a:spcAft>
                <a:spcPts val="800"/>
              </a:spcAft>
              <a:buClr>
                <a:schemeClr val="accent1"/>
              </a:buClr>
              <a:buSzPct val="100000"/>
              <a:buFontTx/>
              <a:buNone/>
              <a:tabLst/>
              <a:defRPr sz="1600" baseline="0">
                <a:solidFill>
                  <a:schemeClr val="tx1"/>
                </a:solidFill>
                <a:latin typeface="+mn-lt"/>
              </a:defRPr>
            </a:lvl3pPr>
            <a:lvl4pPr marL="617537" indent="0">
              <a:spcBef>
                <a:spcPts val="0"/>
              </a:spcBef>
              <a:spcAft>
                <a:spcPts val="800"/>
              </a:spcAft>
              <a:buClr>
                <a:schemeClr val="accent1"/>
              </a:buClr>
              <a:buSzPct val="100000"/>
              <a:buFontTx/>
              <a:buNone/>
              <a:tabLst/>
              <a:defRPr sz="1400" baseline="0">
                <a:solidFill>
                  <a:schemeClr val="tx1"/>
                </a:solidFill>
                <a:latin typeface="+mn-lt"/>
              </a:defRPr>
            </a:lvl4pPr>
            <a:lvl5pPr marL="2005461" indent="-285739">
              <a:buSzPct val="100000"/>
              <a:buFont typeface="+mj-lt"/>
              <a:buAutoNum type="arabicPeriod"/>
              <a:defRPr sz="1333">
                <a:solidFill>
                  <a:schemeClr val="accent5"/>
                </a:solidFill>
              </a:defRPr>
            </a:lvl5pPr>
          </a:lstStyle>
          <a:p>
            <a:pPr lvl="0"/>
            <a:r>
              <a:rPr lang="en-US" dirty="0"/>
              <a:t>Click to edit master style</a:t>
            </a:r>
          </a:p>
        </p:txBody>
      </p:sp>
      <p:sp>
        <p:nvSpPr>
          <p:cNvPr id="4" name="Content Placeholder 3">
            <a:extLst>
              <a:ext uri="{FF2B5EF4-FFF2-40B4-BE49-F238E27FC236}">
                <a16:creationId xmlns:a16="http://schemas.microsoft.com/office/drawing/2014/main" id="{E4AF96AA-4601-4492-A94C-35517B81DA40}"/>
              </a:ext>
            </a:extLst>
          </p:cNvPr>
          <p:cNvSpPr>
            <a:spLocks noGrp="1"/>
          </p:cNvSpPr>
          <p:nvPr>
            <p:ph sz="quarter" idx="15" hasCustomPrompt="1"/>
          </p:nvPr>
        </p:nvSpPr>
        <p:spPr>
          <a:xfrm>
            <a:off x="7747000" y="495300"/>
            <a:ext cx="3835400" cy="5867400"/>
          </a:xfrm>
          <a:prstGeom prst="rect">
            <a:avLst/>
          </a:prstGeom>
        </p:spPr>
        <p:txBody>
          <a:bodyPr/>
          <a:lstStyle>
            <a:lvl1pPr marL="0" indent="0">
              <a:buNone/>
              <a:defRPr>
                <a:solidFill>
                  <a:schemeClr val="bg1"/>
                </a:solidFill>
                <a:latin typeface="Arial" panose="020B0604020202020204" pitchFamily="34" charset="0"/>
              </a:defRPr>
            </a:lvl1pPr>
          </a:lstStyle>
          <a:p>
            <a:pPr lvl="0"/>
            <a:r>
              <a:rPr lang="en-US" dirty="0"/>
              <a:t>Place your content here</a:t>
            </a:r>
          </a:p>
        </p:txBody>
      </p:sp>
    </p:spTree>
    <p:extLst>
      <p:ext uri="{BB962C8B-B14F-4D97-AF65-F5344CB8AC3E}">
        <p14:creationId xmlns:p14="http://schemas.microsoft.com/office/powerpoint/2010/main" val="3379559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Highlight Bullet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AD003F-D914-DF4A-A2B5-E34BE5F59584}"/>
              </a:ext>
            </a:extLst>
          </p:cNvPr>
          <p:cNvSpPr/>
          <p:nvPr/>
        </p:nvSpPr>
        <p:spPr>
          <a:xfrm>
            <a:off x="7369342" y="0"/>
            <a:ext cx="48226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latin typeface="Arial" panose="020B0604020202020204" pitchFamily="34" charset="0"/>
            </a:endParaRPr>
          </a:p>
        </p:txBody>
      </p:sp>
      <p:sp>
        <p:nvSpPr>
          <p:cNvPr id="5" name="Text Placeholder 5">
            <a:extLst>
              <a:ext uri="{FF2B5EF4-FFF2-40B4-BE49-F238E27FC236}">
                <a16:creationId xmlns:a16="http://schemas.microsoft.com/office/drawing/2014/main" id="{E38DCB9D-8034-4CCB-9462-3270EA2AA97B}"/>
              </a:ext>
            </a:extLst>
          </p:cNvPr>
          <p:cNvSpPr>
            <a:spLocks noGrp="1"/>
          </p:cNvSpPr>
          <p:nvPr>
            <p:ph type="body" sz="quarter" idx="12"/>
          </p:nvPr>
        </p:nvSpPr>
        <p:spPr>
          <a:xfrm>
            <a:off x="609600" y="498916"/>
            <a:ext cx="6077429" cy="1025922"/>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61060909-6D86-4E3C-BB35-1C70EBEFABDC}"/>
              </a:ext>
            </a:extLst>
          </p:cNvPr>
          <p:cNvSpPr>
            <a:spLocks noGrp="1"/>
          </p:cNvSpPr>
          <p:nvPr>
            <p:ph idx="14"/>
          </p:nvPr>
        </p:nvSpPr>
        <p:spPr>
          <a:xfrm>
            <a:off x="609601" y="1600200"/>
            <a:ext cx="6077428" cy="1446550"/>
          </a:xfrm>
          <a:prstGeom prst="rect">
            <a:avLst/>
          </a:prstGeom>
        </p:spPr>
        <p:txBody>
          <a:bodyPr wrap="square" lIns="0" tIns="0" rIns="0" bIns="0" numCol="1" spcCol="365760">
            <a:spAutoFit/>
          </a:bodyPr>
          <a:lstStyle>
            <a:lvl1pPr marL="347662" indent="-342900">
              <a:spcBef>
                <a:spcPts val="0"/>
              </a:spcBef>
              <a:spcAft>
                <a:spcPts val="800"/>
              </a:spcAft>
              <a:buClr>
                <a:schemeClr val="accent1"/>
              </a:buClr>
              <a:buSzPct val="100000"/>
              <a:buFont typeface="Arial" panose="020B0604020202020204" pitchFamily="34" charset="0"/>
              <a:buChar char="•"/>
              <a:tabLst/>
              <a:defRPr sz="2400" b="0" baseline="0">
                <a:solidFill>
                  <a:schemeClr val="tx1"/>
                </a:solidFill>
                <a:latin typeface="Arial" panose="020B0604020202020204" pitchFamily="34" charset="0"/>
                <a:cs typeface="Arial" panose="020B0604020202020204" pitchFamily="34" charset="0"/>
              </a:defRPr>
            </a:lvl1pPr>
            <a:lvl2pPr marL="582613" indent="-342900">
              <a:spcBef>
                <a:spcPts val="0"/>
              </a:spcBef>
              <a:spcAft>
                <a:spcPts val="800"/>
              </a:spcAft>
              <a:buClr>
                <a:schemeClr val="accent1"/>
              </a:buClr>
              <a:buSzPct val="100000"/>
              <a:buFont typeface="Arial" panose="020B0604020202020204" pitchFamily="34" charset="0"/>
              <a:buChar char="•"/>
              <a:tabLst/>
              <a:defRPr sz="2000" baseline="0">
                <a:solidFill>
                  <a:schemeClr val="tx1"/>
                </a:solidFill>
                <a:latin typeface="Arial" panose="020B0604020202020204" pitchFamily="34" charset="0"/>
                <a:cs typeface="Arial" panose="020B0604020202020204" pitchFamily="34" charset="0"/>
              </a:defRPr>
            </a:lvl2pPr>
            <a:lvl3pPr marL="712787" indent="-285750">
              <a:spcBef>
                <a:spcPts val="0"/>
              </a:spcBef>
              <a:spcAft>
                <a:spcPts val="800"/>
              </a:spcAft>
              <a:buClr>
                <a:schemeClr val="accent1"/>
              </a:buClr>
              <a:buSzPct val="100000"/>
              <a:buFont typeface="Arial" panose="020B0604020202020204" pitchFamily="34" charset="0"/>
              <a:buChar char="•"/>
              <a:tabLst/>
              <a:defRPr sz="1600" baseline="0">
                <a:solidFill>
                  <a:schemeClr val="tx1"/>
                </a:solidFill>
                <a:latin typeface="Arial" panose="020B0604020202020204" pitchFamily="34" charset="0"/>
              </a:defRPr>
            </a:lvl3pPr>
            <a:lvl4pPr marL="903287" indent="-285750">
              <a:spcBef>
                <a:spcPts val="0"/>
              </a:spcBef>
              <a:spcAft>
                <a:spcPts val="800"/>
              </a:spcAft>
              <a:buClr>
                <a:schemeClr val="accent1"/>
              </a:buClr>
              <a:buSzPct val="100000"/>
              <a:buFont typeface="Arial" panose="020B0604020202020204" pitchFamily="34" charset="0"/>
              <a:buChar char="•"/>
              <a:tabLst/>
              <a:defRPr sz="1400" baseline="0">
                <a:solidFill>
                  <a:schemeClr val="tx1"/>
                </a:solidFill>
                <a:latin typeface="Arial" panose="020B0604020202020204" pitchFamily="34" charset="0"/>
              </a:defRPr>
            </a:lvl4pPr>
            <a:lvl5pPr marL="2005461" indent="-285739">
              <a:buSzPct val="100000"/>
              <a:buFont typeface="+mj-lt"/>
              <a:buAutoNum type="arabicPeriod"/>
              <a:defRPr sz="1333">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AF96AA-4601-4492-A94C-35517B81DA40}"/>
              </a:ext>
            </a:extLst>
          </p:cNvPr>
          <p:cNvSpPr>
            <a:spLocks noGrp="1"/>
          </p:cNvSpPr>
          <p:nvPr>
            <p:ph sz="quarter" idx="15" hasCustomPrompt="1"/>
          </p:nvPr>
        </p:nvSpPr>
        <p:spPr>
          <a:xfrm>
            <a:off x="7747000" y="495300"/>
            <a:ext cx="3835400" cy="5867400"/>
          </a:xfrm>
          <a:prstGeom prst="rect">
            <a:avLst/>
          </a:prstGeom>
        </p:spPr>
        <p:txBody>
          <a:bodyPr/>
          <a:lstStyle>
            <a:lvl1pPr marL="0" indent="0">
              <a:buNone/>
              <a:defRPr>
                <a:solidFill>
                  <a:schemeClr val="bg1"/>
                </a:solidFill>
                <a:latin typeface="Arial" panose="020B0604020202020204" pitchFamily="34" charset="0"/>
              </a:defRPr>
            </a:lvl1pPr>
          </a:lstStyle>
          <a:p>
            <a:pPr lvl="0"/>
            <a:r>
              <a:rPr lang="en-US" dirty="0"/>
              <a:t>Place your content here</a:t>
            </a:r>
          </a:p>
        </p:txBody>
      </p:sp>
    </p:spTree>
    <p:extLst>
      <p:ext uri="{BB962C8B-B14F-4D97-AF65-F5344CB8AC3E}">
        <p14:creationId xmlns:p14="http://schemas.microsoft.com/office/powerpoint/2010/main" val="1476961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FC6EFD-79FF-5243-AEB6-C93C25B14433}"/>
              </a:ext>
            </a:extLst>
          </p:cNvPr>
          <p:cNvSpPr>
            <a:spLocks noGrp="1"/>
          </p:cNvSpPr>
          <p:nvPr>
            <p:ph type="body" sz="quarter" idx="12"/>
          </p:nvPr>
        </p:nvSpPr>
        <p:spPr>
          <a:xfrm>
            <a:off x="609601" y="498916"/>
            <a:ext cx="10972800" cy="515975"/>
          </a:xfrm>
          <a:prstGeom prst="rect">
            <a:avLst/>
          </a:prstGeom>
        </p:spPr>
        <p:txBody>
          <a:bodyPr wrap="square" lIns="0" tIns="0" rIns="0" bIns="0">
            <a:spAutoFit/>
          </a:bodyPr>
          <a:lstStyle>
            <a:lvl1pPr marL="0" indent="0">
              <a:lnSpc>
                <a:spcPts val="4000"/>
              </a:lnSpc>
              <a:spcBef>
                <a:spcPts val="0"/>
              </a:spcBef>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5" name="Graphic 4">
            <a:extLst>
              <a:ext uri="{FF2B5EF4-FFF2-40B4-BE49-F238E27FC236}">
                <a16:creationId xmlns:a16="http://schemas.microsoft.com/office/drawing/2014/main" id="{8764231F-24AE-40B0-8735-B26B4680088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4324" y="6388607"/>
            <a:ext cx="1460090" cy="301752"/>
          </a:xfrm>
          <a:prstGeom prst="rect">
            <a:avLst/>
          </a:prstGeom>
        </p:spPr>
      </p:pic>
    </p:spTree>
    <p:extLst>
      <p:ext uri="{BB962C8B-B14F-4D97-AF65-F5344CB8AC3E}">
        <p14:creationId xmlns:p14="http://schemas.microsoft.com/office/powerpoint/2010/main" val="3766489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Dark">
    <p:bg>
      <p:bgPr>
        <a:solidFill>
          <a:schemeClr val="accent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6EF6186-6636-6F4E-965F-2E649714D8AA}"/>
              </a:ext>
            </a:extLst>
          </p:cNvPr>
          <p:cNvPicPr>
            <a:picLocks noChangeAspect="1"/>
          </p:cNvPicPr>
          <p:nvPr/>
        </p:nvPicPr>
        <p:blipFill>
          <a:blip r:embed="rId2" cstate="email">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04324" y="6388607"/>
            <a:ext cx="1460090" cy="301752"/>
          </a:xfrm>
          <a:prstGeom prst="rect">
            <a:avLst/>
          </a:prstGeom>
        </p:spPr>
      </p:pic>
      <p:sp>
        <p:nvSpPr>
          <p:cNvPr id="6" name="Text Placeholder 5">
            <a:extLst>
              <a:ext uri="{FF2B5EF4-FFF2-40B4-BE49-F238E27FC236}">
                <a16:creationId xmlns:a16="http://schemas.microsoft.com/office/drawing/2014/main" id="{77FC6EFD-79FF-5243-AEB6-C93C25B14433}"/>
              </a:ext>
            </a:extLst>
          </p:cNvPr>
          <p:cNvSpPr>
            <a:spLocks noGrp="1"/>
          </p:cNvSpPr>
          <p:nvPr>
            <p:ph type="body" sz="quarter" idx="12"/>
          </p:nvPr>
        </p:nvSpPr>
        <p:spPr>
          <a:xfrm>
            <a:off x="609601" y="498916"/>
            <a:ext cx="10972799" cy="515975"/>
          </a:xfrm>
          <a:prstGeom prst="rect">
            <a:avLst/>
          </a:prstGeom>
        </p:spPr>
        <p:txBody>
          <a:bodyPr wrap="square" lIns="0" tIns="0" rIns="0" bIns="0">
            <a:spAutoFit/>
          </a:bodyPr>
          <a:lstStyle>
            <a:lvl1pPr marL="0" indent="0">
              <a:lnSpc>
                <a:spcPts val="4000"/>
              </a:lnSpc>
              <a:spcBef>
                <a:spcPts val="0"/>
              </a:spcBef>
              <a:buFontTx/>
              <a:buNone/>
              <a:defRPr sz="4000" b="1"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391130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2 - White - Blank">
    <p:spTree>
      <p:nvGrpSpPr>
        <p:cNvPr id="1" name=""/>
        <p:cNvGrpSpPr/>
        <p:nvPr/>
      </p:nvGrpSpPr>
      <p:grpSpPr>
        <a:xfrm>
          <a:off x="0" y="0"/>
          <a:ext cx="0" cy="0"/>
          <a:chOff x="0" y="0"/>
          <a:chExt cx="0" cy="0"/>
        </a:xfrm>
      </p:grpSpPr>
      <p:sp>
        <p:nvSpPr>
          <p:cNvPr id="5" name="Text Placeholder 5"/>
          <p:cNvSpPr>
            <a:spLocks noGrp="1"/>
          </p:cNvSpPr>
          <p:nvPr>
            <p:ph type="body" sz="quarter" idx="12"/>
          </p:nvPr>
        </p:nvSpPr>
        <p:spPr>
          <a:xfrm>
            <a:off x="614259" y="498916"/>
            <a:ext cx="10968141" cy="515975"/>
          </a:xfrm>
          <a:prstGeom prst="rect">
            <a:avLst/>
          </a:prstGeom>
        </p:spPr>
        <p:txBody>
          <a:bodyPr wrap="square" lIns="0" tIns="0" rIns="0" bIns="0">
            <a:spAutoFit/>
          </a:bodyPr>
          <a:lstStyle>
            <a:lvl1pPr marL="0" indent="0">
              <a:lnSpc>
                <a:spcPts val="4000"/>
              </a:lnSpc>
              <a:spcBef>
                <a:spcPts val="0"/>
              </a:spcBef>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Graphic 6">
            <a:extLst>
              <a:ext uri="{FF2B5EF4-FFF2-40B4-BE49-F238E27FC236}">
                <a16:creationId xmlns:a16="http://schemas.microsoft.com/office/drawing/2014/main" id="{142BF12F-0489-C247-B6B9-B8AD8616BAA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88424" y="6388607"/>
            <a:ext cx="1460090" cy="301752"/>
          </a:xfrm>
          <a:prstGeom prst="rect">
            <a:avLst/>
          </a:prstGeom>
        </p:spPr>
      </p:pic>
      <p:sp>
        <p:nvSpPr>
          <p:cNvPr id="6" name="Content Placeholder 2">
            <a:extLst>
              <a:ext uri="{FF2B5EF4-FFF2-40B4-BE49-F238E27FC236}">
                <a16:creationId xmlns:a16="http://schemas.microsoft.com/office/drawing/2014/main" id="{F4DC974C-CE52-7B43-B81C-11FBB428E42D}"/>
              </a:ext>
            </a:extLst>
          </p:cNvPr>
          <p:cNvSpPr>
            <a:spLocks noGrp="1"/>
          </p:cNvSpPr>
          <p:nvPr>
            <p:ph idx="14"/>
          </p:nvPr>
        </p:nvSpPr>
        <p:spPr>
          <a:xfrm>
            <a:off x="609601" y="1302030"/>
            <a:ext cx="10972800" cy="1446550"/>
          </a:xfrm>
          <a:prstGeom prst="rect">
            <a:avLst/>
          </a:prstGeom>
        </p:spPr>
        <p:txBody>
          <a:bodyPr wrap="square" lIns="0" tIns="0" rIns="0" bIns="0" numCol="1" spcCol="365760">
            <a:spAutoFit/>
          </a:bodyPr>
          <a:lstStyle>
            <a:lvl1pPr marL="4762" indent="0">
              <a:spcBef>
                <a:spcPts val="0"/>
              </a:spcBef>
              <a:spcAft>
                <a:spcPts val="800"/>
              </a:spcAft>
              <a:buClr>
                <a:schemeClr val="accent1"/>
              </a:buClr>
              <a:buSzPct val="100000"/>
              <a:buFont typeface="Arial" panose="020B0604020202020204" pitchFamily="34" charset="0"/>
              <a:buNone/>
              <a:tabLst/>
              <a:defRPr sz="2400" b="0" baseline="0">
                <a:solidFill>
                  <a:schemeClr val="tx1"/>
                </a:solidFill>
                <a:latin typeface="Arial" panose="020B0604020202020204" pitchFamily="34" charset="0"/>
                <a:cs typeface="Arial" panose="020B0604020202020204" pitchFamily="34" charset="0"/>
              </a:defRPr>
            </a:lvl1pPr>
            <a:lvl2pPr marL="239713" indent="0">
              <a:spcBef>
                <a:spcPts val="0"/>
              </a:spcBef>
              <a:spcAft>
                <a:spcPts val="800"/>
              </a:spcAft>
              <a:buClr>
                <a:schemeClr val="accent1"/>
              </a:buClr>
              <a:buSzPct val="100000"/>
              <a:buFont typeface="Arial" panose="020B0604020202020204" pitchFamily="34" charset="0"/>
              <a:buNone/>
              <a:tabLst/>
              <a:defRPr sz="2000" baseline="0">
                <a:solidFill>
                  <a:schemeClr val="tx1"/>
                </a:solidFill>
                <a:latin typeface="Arial" panose="020B0604020202020204" pitchFamily="34" charset="0"/>
                <a:cs typeface="Arial" panose="020B0604020202020204" pitchFamily="34" charset="0"/>
              </a:defRPr>
            </a:lvl2pPr>
            <a:lvl3pPr marL="427037" indent="0">
              <a:spcBef>
                <a:spcPts val="0"/>
              </a:spcBef>
              <a:spcAft>
                <a:spcPts val="800"/>
              </a:spcAft>
              <a:buClr>
                <a:schemeClr val="accent1"/>
              </a:buClr>
              <a:buSzPct val="100000"/>
              <a:buFont typeface="Arial" panose="020B0604020202020204" pitchFamily="34" charset="0"/>
              <a:buNone/>
              <a:tabLst/>
              <a:defRPr sz="1600" baseline="0">
                <a:solidFill>
                  <a:schemeClr val="tx1"/>
                </a:solidFill>
                <a:latin typeface="Arial" panose="020B0604020202020204" pitchFamily="34" charset="0"/>
              </a:defRPr>
            </a:lvl3pPr>
            <a:lvl4pPr marL="617537" indent="0">
              <a:spcBef>
                <a:spcPts val="0"/>
              </a:spcBef>
              <a:spcAft>
                <a:spcPts val="800"/>
              </a:spcAft>
              <a:buClr>
                <a:schemeClr val="accent1"/>
              </a:buClr>
              <a:buSzPct val="100000"/>
              <a:buFont typeface="Arial" panose="020B0604020202020204" pitchFamily="34" charset="0"/>
              <a:buNone/>
              <a:tabLst/>
              <a:defRPr sz="1400" baseline="0">
                <a:solidFill>
                  <a:schemeClr val="tx1"/>
                </a:solidFill>
                <a:latin typeface="Arial" panose="020B0604020202020204" pitchFamily="34" charset="0"/>
              </a:defRPr>
            </a:lvl4pPr>
            <a:lvl5pPr marL="2005461" indent="-285739">
              <a:buSzPct val="100000"/>
              <a:buFont typeface="+mj-lt"/>
              <a:buAutoNum type="arabicPeriod"/>
              <a:defRPr sz="1333">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24897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5C81BA-AF6C-F344-8328-A3DE297178F4}"/>
              </a:ext>
            </a:extLst>
          </p:cNvPr>
          <p:cNvSpPr>
            <a:spLocks noGrp="1" noChangeAspect="1"/>
          </p:cNvSpPr>
          <p:nvPr>
            <p:ph type="pic" sz="quarter" idx="15"/>
          </p:nvPr>
        </p:nvSpPr>
        <p:spPr>
          <a:xfrm>
            <a:off x="4267200" y="498916"/>
            <a:ext cx="7315199" cy="5367748"/>
          </a:xfrm>
          <a:prstGeom prst="rect">
            <a:avLst/>
          </a:prstGeom>
        </p:spPr>
        <p:txBody>
          <a:bodyPr anchor="ctr"/>
          <a:lstStyle>
            <a:lvl1pPr marL="0" indent="0" algn="ctr">
              <a:buNone/>
              <a:defRPr sz="2400">
                <a:latin typeface="Arial" panose="020B0604020202020204" pitchFamily="34" charset="0"/>
              </a:defRPr>
            </a:lvl1pPr>
          </a:lstStyle>
          <a:p>
            <a:r>
              <a:rPr lang="en-US"/>
              <a:t>Click icon to add picture</a:t>
            </a:r>
          </a:p>
        </p:txBody>
      </p:sp>
      <p:sp>
        <p:nvSpPr>
          <p:cNvPr id="15" name="Text Placeholder 5">
            <a:extLst>
              <a:ext uri="{FF2B5EF4-FFF2-40B4-BE49-F238E27FC236}">
                <a16:creationId xmlns:a16="http://schemas.microsoft.com/office/drawing/2014/main" id="{8A1E4769-DDFF-FA4E-B0C0-C50C36D8219F}"/>
              </a:ext>
            </a:extLst>
          </p:cNvPr>
          <p:cNvSpPr>
            <a:spLocks noGrp="1"/>
          </p:cNvSpPr>
          <p:nvPr>
            <p:ph type="body" sz="quarter" idx="12"/>
          </p:nvPr>
        </p:nvSpPr>
        <p:spPr>
          <a:xfrm>
            <a:off x="609600" y="498916"/>
            <a:ext cx="3431583" cy="1538883"/>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Content Placeholder 2">
            <a:extLst>
              <a:ext uri="{FF2B5EF4-FFF2-40B4-BE49-F238E27FC236}">
                <a16:creationId xmlns:a16="http://schemas.microsoft.com/office/drawing/2014/main" id="{C91B8E1C-D33F-2D40-B848-1828DD7AC70C}"/>
              </a:ext>
            </a:extLst>
          </p:cNvPr>
          <p:cNvSpPr>
            <a:spLocks noGrp="1"/>
          </p:cNvSpPr>
          <p:nvPr>
            <p:ph idx="14"/>
          </p:nvPr>
        </p:nvSpPr>
        <p:spPr>
          <a:xfrm>
            <a:off x="609601" y="2177524"/>
            <a:ext cx="3431582" cy="1497846"/>
          </a:xfrm>
          <a:prstGeom prst="rect">
            <a:avLst/>
          </a:prstGeom>
        </p:spPr>
        <p:txBody>
          <a:bodyPr wrap="square" lIns="0" tIns="0" rIns="0" bIns="0" numCol="1" spcCol="365760">
            <a:spAutoFit/>
          </a:bodyPr>
          <a:lstStyle>
            <a:lvl1pPr marL="347662" marR="0" indent="-342900" algn="l" defTabSz="1087394" rtl="0" eaLnBrk="1" fontAlgn="base" latinLnBrk="0" hangingPunct="1">
              <a:lnSpc>
                <a:spcPct val="100000"/>
              </a:lnSpc>
              <a:spcBef>
                <a:spcPts val="0"/>
              </a:spcBef>
              <a:spcAft>
                <a:spcPts val="800"/>
              </a:spcAft>
              <a:buClr>
                <a:schemeClr val="accent1"/>
              </a:buClr>
              <a:buSzPct val="100000"/>
              <a:buFont typeface="Arial" panose="020B0604020202020204" pitchFamily="34" charset="0"/>
              <a:buChar char="•"/>
              <a:tabLst/>
              <a:defRPr sz="2400" b="0" baseline="0">
                <a:solidFill>
                  <a:schemeClr val="tx1"/>
                </a:solidFill>
                <a:latin typeface="Arial" panose="020B0604020202020204" pitchFamily="34" charset="0"/>
                <a:cs typeface="Arial" panose="020B0604020202020204" pitchFamily="34" charset="0"/>
              </a:defRPr>
            </a:lvl1pPr>
            <a:lvl2pPr marL="582613" indent="-342900">
              <a:spcBef>
                <a:spcPts val="0"/>
              </a:spcBef>
              <a:spcAft>
                <a:spcPts val="800"/>
              </a:spcAft>
              <a:buClr>
                <a:schemeClr val="accent1"/>
              </a:buClr>
              <a:buSzPct val="100000"/>
              <a:buFont typeface="Arial" panose="020B0604020202020204" pitchFamily="34" charset="0"/>
              <a:buChar char="•"/>
              <a:tabLst/>
              <a:defRPr sz="2000" baseline="0">
                <a:solidFill>
                  <a:schemeClr val="tx1"/>
                </a:solidFill>
                <a:latin typeface="Arial" panose="020B0604020202020204" pitchFamily="34" charset="0"/>
                <a:cs typeface="Arial" panose="020B0604020202020204" pitchFamily="34" charset="0"/>
              </a:defRPr>
            </a:lvl2pPr>
            <a:lvl3pPr marL="712787" indent="-285750">
              <a:spcBef>
                <a:spcPts val="0"/>
              </a:spcBef>
              <a:spcAft>
                <a:spcPts val="800"/>
              </a:spcAft>
              <a:buClr>
                <a:schemeClr val="accent1"/>
              </a:buClr>
              <a:buSzPct val="100000"/>
              <a:buFont typeface="Arial" panose="020B0604020202020204" pitchFamily="34" charset="0"/>
              <a:buChar char="•"/>
              <a:tabLst/>
              <a:defRPr sz="1600" baseline="0">
                <a:solidFill>
                  <a:schemeClr val="tx1"/>
                </a:solidFill>
                <a:latin typeface="Arial" panose="020B0604020202020204" pitchFamily="34" charset="0"/>
              </a:defRPr>
            </a:lvl3pPr>
            <a:lvl4pPr marL="903287" indent="-285750">
              <a:spcBef>
                <a:spcPts val="0"/>
              </a:spcBef>
              <a:spcAft>
                <a:spcPts val="800"/>
              </a:spcAft>
              <a:buClr>
                <a:schemeClr val="accent1"/>
              </a:buClr>
              <a:buSzPct val="100000"/>
              <a:buFont typeface="Arial" panose="020B0604020202020204" pitchFamily="34" charset="0"/>
              <a:buChar char="•"/>
              <a:tabLst/>
              <a:defRPr sz="1400" baseline="0">
                <a:solidFill>
                  <a:schemeClr val="tx1"/>
                </a:solidFill>
                <a:latin typeface="+mn-lt"/>
              </a:defRPr>
            </a:lvl4pPr>
            <a:lvl5pPr marL="2005461" indent="-285739">
              <a:buSzPct val="100000"/>
              <a:buFont typeface="+mj-lt"/>
              <a:buAutoNum type="arabicPeriod"/>
              <a:defRPr sz="1333">
                <a:solidFill>
                  <a:schemeClr val="accent5"/>
                </a:solidFill>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9E8265E5-1B49-C743-867B-A6758E1A7E3A}"/>
              </a:ext>
            </a:extLst>
          </p:cNvPr>
          <p:cNvSpPr/>
          <p:nvPr/>
        </p:nvSpPr>
        <p:spPr>
          <a:xfrm rot="16200000">
            <a:off x="5775959" y="441960"/>
            <a:ext cx="640080"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solidFill>
                <a:schemeClr val="bg1"/>
              </a:solidFill>
              <a:latin typeface="Arial" panose="020B0604020202020204" pitchFamily="34" charset="0"/>
            </a:endParaRPr>
          </a:p>
        </p:txBody>
      </p:sp>
      <p:pic>
        <p:nvPicPr>
          <p:cNvPr id="8" name="Graphic 7">
            <a:extLst>
              <a:ext uri="{FF2B5EF4-FFF2-40B4-BE49-F238E27FC236}">
                <a16:creationId xmlns:a16="http://schemas.microsoft.com/office/drawing/2014/main" id="{9C624914-F571-4343-BD72-21A95FDACB3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88424" y="6388607"/>
            <a:ext cx="1460090" cy="301752"/>
          </a:xfrm>
          <a:prstGeom prst="rect">
            <a:avLst/>
          </a:prstGeom>
        </p:spPr>
      </p:pic>
    </p:spTree>
    <p:extLst>
      <p:ext uri="{BB962C8B-B14F-4D97-AF65-F5344CB8AC3E}">
        <p14:creationId xmlns:p14="http://schemas.microsoft.com/office/powerpoint/2010/main" val="91135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308A80-DCBC-E943-A461-59058EDDF615}"/>
              </a:ext>
            </a:extLst>
          </p:cNvPr>
          <p:cNvSpPr/>
          <p:nvPr/>
        </p:nvSpPr>
        <p:spPr>
          <a:xfrm>
            <a:off x="-2" y="0"/>
            <a:ext cx="1219200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latin typeface="Arial" panose="020B0604020202020204" pitchFamily="34" charset="0"/>
            </a:endParaRPr>
          </a:p>
        </p:txBody>
      </p:sp>
      <p:sp>
        <p:nvSpPr>
          <p:cNvPr id="8" name="Picture Placeholder 2">
            <a:extLst>
              <a:ext uri="{FF2B5EF4-FFF2-40B4-BE49-F238E27FC236}">
                <a16:creationId xmlns:a16="http://schemas.microsoft.com/office/drawing/2014/main" id="{B46DE0C1-CA44-534A-BBD7-60E68FA83277}"/>
              </a:ext>
            </a:extLst>
          </p:cNvPr>
          <p:cNvSpPr>
            <a:spLocks noGrp="1" noChangeAspect="1"/>
          </p:cNvSpPr>
          <p:nvPr>
            <p:ph type="pic" sz="quarter" idx="15" hasCustomPrompt="1"/>
          </p:nvPr>
        </p:nvSpPr>
        <p:spPr>
          <a:xfrm>
            <a:off x="4822654" y="0"/>
            <a:ext cx="7369346" cy="6858000"/>
          </a:xfrm>
          <a:prstGeom prst="rect">
            <a:avLst/>
          </a:prstGeom>
          <a:blipFill dpi="0" rotWithShape="1">
            <a:blip r:embed="rId2">
              <a:alphaModFix amt="85000"/>
              <a:extLst>
                <a:ext uri="{837473B0-CC2E-450A-ABE3-18F120FF3D39}">
                  <a1611:picAttrSrcUrl xmlns:a1611="http://schemas.microsoft.com/office/drawing/2016/11/main" r:id="rId3"/>
                </a:ext>
              </a:extLst>
            </a:blip>
            <a:srcRect/>
            <a:stretch>
              <a:fillRect l="-19796" r="-19796"/>
            </a:stretch>
          </a:blipFill>
        </p:spPr>
        <p:txBody>
          <a:bodyPr tIns="365760" anchor="t"/>
          <a:lstStyle>
            <a:lvl1pPr marL="0" indent="0" algn="ctr">
              <a:buNone/>
              <a:defRPr sz="2800">
                <a:solidFill>
                  <a:schemeClr val="bg1"/>
                </a:solidFill>
                <a:latin typeface="Arial" panose="020B0604020202020204" pitchFamily="34" charset="0"/>
              </a:defRPr>
            </a:lvl1pPr>
          </a:lstStyle>
          <a:p>
            <a:r>
              <a:rPr lang="en-US"/>
              <a:t>Click central icon to replace photo</a:t>
            </a:r>
          </a:p>
        </p:txBody>
      </p:sp>
      <p:sp>
        <p:nvSpPr>
          <p:cNvPr id="13" name="Text Placeholder 5">
            <a:extLst>
              <a:ext uri="{FF2B5EF4-FFF2-40B4-BE49-F238E27FC236}">
                <a16:creationId xmlns:a16="http://schemas.microsoft.com/office/drawing/2014/main" id="{2BBD133F-1E2B-674D-AC8C-2C30748D70E2}"/>
              </a:ext>
            </a:extLst>
          </p:cNvPr>
          <p:cNvSpPr>
            <a:spLocks noGrp="1"/>
          </p:cNvSpPr>
          <p:nvPr>
            <p:ph type="body" sz="quarter" idx="12"/>
          </p:nvPr>
        </p:nvSpPr>
        <p:spPr>
          <a:xfrm>
            <a:off x="609600" y="498916"/>
            <a:ext cx="3431583" cy="1538883"/>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bg1"/>
                </a:solidFill>
                <a:latin typeface="+mj-lt"/>
                <a:cs typeface="Arial" panose="020B06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E5BE1DCF-FEE3-CD45-9DB8-A2F6FDA80740}"/>
              </a:ext>
            </a:extLst>
          </p:cNvPr>
          <p:cNvSpPr>
            <a:spLocks noGrp="1"/>
          </p:cNvSpPr>
          <p:nvPr>
            <p:ph idx="14"/>
          </p:nvPr>
        </p:nvSpPr>
        <p:spPr>
          <a:xfrm>
            <a:off x="609601" y="2167383"/>
            <a:ext cx="3431582" cy="738664"/>
          </a:xfrm>
          <a:prstGeom prst="rect">
            <a:avLst/>
          </a:prstGeom>
        </p:spPr>
        <p:txBody>
          <a:bodyPr wrap="square" lIns="0" tIns="0" rIns="0" bIns="0" numCol="1" spcCol="365760">
            <a:spAutoFit/>
          </a:bodyPr>
          <a:lstStyle>
            <a:lvl1pPr marL="4762" marR="0" indent="0" algn="l" defTabSz="1087394" rtl="0" eaLnBrk="1" fontAlgn="base" latinLnBrk="0" hangingPunct="1">
              <a:lnSpc>
                <a:spcPct val="100000"/>
              </a:lnSpc>
              <a:spcBef>
                <a:spcPts val="0"/>
              </a:spcBef>
              <a:spcAft>
                <a:spcPts val="800"/>
              </a:spcAft>
              <a:buClr>
                <a:schemeClr val="bg1"/>
              </a:buClr>
              <a:buSzPct val="100000"/>
              <a:buFont typeface="Arial" panose="020B0604020202020204" pitchFamily="34" charset="0"/>
              <a:buNone/>
              <a:tabLst/>
              <a:defRPr sz="2400" b="0" baseline="0">
                <a:solidFill>
                  <a:schemeClr val="bg1"/>
                </a:solidFill>
                <a:latin typeface="Arial" panose="020B0604020202020204" pitchFamily="34" charset="0"/>
                <a:cs typeface="Arial" panose="020B0604020202020204" pitchFamily="34" charset="0"/>
              </a:defRPr>
            </a:lvl1pPr>
            <a:lvl2pPr marL="582613" indent="-342900">
              <a:spcBef>
                <a:spcPts val="0"/>
              </a:spcBef>
              <a:spcAft>
                <a:spcPts val="800"/>
              </a:spcAft>
              <a:buClr>
                <a:schemeClr val="bg1"/>
              </a:buClr>
              <a:buSzPct val="100000"/>
              <a:buFont typeface="Arial" panose="020B0604020202020204" pitchFamily="34" charset="0"/>
              <a:buChar char="•"/>
              <a:tabLst/>
              <a:defRPr sz="2000" baseline="0">
                <a:solidFill>
                  <a:schemeClr val="bg1"/>
                </a:solidFill>
                <a:latin typeface="+mn-lt"/>
                <a:cs typeface="Benton Sans" panose="02000504020000020004" pitchFamily="2" charset="77"/>
              </a:defRPr>
            </a:lvl2pPr>
            <a:lvl3pPr marL="712787" indent="-285750">
              <a:spcBef>
                <a:spcPts val="0"/>
              </a:spcBef>
              <a:spcAft>
                <a:spcPts val="800"/>
              </a:spcAft>
              <a:buClr>
                <a:schemeClr val="bg1"/>
              </a:buClr>
              <a:buSzPct val="100000"/>
              <a:buFont typeface="Arial" panose="020B0604020202020204" pitchFamily="34" charset="0"/>
              <a:buChar char="•"/>
              <a:tabLst/>
              <a:defRPr sz="1600" baseline="0">
                <a:solidFill>
                  <a:schemeClr val="bg1"/>
                </a:solidFill>
                <a:latin typeface="+mn-lt"/>
              </a:defRPr>
            </a:lvl3pPr>
            <a:lvl4pPr marL="903287" indent="-285750">
              <a:spcBef>
                <a:spcPts val="0"/>
              </a:spcBef>
              <a:spcAft>
                <a:spcPts val="800"/>
              </a:spcAft>
              <a:buClr>
                <a:schemeClr val="bg1"/>
              </a:buClr>
              <a:buSzPct val="100000"/>
              <a:buFont typeface="Arial" panose="020B0604020202020204" pitchFamily="34" charset="0"/>
              <a:buChar char="•"/>
              <a:tabLst/>
              <a:defRPr sz="1400" baseline="0">
                <a:solidFill>
                  <a:schemeClr val="bg1"/>
                </a:solidFill>
                <a:latin typeface="+mn-lt"/>
              </a:defRPr>
            </a:lvl4pPr>
            <a:lvl5pPr marL="2005461" indent="-285739">
              <a:buSzPct val="100000"/>
              <a:buFont typeface="+mj-lt"/>
              <a:buAutoNum type="arabicPeriod"/>
              <a:defRPr sz="1333">
                <a:solidFill>
                  <a:schemeClr val="accent5"/>
                </a:solidFill>
              </a:defRPr>
            </a:lvl5pPr>
          </a:lstStyle>
          <a:p>
            <a:pPr lvl="0"/>
            <a:r>
              <a:rPr lang="en-US"/>
              <a:t>Click to edit Master text styles</a:t>
            </a:r>
          </a:p>
        </p:txBody>
      </p:sp>
    </p:spTree>
    <p:extLst>
      <p:ext uri="{BB962C8B-B14F-4D97-AF65-F5344CB8AC3E}">
        <p14:creationId xmlns:p14="http://schemas.microsoft.com/office/powerpoint/2010/main" val="1122030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ontent Highlight -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9A7335D-F4EE-AC4C-9477-AED89688C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 Placeholder 5">
            <a:extLst>
              <a:ext uri="{FF2B5EF4-FFF2-40B4-BE49-F238E27FC236}">
                <a16:creationId xmlns:a16="http://schemas.microsoft.com/office/drawing/2014/main" id="{F050587C-3279-804E-A93C-FDC276BE7288}"/>
              </a:ext>
            </a:extLst>
          </p:cNvPr>
          <p:cNvSpPr>
            <a:spLocks noGrp="1"/>
          </p:cNvSpPr>
          <p:nvPr>
            <p:ph type="body" sz="quarter" idx="12"/>
          </p:nvPr>
        </p:nvSpPr>
        <p:spPr>
          <a:xfrm>
            <a:off x="609600" y="498916"/>
            <a:ext cx="4823655" cy="1028936"/>
          </a:xfrm>
          <a:prstGeom prst="rect">
            <a:avLst/>
          </a:prstGeom>
        </p:spPr>
        <p:txBody>
          <a:bodyPr wrap="square" lIns="0" tIns="0" rIns="0" bIns="0">
            <a:spAutoFit/>
          </a:bodyPr>
          <a:lstStyle>
            <a:lvl1pPr marL="0" indent="0">
              <a:lnSpc>
                <a:spcPts val="4000"/>
              </a:lnSpc>
              <a:spcBef>
                <a:spcPts val="0"/>
              </a:spcBef>
              <a:spcAft>
                <a:spcPts val="800"/>
              </a:spcAft>
              <a:buFontTx/>
              <a:buNone/>
              <a:defRPr sz="40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65CEB6EF-0985-294D-986C-3E3558E89AA4}"/>
              </a:ext>
            </a:extLst>
          </p:cNvPr>
          <p:cNvSpPr>
            <a:spLocks noGrp="1"/>
          </p:cNvSpPr>
          <p:nvPr>
            <p:ph idx="14" hasCustomPrompt="1"/>
          </p:nvPr>
        </p:nvSpPr>
        <p:spPr>
          <a:xfrm>
            <a:off x="609601" y="1600200"/>
            <a:ext cx="4823654" cy="369332"/>
          </a:xfrm>
          <a:prstGeom prst="rect">
            <a:avLst/>
          </a:prstGeom>
        </p:spPr>
        <p:txBody>
          <a:bodyPr wrap="square" lIns="0" tIns="0" rIns="0" bIns="0" numCol="1" spcCol="365760">
            <a:spAutoFit/>
          </a:bodyPr>
          <a:lstStyle>
            <a:lvl1pPr marL="4762" indent="0">
              <a:spcBef>
                <a:spcPts val="0"/>
              </a:spcBef>
              <a:spcAft>
                <a:spcPts val="800"/>
              </a:spcAft>
              <a:buClr>
                <a:schemeClr val="accent1"/>
              </a:buClr>
              <a:buSzPct val="100000"/>
              <a:buFont typeface="Arial" panose="020B0604020202020204" pitchFamily="34" charset="0"/>
              <a:buNone/>
              <a:tabLst/>
              <a:defRPr sz="2400" b="0" baseline="0">
                <a:solidFill>
                  <a:schemeClr val="tx1"/>
                </a:solidFill>
                <a:latin typeface="Arial" panose="020B0604020202020204" pitchFamily="34" charset="0"/>
                <a:cs typeface="Arial" panose="020B0604020202020204" pitchFamily="34" charset="0"/>
              </a:defRPr>
            </a:lvl1pPr>
            <a:lvl2pPr marL="239713" indent="0">
              <a:spcBef>
                <a:spcPts val="0"/>
              </a:spcBef>
              <a:spcAft>
                <a:spcPts val="800"/>
              </a:spcAft>
              <a:buClr>
                <a:schemeClr val="accent1"/>
              </a:buClr>
              <a:buSzPct val="100000"/>
              <a:buFont typeface="Arial" panose="020B0604020202020204" pitchFamily="34" charset="0"/>
              <a:buNone/>
              <a:tabLst/>
              <a:defRPr sz="2000" baseline="0">
                <a:solidFill>
                  <a:schemeClr val="tx1"/>
                </a:solidFill>
                <a:latin typeface="+mn-lt"/>
                <a:cs typeface="Benton Sans" panose="02000504020000020004" pitchFamily="2" charset="77"/>
              </a:defRPr>
            </a:lvl2pPr>
            <a:lvl3pPr marL="427037" indent="0">
              <a:spcBef>
                <a:spcPts val="0"/>
              </a:spcBef>
              <a:spcAft>
                <a:spcPts val="800"/>
              </a:spcAft>
              <a:buClr>
                <a:schemeClr val="accent1"/>
              </a:buClr>
              <a:buSzPct val="100000"/>
              <a:buFont typeface="Arial" panose="020B0604020202020204" pitchFamily="34" charset="0"/>
              <a:buNone/>
              <a:tabLst/>
              <a:defRPr sz="1600" baseline="0">
                <a:solidFill>
                  <a:schemeClr val="tx1"/>
                </a:solidFill>
                <a:latin typeface="+mn-lt"/>
              </a:defRPr>
            </a:lvl3pPr>
            <a:lvl4pPr marL="617537" indent="0">
              <a:spcBef>
                <a:spcPts val="0"/>
              </a:spcBef>
              <a:spcAft>
                <a:spcPts val="800"/>
              </a:spcAft>
              <a:buClr>
                <a:schemeClr val="accent1"/>
              </a:buClr>
              <a:buSzPct val="100000"/>
              <a:buFont typeface="Arial" panose="020B0604020202020204" pitchFamily="34" charset="0"/>
              <a:buNone/>
              <a:tabLst/>
              <a:defRPr sz="1400" baseline="0">
                <a:solidFill>
                  <a:schemeClr val="tx1"/>
                </a:solidFill>
                <a:latin typeface="+mn-lt"/>
              </a:defRPr>
            </a:lvl4pPr>
            <a:lvl5pPr marL="2005461" indent="-285739">
              <a:buSzPct val="100000"/>
              <a:buFont typeface="+mj-lt"/>
              <a:buAutoNum type="arabicPeriod"/>
              <a:defRPr sz="1333">
                <a:solidFill>
                  <a:schemeClr val="accent5"/>
                </a:solidFill>
              </a:defRPr>
            </a:lvl5pPr>
          </a:lstStyle>
          <a:p>
            <a:pPr lvl="0"/>
            <a:r>
              <a:rPr lang="en-US" dirty="0"/>
              <a:t>Click to add master text</a:t>
            </a:r>
          </a:p>
        </p:txBody>
      </p:sp>
      <p:sp>
        <p:nvSpPr>
          <p:cNvPr id="7" name="Rectangle 6">
            <a:extLst>
              <a:ext uri="{FF2B5EF4-FFF2-40B4-BE49-F238E27FC236}">
                <a16:creationId xmlns:a16="http://schemas.microsoft.com/office/drawing/2014/main" id="{2D064D18-AFAC-9B48-842C-AB0D35A81897}"/>
              </a:ext>
            </a:extLst>
          </p:cNvPr>
          <p:cNvSpPr/>
          <p:nvPr/>
        </p:nvSpPr>
        <p:spPr>
          <a:xfrm rot="16200000">
            <a:off x="5775959" y="441960"/>
            <a:ext cx="640080"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solidFill>
                <a:schemeClr val="bg1"/>
              </a:solidFill>
              <a:latin typeface="Arial" panose="020B0604020202020204" pitchFamily="34" charset="0"/>
            </a:endParaRPr>
          </a:p>
        </p:txBody>
      </p:sp>
      <p:pic>
        <p:nvPicPr>
          <p:cNvPr id="9" name="Graphic 8">
            <a:extLst>
              <a:ext uri="{FF2B5EF4-FFF2-40B4-BE49-F238E27FC236}">
                <a16:creationId xmlns:a16="http://schemas.microsoft.com/office/drawing/2014/main" id="{3633A068-42A6-4282-B3F0-19F303442857}"/>
              </a:ext>
            </a:extLst>
          </p:cNvPr>
          <p:cNvPicPr>
            <a:picLocks noChangeAspect="1"/>
          </p:cNvPicPr>
          <p:nvPr/>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04324" y="6388607"/>
            <a:ext cx="1460090" cy="301752"/>
          </a:xfrm>
          <a:prstGeom prst="rect">
            <a:avLst/>
          </a:prstGeom>
        </p:spPr>
      </p:pic>
    </p:spTree>
    <p:extLst>
      <p:ext uri="{BB962C8B-B14F-4D97-AF65-F5344CB8AC3E}">
        <p14:creationId xmlns:p14="http://schemas.microsoft.com/office/powerpoint/2010/main" val="2380255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7D6E4-04FB-A548-B48E-CC49A9B2E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2"/>
          <p:cNvSpPr>
            <a:spLocks noGrp="1"/>
          </p:cNvSpPr>
          <p:nvPr>
            <p:ph type="body" sz="quarter" idx="11" hasCustomPrompt="1"/>
          </p:nvPr>
        </p:nvSpPr>
        <p:spPr>
          <a:xfrm>
            <a:off x="1358380" y="4360663"/>
            <a:ext cx="6731000" cy="246221"/>
          </a:xfrm>
          <a:prstGeom prst="rect">
            <a:avLst/>
          </a:prstGeom>
        </p:spPr>
        <p:txBody>
          <a:bodyPr lIns="0" tIns="0" rIns="0" bIns="0">
            <a:spAutoFit/>
          </a:bodyPr>
          <a:lstStyle>
            <a:lvl1pPr marL="0" indent="0">
              <a:buNone/>
              <a:defRPr sz="1600" b="0" baseline="0">
                <a:solidFill>
                  <a:schemeClr val="bg1"/>
                </a:solidFill>
                <a:latin typeface="Arial" panose="020B0604020202020204" pitchFamily="34" charset="0"/>
              </a:defRPr>
            </a:lvl1pPr>
            <a:lvl2pPr marL="544237" indent="0">
              <a:buNone/>
              <a:defRPr sz="833"/>
            </a:lvl2pPr>
            <a:lvl3pPr marL="1088474" indent="0">
              <a:buNone/>
              <a:defRPr sz="833"/>
            </a:lvl3pPr>
            <a:lvl4pPr marL="1632711" indent="0">
              <a:buNone/>
              <a:defRPr sz="833"/>
            </a:lvl4pPr>
            <a:lvl5pPr marL="2176948" indent="0">
              <a:buNone/>
              <a:defRPr sz="833"/>
            </a:lvl5pPr>
          </a:lstStyle>
          <a:p>
            <a:pPr lvl="0"/>
            <a:r>
              <a:rPr lang="en-US" dirty="0"/>
              <a:t>FIRST LAST NAME, JOB TITLE AND COMPANY</a:t>
            </a:r>
          </a:p>
        </p:txBody>
      </p:sp>
      <p:sp>
        <p:nvSpPr>
          <p:cNvPr id="6" name="Text Placeholder 5">
            <a:extLst>
              <a:ext uri="{FF2B5EF4-FFF2-40B4-BE49-F238E27FC236}">
                <a16:creationId xmlns:a16="http://schemas.microsoft.com/office/drawing/2014/main" id="{F8771DBC-2A0C-5E47-81D7-FFB8D5CBABF0}"/>
              </a:ext>
            </a:extLst>
          </p:cNvPr>
          <p:cNvSpPr>
            <a:spLocks noGrp="1"/>
          </p:cNvSpPr>
          <p:nvPr>
            <p:ph type="body" sz="quarter" idx="12" hasCustomPrompt="1"/>
          </p:nvPr>
        </p:nvSpPr>
        <p:spPr>
          <a:xfrm>
            <a:off x="1358636" y="1958774"/>
            <a:ext cx="8443731" cy="2229268"/>
          </a:xfrm>
          <a:prstGeom prst="rect">
            <a:avLst/>
          </a:prstGeom>
        </p:spPr>
        <p:txBody>
          <a:bodyPr lIns="0"/>
          <a:lstStyle>
            <a:lvl1pPr marL="0" indent="0">
              <a:buNone/>
              <a:defRPr sz="4800" b="1" i="0">
                <a:solidFill>
                  <a:schemeClr val="bg1"/>
                </a:solidFill>
                <a:latin typeface="Arial" panose="020B0604020202020204" pitchFamily="34" charset="0"/>
              </a:defRPr>
            </a:lvl1pPr>
          </a:lstStyle>
          <a:p>
            <a:pPr lvl="0"/>
            <a:r>
              <a:rPr lang="en-US" dirty="0"/>
              <a:t>Quote an employee, core company value, or a stat from a customer goes here</a:t>
            </a:r>
          </a:p>
        </p:txBody>
      </p:sp>
      <p:pic>
        <p:nvPicPr>
          <p:cNvPr id="8" name="Picture 7">
            <a:extLst>
              <a:ext uri="{FF2B5EF4-FFF2-40B4-BE49-F238E27FC236}">
                <a16:creationId xmlns:a16="http://schemas.microsoft.com/office/drawing/2014/main" id="{EC55FC28-0C28-B848-A607-C0A44F8CE9C1}"/>
              </a:ext>
            </a:extLst>
          </p:cNvPr>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831836" y="1470448"/>
            <a:ext cx="1053089" cy="717134"/>
          </a:xfrm>
          <a:prstGeom prst="rect">
            <a:avLst/>
          </a:prstGeom>
        </p:spPr>
      </p:pic>
    </p:spTree>
    <p:extLst>
      <p:ext uri="{BB962C8B-B14F-4D97-AF65-F5344CB8AC3E}">
        <p14:creationId xmlns:p14="http://schemas.microsoft.com/office/powerpoint/2010/main" val="17012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White - Bar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5E321-86EC-E143-8F65-D79FC1340F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41E955D-6D8F-FE4E-A7BE-4E32D5198E5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
        <p:nvSpPr>
          <p:cNvPr id="12" name="Title 1">
            <a:extLst>
              <a:ext uri="{FF2B5EF4-FFF2-40B4-BE49-F238E27FC236}">
                <a16:creationId xmlns:a16="http://schemas.microsoft.com/office/drawing/2014/main" id="{811005DB-1B28-114A-A3B9-60BF974BFD5D}"/>
              </a:ext>
            </a:extLst>
          </p:cNvPr>
          <p:cNvSpPr>
            <a:spLocks noGrp="1"/>
          </p:cNvSpPr>
          <p:nvPr>
            <p:ph type="title"/>
          </p:nvPr>
        </p:nvSpPr>
        <p:spPr>
          <a:xfrm>
            <a:off x="618011" y="2209623"/>
            <a:ext cx="10964388" cy="500586"/>
          </a:xfrm>
        </p:spPr>
        <p:txBody>
          <a:bodyPr lIns="0" tIns="0" rIns="0" bIns="0"/>
          <a:lstStyle>
            <a:lvl1pPr>
              <a:defRPr sz="4000" b="1" i="0">
                <a:solidFill>
                  <a:schemeClr val="accent1"/>
                </a:solidFill>
                <a:latin typeface="+mj-lt"/>
              </a:defRPr>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014BF0FA-E0A3-3641-95DB-07363BE241D7}"/>
              </a:ext>
            </a:extLst>
          </p:cNvPr>
          <p:cNvSpPr>
            <a:spLocks noGrp="1"/>
          </p:cNvSpPr>
          <p:nvPr>
            <p:ph type="body" sz="quarter" idx="10" hasCustomPrompt="1"/>
          </p:nvPr>
        </p:nvSpPr>
        <p:spPr>
          <a:xfrm>
            <a:off x="618010" y="2784993"/>
            <a:ext cx="10964389" cy="377954"/>
          </a:xfrm>
          <a:prstGeom prst="rect">
            <a:avLst/>
          </a:prstGeom>
        </p:spPr>
        <p:txBody>
          <a:bodyPr lIns="0" tIns="0" rIns="0" bIns="0"/>
          <a:lstStyle>
            <a:lvl1pPr marL="0" indent="0">
              <a:buNone/>
              <a:defRPr sz="2800" b="0" i="0" spc="0" baseline="0">
                <a:solidFill>
                  <a:schemeClr val="tx1"/>
                </a:solidFill>
                <a:latin typeface="+mj-lt"/>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
        <p:nvSpPr>
          <p:cNvPr id="15" name="Text Placeholder 9">
            <a:extLst>
              <a:ext uri="{FF2B5EF4-FFF2-40B4-BE49-F238E27FC236}">
                <a16:creationId xmlns:a16="http://schemas.microsoft.com/office/drawing/2014/main" id="{2AFAECFF-5EDE-EF41-BDAA-A96E92ED12A8}"/>
              </a:ext>
            </a:extLst>
          </p:cNvPr>
          <p:cNvSpPr>
            <a:spLocks noGrp="1"/>
          </p:cNvSpPr>
          <p:nvPr>
            <p:ph type="body" sz="quarter" idx="11" hasCustomPrompt="1"/>
          </p:nvPr>
        </p:nvSpPr>
        <p:spPr>
          <a:xfrm>
            <a:off x="618011" y="3886200"/>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b="0">
                <a:solidFill>
                  <a:schemeClr val="tx1"/>
                </a:solidFill>
                <a:latin typeface="+mn-lt"/>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spTree>
    <p:extLst>
      <p:ext uri="{BB962C8B-B14F-4D97-AF65-F5344CB8AC3E}">
        <p14:creationId xmlns:p14="http://schemas.microsoft.com/office/powerpoint/2010/main" val="2142812559"/>
      </p:ext>
    </p:extLst>
  </p:cSld>
  <p:clrMapOvr>
    <a:masterClrMapping/>
  </p:clrMapOvr>
  <p:extLst>
    <p:ext uri="{DCECCB84-F9BA-43D5-87BE-67443E8EF086}">
      <p15:sldGuideLst xmlns:p15="http://schemas.microsoft.com/office/powerpoint/2012/main">
        <p15:guide id="3" orient="horz" pos="1392" userDrawn="1">
          <p15:clr>
            <a:srgbClr val="FBAE40"/>
          </p15:clr>
        </p15:guide>
        <p15:guide id="4" orient="horz" pos="24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 Indi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221BB-673E-FE44-8030-DB29AB7DB9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55FC28-0C28-B848-A607-C0A44F8CE9C1}"/>
              </a:ext>
            </a:extLst>
          </p:cNvPr>
          <p:cNvPicPr>
            <a:picLocks noChangeAspect="1"/>
          </p:cNvPicPr>
          <p:nvPr/>
        </p:nvPicPr>
        <p:blipFill>
          <a:blip r:embed="rId3" cstate="email">
            <a:alphaModFix amt="25000"/>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31836" y="1470448"/>
            <a:ext cx="1053089" cy="717134"/>
          </a:xfrm>
          <a:prstGeom prst="rect">
            <a:avLst/>
          </a:prstGeom>
        </p:spPr>
      </p:pic>
      <p:sp>
        <p:nvSpPr>
          <p:cNvPr id="9" name="Text Placeholder 12">
            <a:extLst>
              <a:ext uri="{FF2B5EF4-FFF2-40B4-BE49-F238E27FC236}">
                <a16:creationId xmlns:a16="http://schemas.microsoft.com/office/drawing/2014/main" id="{EBDA3775-A60D-B14A-86AB-8D9CDD71906A}"/>
              </a:ext>
            </a:extLst>
          </p:cNvPr>
          <p:cNvSpPr>
            <a:spLocks noGrp="1"/>
          </p:cNvSpPr>
          <p:nvPr>
            <p:ph type="body" sz="quarter" idx="11" hasCustomPrompt="1"/>
          </p:nvPr>
        </p:nvSpPr>
        <p:spPr>
          <a:xfrm>
            <a:off x="1358380" y="4360663"/>
            <a:ext cx="6731000" cy="246221"/>
          </a:xfrm>
          <a:prstGeom prst="rect">
            <a:avLst/>
          </a:prstGeom>
        </p:spPr>
        <p:txBody>
          <a:bodyPr lIns="0" tIns="0" rIns="0" bIns="0">
            <a:spAutoFit/>
          </a:bodyPr>
          <a:lstStyle>
            <a:lvl1pPr marL="0" indent="0">
              <a:buNone/>
              <a:defRPr sz="1600" b="0" baseline="0">
                <a:solidFill>
                  <a:schemeClr val="bg1"/>
                </a:solidFill>
                <a:latin typeface="Arial" panose="020B0604020202020204" pitchFamily="34" charset="0"/>
              </a:defRPr>
            </a:lvl1pPr>
            <a:lvl2pPr marL="544237" indent="0">
              <a:buNone/>
              <a:defRPr sz="833"/>
            </a:lvl2pPr>
            <a:lvl3pPr marL="1088474" indent="0">
              <a:buNone/>
              <a:defRPr sz="833"/>
            </a:lvl3pPr>
            <a:lvl4pPr marL="1632711" indent="0">
              <a:buNone/>
              <a:defRPr sz="833"/>
            </a:lvl4pPr>
            <a:lvl5pPr marL="2176948" indent="0">
              <a:buNone/>
              <a:defRPr sz="833"/>
            </a:lvl5pPr>
          </a:lstStyle>
          <a:p>
            <a:pPr lvl="0"/>
            <a:r>
              <a:rPr lang="en-US" dirty="0"/>
              <a:t>FIRST LAST NAME, JOB TITLE AND COMPANY</a:t>
            </a:r>
          </a:p>
        </p:txBody>
      </p:sp>
      <p:sp>
        <p:nvSpPr>
          <p:cNvPr id="10" name="Text Placeholder 5">
            <a:extLst>
              <a:ext uri="{FF2B5EF4-FFF2-40B4-BE49-F238E27FC236}">
                <a16:creationId xmlns:a16="http://schemas.microsoft.com/office/drawing/2014/main" id="{961D785E-43BA-DD40-A6AD-DC60A8A97475}"/>
              </a:ext>
            </a:extLst>
          </p:cNvPr>
          <p:cNvSpPr>
            <a:spLocks noGrp="1"/>
          </p:cNvSpPr>
          <p:nvPr>
            <p:ph type="body" sz="quarter" idx="12" hasCustomPrompt="1"/>
          </p:nvPr>
        </p:nvSpPr>
        <p:spPr>
          <a:xfrm>
            <a:off x="1358636" y="1958774"/>
            <a:ext cx="8443731" cy="2229268"/>
          </a:xfrm>
          <a:prstGeom prst="rect">
            <a:avLst/>
          </a:prstGeom>
        </p:spPr>
        <p:txBody>
          <a:bodyPr lIns="0"/>
          <a:lstStyle>
            <a:lvl1pPr marL="0" indent="0">
              <a:buNone/>
              <a:defRPr sz="4800" b="1" i="0">
                <a:solidFill>
                  <a:schemeClr val="bg1"/>
                </a:solidFill>
                <a:latin typeface="Arial" panose="020B0604020202020204" pitchFamily="34" charset="0"/>
              </a:defRPr>
            </a:lvl1pPr>
          </a:lstStyle>
          <a:p>
            <a:pPr lvl="0"/>
            <a:r>
              <a:rPr lang="en-US" dirty="0"/>
              <a:t>Quote an employee, core company value, or a stat from a customer goes here</a:t>
            </a:r>
          </a:p>
        </p:txBody>
      </p:sp>
    </p:spTree>
    <p:extLst>
      <p:ext uri="{BB962C8B-B14F-4D97-AF65-F5344CB8AC3E}">
        <p14:creationId xmlns:p14="http://schemas.microsoft.com/office/powerpoint/2010/main" val="2948966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 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CF8E5C-7A1A-964D-8A10-37684D47C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55FC28-0C28-B848-A607-C0A44F8CE9C1}"/>
              </a:ext>
            </a:extLst>
          </p:cNvPr>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831836" y="1470448"/>
            <a:ext cx="1053089" cy="717134"/>
          </a:xfrm>
          <a:prstGeom prst="rect">
            <a:avLst/>
          </a:prstGeom>
        </p:spPr>
      </p:pic>
      <p:sp>
        <p:nvSpPr>
          <p:cNvPr id="7" name="Text Placeholder 12">
            <a:extLst>
              <a:ext uri="{FF2B5EF4-FFF2-40B4-BE49-F238E27FC236}">
                <a16:creationId xmlns:a16="http://schemas.microsoft.com/office/drawing/2014/main" id="{A2F6E82C-8D28-DE44-8DAD-78DCA96C608D}"/>
              </a:ext>
            </a:extLst>
          </p:cNvPr>
          <p:cNvSpPr>
            <a:spLocks noGrp="1"/>
          </p:cNvSpPr>
          <p:nvPr>
            <p:ph type="body" sz="quarter" idx="11" hasCustomPrompt="1"/>
          </p:nvPr>
        </p:nvSpPr>
        <p:spPr>
          <a:xfrm>
            <a:off x="1358380" y="4360663"/>
            <a:ext cx="6731000" cy="246221"/>
          </a:xfrm>
          <a:prstGeom prst="rect">
            <a:avLst/>
          </a:prstGeom>
        </p:spPr>
        <p:txBody>
          <a:bodyPr lIns="0" tIns="0" rIns="0" bIns="0">
            <a:spAutoFit/>
          </a:bodyPr>
          <a:lstStyle>
            <a:lvl1pPr marL="0" indent="0">
              <a:buNone/>
              <a:defRPr sz="1600" b="0" baseline="0">
                <a:solidFill>
                  <a:schemeClr val="bg1"/>
                </a:solidFill>
                <a:latin typeface="Arial" panose="020B0604020202020204" pitchFamily="34" charset="0"/>
              </a:defRPr>
            </a:lvl1pPr>
            <a:lvl2pPr marL="544237" indent="0">
              <a:buNone/>
              <a:defRPr sz="833"/>
            </a:lvl2pPr>
            <a:lvl3pPr marL="1088474" indent="0">
              <a:buNone/>
              <a:defRPr sz="833"/>
            </a:lvl3pPr>
            <a:lvl4pPr marL="1632711" indent="0">
              <a:buNone/>
              <a:defRPr sz="833"/>
            </a:lvl4pPr>
            <a:lvl5pPr marL="2176948" indent="0">
              <a:buNone/>
              <a:defRPr sz="833"/>
            </a:lvl5pPr>
          </a:lstStyle>
          <a:p>
            <a:pPr lvl="0"/>
            <a:r>
              <a:rPr lang="en-US" dirty="0"/>
              <a:t>FIRST LAST NAME, JOB TITLE AND COMPANY</a:t>
            </a:r>
          </a:p>
        </p:txBody>
      </p:sp>
      <p:sp>
        <p:nvSpPr>
          <p:cNvPr id="9" name="Text Placeholder 5">
            <a:extLst>
              <a:ext uri="{FF2B5EF4-FFF2-40B4-BE49-F238E27FC236}">
                <a16:creationId xmlns:a16="http://schemas.microsoft.com/office/drawing/2014/main" id="{D20CDF76-92D1-FD49-A6DC-364B10DBF096}"/>
              </a:ext>
            </a:extLst>
          </p:cNvPr>
          <p:cNvSpPr>
            <a:spLocks noGrp="1"/>
          </p:cNvSpPr>
          <p:nvPr>
            <p:ph type="body" sz="quarter" idx="12" hasCustomPrompt="1"/>
          </p:nvPr>
        </p:nvSpPr>
        <p:spPr>
          <a:xfrm>
            <a:off x="1358636" y="1958774"/>
            <a:ext cx="8443731" cy="2229268"/>
          </a:xfrm>
          <a:prstGeom prst="rect">
            <a:avLst/>
          </a:prstGeom>
        </p:spPr>
        <p:txBody>
          <a:bodyPr lIns="0"/>
          <a:lstStyle>
            <a:lvl1pPr marL="0" indent="0">
              <a:buNone/>
              <a:defRPr sz="4800" b="1" i="0">
                <a:solidFill>
                  <a:schemeClr val="bg1"/>
                </a:solidFill>
                <a:latin typeface="Arial" panose="020B0604020202020204" pitchFamily="34" charset="0"/>
              </a:defRPr>
            </a:lvl1pPr>
          </a:lstStyle>
          <a:p>
            <a:pPr lvl="0"/>
            <a:r>
              <a:rPr lang="en-US" dirty="0"/>
              <a:t>Quote an employee, core company value, or a stat from a customer goes here</a:t>
            </a:r>
          </a:p>
        </p:txBody>
      </p:sp>
    </p:spTree>
    <p:extLst>
      <p:ext uri="{BB962C8B-B14F-4D97-AF65-F5344CB8AC3E}">
        <p14:creationId xmlns:p14="http://schemas.microsoft.com/office/powerpoint/2010/main" val="582635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6723B1-83FC-9544-8B77-9D184B5A7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55FC28-0C28-B848-A607-C0A44F8CE9C1}"/>
              </a:ext>
            </a:extLst>
          </p:cNvPr>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831836" y="1470448"/>
            <a:ext cx="1053089" cy="717134"/>
          </a:xfrm>
          <a:prstGeom prst="rect">
            <a:avLst/>
          </a:prstGeom>
        </p:spPr>
      </p:pic>
      <p:sp>
        <p:nvSpPr>
          <p:cNvPr id="9" name="Text Placeholder 12">
            <a:extLst>
              <a:ext uri="{FF2B5EF4-FFF2-40B4-BE49-F238E27FC236}">
                <a16:creationId xmlns:a16="http://schemas.microsoft.com/office/drawing/2014/main" id="{5C4B7142-B381-5440-94C0-D66FB20C9AB8}"/>
              </a:ext>
            </a:extLst>
          </p:cNvPr>
          <p:cNvSpPr>
            <a:spLocks noGrp="1"/>
          </p:cNvSpPr>
          <p:nvPr>
            <p:ph type="body" sz="quarter" idx="11" hasCustomPrompt="1"/>
          </p:nvPr>
        </p:nvSpPr>
        <p:spPr>
          <a:xfrm>
            <a:off x="1358380" y="4360663"/>
            <a:ext cx="6731000" cy="246221"/>
          </a:xfrm>
          <a:prstGeom prst="rect">
            <a:avLst/>
          </a:prstGeom>
        </p:spPr>
        <p:txBody>
          <a:bodyPr lIns="0" tIns="0" rIns="0" bIns="0">
            <a:spAutoFit/>
          </a:bodyPr>
          <a:lstStyle>
            <a:lvl1pPr marL="0" indent="0">
              <a:buNone/>
              <a:defRPr sz="1600" b="0" baseline="0">
                <a:solidFill>
                  <a:schemeClr val="bg1"/>
                </a:solidFill>
                <a:latin typeface="Arial" panose="020B0604020202020204" pitchFamily="34" charset="0"/>
              </a:defRPr>
            </a:lvl1pPr>
            <a:lvl2pPr marL="544237" indent="0">
              <a:buNone/>
              <a:defRPr sz="833"/>
            </a:lvl2pPr>
            <a:lvl3pPr marL="1088474" indent="0">
              <a:buNone/>
              <a:defRPr sz="833"/>
            </a:lvl3pPr>
            <a:lvl4pPr marL="1632711" indent="0">
              <a:buNone/>
              <a:defRPr sz="833"/>
            </a:lvl4pPr>
            <a:lvl5pPr marL="2176948" indent="0">
              <a:buNone/>
              <a:defRPr sz="833"/>
            </a:lvl5pPr>
          </a:lstStyle>
          <a:p>
            <a:pPr lvl="0"/>
            <a:r>
              <a:rPr lang="en-US" dirty="0"/>
              <a:t>FIRST LAST NAME, JOB TITLE AND COMPANY</a:t>
            </a:r>
          </a:p>
        </p:txBody>
      </p:sp>
      <p:sp>
        <p:nvSpPr>
          <p:cNvPr id="10" name="Text Placeholder 5">
            <a:extLst>
              <a:ext uri="{FF2B5EF4-FFF2-40B4-BE49-F238E27FC236}">
                <a16:creationId xmlns:a16="http://schemas.microsoft.com/office/drawing/2014/main" id="{C050B617-FED9-5F42-9FBF-C7C8144B3A82}"/>
              </a:ext>
            </a:extLst>
          </p:cNvPr>
          <p:cNvSpPr>
            <a:spLocks noGrp="1"/>
          </p:cNvSpPr>
          <p:nvPr>
            <p:ph type="body" sz="quarter" idx="12" hasCustomPrompt="1"/>
          </p:nvPr>
        </p:nvSpPr>
        <p:spPr>
          <a:xfrm>
            <a:off x="1358636" y="1958774"/>
            <a:ext cx="8443731" cy="2229268"/>
          </a:xfrm>
          <a:prstGeom prst="rect">
            <a:avLst/>
          </a:prstGeom>
        </p:spPr>
        <p:txBody>
          <a:bodyPr lIns="0"/>
          <a:lstStyle>
            <a:lvl1pPr marL="0" indent="0">
              <a:buNone/>
              <a:defRPr sz="4800" b="1" i="0">
                <a:solidFill>
                  <a:schemeClr val="bg1"/>
                </a:solidFill>
                <a:latin typeface="Arial" panose="020B0604020202020204" pitchFamily="34" charset="0"/>
              </a:defRPr>
            </a:lvl1pPr>
          </a:lstStyle>
          <a:p>
            <a:pPr lvl="0"/>
            <a:r>
              <a:rPr lang="en-US" dirty="0"/>
              <a:t>Quote an employee, core company value, or a stat from a customer goes here</a:t>
            </a:r>
          </a:p>
        </p:txBody>
      </p:sp>
    </p:spTree>
    <p:extLst>
      <p:ext uri="{BB962C8B-B14F-4D97-AF65-F5344CB8AC3E}">
        <p14:creationId xmlns:p14="http://schemas.microsoft.com/office/powerpoint/2010/main" val="229059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 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92DC7A-CE83-8045-B241-83A2630FEA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55FC28-0C28-B848-A607-C0A44F8CE9C1}"/>
              </a:ext>
            </a:extLst>
          </p:cNvPr>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831836" y="1470448"/>
            <a:ext cx="1053089" cy="717134"/>
          </a:xfrm>
          <a:prstGeom prst="rect">
            <a:avLst/>
          </a:prstGeom>
        </p:spPr>
      </p:pic>
      <p:sp>
        <p:nvSpPr>
          <p:cNvPr id="9" name="Text Placeholder 12">
            <a:extLst>
              <a:ext uri="{FF2B5EF4-FFF2-40B4-BE49-F238E27FC236}">
                <a16:creationId xmlns:a16="http://schemas.microsoft.com/office/drawing/2014/main" id="{C7E7EE1C-A9FE-F847-918B-F58129A0439C}"/>
              </a:ext>
            </a:extLst>
          </p:cNvPr>
          <p:cNvSpPr>
            <a:spLocks noGrp="1"/>
          </p:cNvSpPr>
          <p:nvPr>
            <p:ph type="body" sz="quarter" idx="11" hasCustomPrompt="1"/>
          </p:nvPr>
        </p:nvSpPr>
        <p:spPr>
          <a:xfrm>
            <a:off x="1358380" y="4360663"/>
            <a:ext cx="6731000" cy="246221"/>
          </a:xfrm>
          <a:prstGeom prst="rect">
            <a:avLst/>
          </a:prstGeom>
        </p:spPr>
        <p:txBody>
          <a:bodyPr lIns="0" tIns="0" rIns="0" bIns="0">
            <a:spAutoFit/>
          </a:bodyPr>
          <a:lstStyle>
            <a:lvl1pPr marL="0" indent="0">
              <a:buNone/>
              <a:defRPr sz="1600" b="0" baseline="0">
                <a:solidFill>
                  <a:schemeClr val="bg1"/>
                </a:solidFill>
                <a:latin typeface="Arial" panose="020B0604020202020204" pitchFamily="34" charset="0"/>
              </a:defRPr>
            </a:lvl1pPr>
            <a:lvl2pPr marL="544237" indent="0">
              <a:buNone/>
              <a:defRPr sz="833"/>
            </a:lvl2pPr>
            <a:lvl3pPr marL="1088474" indent="0">
              <a:buNone/>
              <a:defRPr sz="833"/>
            </a:lvl3pPr>
            <a:lvl4pPr marL="1632711" indent="0">
              <a:buNone/>
              <a:defRPr sz="833"/>
            </a:lvl4pPr>
            <a:lvl5pPr marL="2176948" indent="0">
              <a:buNone/>
              <a:defRPr sz="833"/>
            </a:lvl5pPr>
          </a:lstStyle>
          <a:p>
            <a:pPr lvl="0"/>
            <a:r>
              <a:rPr lang="en-US" dirty="0"/>
              <a:t>FIRST LAST NAME, JOB TITLE AND COMPANY</a:t>
            </a:r>
          </a:p>
        </p:txBody>
      </p:sp>
      <p:sp>
        <p:nvSpPr>
          <p:cNvPr id="10" name="Text Placeholder 5">
            <a:extLst>
              <a:ext uri="{FF2B5EF4-FFF2-40B4-BE49-F238E27FC236}">
                <a16:creationId xmlns:a16="http://schemas.microsoft.com/office/drawing/2014/main" id="{1E294F3E-7D23-464C-BA73-8DA2EE6DC57A}"/>
              </a:ext>
            </a:extLst>
          </p:cNvPr>
          <p:cNvSpPr>
            <a:spLocks noGrp="1"/>
          </p:cNvSpPr>
          <p:nvPr>
            <p:ph type="body" sz="quarter" idx="12" hasCustomPrompt="1"/>
          </p:nvPr>
        </p:nvSpPr>
        <p:spPr>
          <a:xfrm>
            <a:off x="1358636" y="1958774"/>
            <a:ext cx="8443731" cy="2229268"/>
          </a:xfrm>
          <a:prstGeom prst="rect">
            <a:avLst/>
          </a:prstGeom>
        </p:spPr>
        <p:txBody>
          <a:bodyPr lIns="0"/>
          <a:lstStyle>
            <a:lvl1pPr marL="0" indent="0">
              <a:buNone/>
              <a:defRPr sz="4800" b="1" i="0">
                <a:solidFill>
                  <a:schemeClr val="bg1"/>
                </a:solidFill>
                <a:latin typeface="Arial" panose="020B0604020202020204" pitchFamily="34" charset="0"/>
              </a:defRPr>
            </a:lvl1pPr>
          </a:lstStyle>
          <a:p>
            <a:pPr lvl="0"/>
            <a:r>
              <a:rPr lang="en-US" dirty="0"/>
              <a:t>Quote an employee, core company value, or a stat from a customer goes here</a:t>
            </a:r>
          </a:p>
        </p:txBody>
      </p:sp>
    </p:spTree>
    <p:extLst>
      <p:ext uri="{BB962C8B-B14F-4D97-AF65-F5344CB8AC3E}">
        <p14:creationId xmlns:p14="http://schemas.microsoft.com/office/powerpoint/2010/main" val="620195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80407A-3160-2B49-8B4B-1CD854B67A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55FC28-0C28-B848-A607-C0A44F8CE9C1}"/>
              </a:ext>
            </a:extLst>
          </p:cNvPr>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831836" y="1470448"/>
            <a:ext cx="1053089" cy="717134"/>
          </a:xfrm>
          <a:prstGeom prst="rect">
            <a:avLst/>
          </a:prstGeom>
        </p:spPr>
      </p:pic>
      <p:sp>
        <p:nvSpPr>
          <p:cNvPr id="7" name="Text Placeholder 12">
            <a:extLst>
              <a:ext uri="{FF2B5EF4-FFF2-40B4-BE49-F238E27FC236}">
                <a16:creationId xmlns:a16="http://schemas.microsoft.com/office/drawing/2014/main" id="{45B4850B-3D1F-ED45-8D7E-7E28692990B0}"/>
              </a:ext>
            </a:extLst>
          </p:cNvPr>
          <p:cNvSpPr>
            <a:spLocks noGrp="1"/>
          </p:cNvSpPr>
          <p:nvPr>
            <p:ph type="body" sz="quarter" idx="11" hasCustomPrompt="1"/>
          </p:nvPr>
        </p:nvSpPr>
        <p:spPr>
          <a:xfrm>
            <a:off x="1358380" y="4360663"/>
            <a:ext cx="6731000" cy="246221"/>
          </a:xfrm>
          <a:prstGeom prst="rect">
            <a:avLst/>
          </a:prstGeom>
        </p:spPr>
        <p:txBody>
          <a:bodyPr lIns="0" tIns="0" rIns="0" bIns="0">
            <a:spAutoFit/>
          </a:bodyPr>
          <a:lstStyle>
            <a:lvl1pPr marL="0" indent="0">
              <a:buNone/>
              <a:defRPr sz="1600" b="0" baseline="0">
                <a:solidFill>
                  <a:schemeClr val="bg1"/>
                </a:solidFill>
                <a:latin typeface="Arial" panose="020B0604020202020204" pitchFamily="34" charset="0"/>
              </a:defRPr>
            </a:lvl1pPr>
            <a:lvl2pPr marL="544237" indent="0">
              <a:buNone/>
              <a:defRPr sz="833"/>
            </a:lvl2pPr>
            <a:lvl3pPr marL="1088474" indent="0">
              <a:buNone/>
              <a:defRPr sz="833"/>
            </a:lvl3pPr>
            <a:lvl4pPr marL="1632711" indent="0">
              <a:buNone/>
              <a:defRPr sz="833"/>
            </a:lvl4pPr>
            <a:lvl5pPr marL="2176948" indent="0">
              <a:buNone/>
              <a:defRPr sz="833"/>
            </a:lvl5pPr>
          </a:lstStyle>
          <a:p>
            <a:pPr lvl="0"/>
            <a:r>
              <a:rPr lang="en-US" dirty="0"/>
              <a:t>FIRST LAST NAME, JOB TITLE AND COMPANY</a:t>
            </a:r>
          </a:p>
        </p:txBody>
      </p:sp>
      <p:sp>
        <p:nvSpPr>
          <p:cNvPr id="10" name="Text Placeholder 5">
            <a:extLst>
              <a:ext uri="{FF2B5EF4-FFF2-40B4-BE49-F238E27FC236}">
                <a16:creationId xmlns:a16="http://schemas.microsoft.com/office/drawing/2014/main" id="{848E2A3D-74C3-AF4C-AC74-0BF0BAABC0FE}"/>
              </a:ext>
            </a:extLst>
          </p:cNvPr>
          <p:cNvSpPr>
            <a:spLocks noGrp="1"/>
          </p:cNvSpPr>
          <p:nvPr>
            <p:ph type="body" sz="quarter" idx="12" hasCustomPrompt="1"/>
          </p:nvPr>
        </p:nvSpPr>
        <p:spPr>
          <a:xfrm>
            <a:off x="1358636" y="1958774"/>
            <a:ext cx="8443731" cy="2229268"/>
          </a:xfrm>
          <a:prstGeom prst="rect">
            <a:avLst/>
          </a:prstGeom>
        </p:spPr>
        <p:txBody>
          <a:bodyPr lIns="0"/>
          <a:lstStyle>
            <a:lvl1pPr marL="0" indent="0">
              <a:buNone/>
              <a:defRPr sz="4800" b="1" i="0">
                <a:solidFill>
                  <a:schemeClr val="bg1"/>
                </a:solidFill>
                <a:latin typeface="Arial" panose="020B0604020202020204" pitchFamily="34" charset="0"/>
              </a:defRPr>
            </a:lvl1pPr>
          </a:lstStyle>
          <a:p>
            <a:pPr lvl="0"/>
            <a:r>
              <a:rPr lang="en-US" dirty="0"/>
              <a:t>Quote an employee, core company value, or a stat from a customer goes here</a:t>
            </a:r>
          </a:p>
        </p:txBody>
      </p:sp>
    </p:spTree>
    <p:extLst>
      <p:ext uri="{BB962C8B-B14F-4D97-AF65-F5344CB8AC3E}">
        <p14:creationId xmlns:p14="http://schemas.microsoft.com/office/powerpoint/2010/main" val="962367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Full Ble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A017DD-F05A-42DF-823E-5D620A1BBE2D}"/>
              </a:ext>
            </a:extLst>
          </p:cNvPr>
          <p:cNvSpPr>
            <a:spLocks noGrp="1"/>
          </p:cNvSpPr>
          <p:nvPr>
            <p:ph type="pic" sz="quarter" idx="11" hasCustomPrompt="1"/>
          </p:nvPr>
        </p:nvSpPr>
        <p:spPr>
          <a:xfrm>
            <a:off x="0" y="0"/>
            <a:ext cx="12192000"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tIns="640080"/>
          <a:lstStyle>
            <a:lvl1pPr marL="0" indent="0" algn="ctr">
              <a:buNone/>
              <a:defRPr>
                <a:solidFill>
                  <a:schemeClr val="bg1"/>
                </a:solidFill>
                <a:latin typeface="Arial" panose="020B0604020202020204" pitchFamily="34" charset="0"/>
              </a:defRPr>
            </a:lvl1pPr>
          </a:lstStyle>
          <a:p>
            <a:r>
              <a:rPr lang="en-US"/>
              <a:t>Click central icon to replace photo</a:t>
            </a:r>
          </a:p>
        </p:txBody>
      </p:sp>
    </p:spTree>
    <p:extLst>
      <p:ext uri="{BB962C8B-B14F-4D97-AF65-F5344CB8AC3E}">
        <p14:creationId xmlns:p14="http://schemas.microsoft.com/office/powerpoint/2010/main" val="973893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hotoSlide Dark with Title">
    <p:bg>
      <p:bgPr>
        <a:gradFill flip="none" rotWithShape="1">
          <a:gsLst>
            <a:gs pos="0">
              <a:srgbClr val="000000"/>
            </a:gs>
            <a:gs pos="100000">
              <a:schemeClr val="accent5">
                <a:lumMod val="50000"/>
              </a:schemeClr>
            </a:gs>
          </a:gsLst>
          <a:lin ang="0" scaled="0"/>
          <a:tileRect/>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1297BC-31C8-46A2-9E8D-F8F6F0E043CF}"/>
              </a:ext>
            </a:extLst>
          </p:cNvPr>
          <p:cNvSpPr>
            <a:spLocks noGrp="1"/>
          </p:cNvSpPr>
          <p:nvPr>
            <p:ph type="pic" sz="quarter" idx="11" hasCustomPrompt="1"/>
          </p:nvPr>
        </p:nvSpPr>
        <p:spPr>
          <a:xfrm>
            <a:off x="0" y="0"/>
            <a:ext cx="12192000" cy="6858000"/>
          </a:xfrm>
          <a:prstGeom prst="rect">
            <a:avLst/>
          </a:prstGeom>
          <a:blipFill dpi="0" rotWithShape="1">
            <a:blip r:embed="rId2">
              <a:extLst>
                <a:ext uri="{837473B0-CC2E-450A-ABE3-18F120FF3D39}">
                  <a1611:picAttrSrcUrl xmlns:a1611="http://schemas.microsoft.com/office/drawing/2016/11/main" r:id="rId3"/>
                </a:ext>
              </a:extLst>
            </a:blip>
            <a:srcRect/>
            <a:stretch>
              <a:fillRect t="-9259" b="-9259"/>
            </a:stretch>
          </a:blipFill>
        </p:spPr>
        <p:txBody>
          <a:bodyPr tIns="640080"/>
          <a:lstStyle>
            <a:lvl1pPr marL="0" indent="0" algn="ctr">
              <a:buNone/>
              <a:defRPr>
                <a:solidFill>
                  <a:schemeClr val="bg1"/>
                </a:solidFill>
                <a:latin typeface="Arial" panose="020B0604020202020204" pitchFamily="34" charset="0"/>
              </a:defRPr>
            </a:lvl1pPr>
          </a:lstStyle>
          <a:p>
            <a:r>
              <a:rPr lang="en-US"/>
              <a:t>Click central icon to replace photo</a:t>
            </a:r>
          </a:p>
        </p:txBody>
      </p:sp>
      <p:sp>
        <p:nvSpPr>
          <p:cNvPr id="6" name="Title 1">
            <a:extLst>
              <a:ext uri="{FF2B5EF4-FFF2-40B4-BE49-F238E27FC236}">
                <a16:creationId xmlns:a16="http://schemas.microsoft.com/office/drawing/2014/main" id="{2D48A7D6-F379-0C43-9D40-5F7C4509E32D}"/>
              </a:ext>
            </a:extLst>
          </p:cNvPr>
          <p:cNvSpPr>
            <a:spLocks noGrp="1"/>
          </p:cNvSpPr>
          <p:nvPr>
            <p:ph type="title" hasCustomPrompt="1"/>
          </p:nvPr>
        </p:nvSpPr>
        <p:spPr>
          <a:xfrm>
            <a:off x="0" y="1600200"/>
            <a:ext cx="12191999" cy="1600200"/>
          </a:xfrm>
          <a:solidFill>
            <a:srgbClr val="000000">
              <a:alpha val="69000"/>
            </a:srgbClr>
          </a:solidFill>
        </p:spPr>
        <p:txBody>
          <a:bodyPr lIns="274320" rIns="274320" anchor="ctr">
            <a:noAutofit/>
          </a:bodyPr>
          <a:lstStyle>
            <a:lvl1pPr algn="ctr">
              <a:lnSpc>
                <a:spcPct val="100000"/>
              </a:lnSpc>
              <a:spcAft>
                <a:spcPts val="800"/>
              </a:spcAft>
              <a:defRPr sz="4000" b="1" i="0">
                <a:solidFill>
                  <a:schemeClr val="bg1"/>
                </a:solidFill>
                <a:latin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731314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Slide Dark Side Title">
    <p:bg>
      <p:bgPr>
        <a:gradFill flip="none" rotWithShape="1">
          <a:gsLst>
            <a:gs pos="0">
              <a:srgbClr val="000000"/>
            </a:gs>
            <a:gs pos="100000">
              <a:schemeClr val="accent5">
                <a:lumMod val="50000"/>
              </a:schemeClr>
            </a:gs>
          </a:gsLst>
          <a:lin ang="0" scaled="0"/>
          <a:tileRect/>
        </a:gra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294E3-FCB3-44BF-8857-F2E4CE0018B6}"/>
              </a:ext>
            </a:extLst>
          </p:cNvPr>
          <p:cNvSpPr>
            <a:spLocks noGrp="1"/>
          </p:cNvSpPr>
          <p:nvPr>
            <p:ph type="pic" sz="quarter" idx="11" hasCustomPrompt="1"/>
          </p:nvPr>
        </p:nvSpPr>
        <p:spPr>
          <a:xfrm>
            <a:off x="0" y="0"/>
            <a:ext cx="12192000" cy="6858000"/>
          </a:xfrm>
          <a:prstGeom prst="rect">
            <a:avLst/>
          </a:prstGeom>
          <a:blipFill dpi="0" rotWithShape="1">
            <a:blip r:embed="rId2">
              <a:alphaModFix amt="50000"/>
              <a:extLst>
                <a:ext uri="{837473B0-CC2E-450A-ABE3-18F120FF3D39}">
                  <a1611:picAttrSrcUrl xmlns:a1611="http://schemas.microsoft.com/office/drawing/2016/11/main" r:id="rId3"/>
                </a:ext>
              </a:extLst>
            </a:blip>
            <a:srcRect/>
            <a:stretch>
              <a:fillRect b="-18518"/>
            </a:stretch>
          </a:blipFill>
        </p:spPr>
        <p:txBody>
          <a:bodyPr tIns="640080"/>
          <a:lstStyle>
            <a:lvl1pPr marL="0" indent="0" algn="ctr">
              <a:buNone/>
              <a:defRPr>
                <a:solidFill>
                  <a:schemeClr val="bg1"/>
                </a:solidFill>
                <a:latin typeface="Arial" panose="020B0604020202020204" pitchFamily="34" charset="0"/>
              </a:defRPr>
            </a:lvl1pPr>
          </a:lstStyle>
          <a:p>
            <a:r>
              <a:rPr lang="en-US"/>
              <a:t>Click central icon to replace photo</a:t>
            </a:r>
          </a:p>
        </p:txBody>
      </p:sp>
      <p:sp>
        <p:nvSpPr>
          <p:cNvPr id="3" name="Title 1">
            <a:extLst>
              <a:ext uri="{FF2B5EF4-FFF2-40B4-BE49-F238E27FC236}">
                <a16:creationId xmlns:a16="http://schemas.microsoft.com/office/drawing/2014/main" id="{83C7011D-0579-E14F-AAD2-7ECB981302A7}"/>
              </a:ext>
            </a:extLst>
          </p:cNvPr>
          <p:cNvSpPr>
            <a:spLocks noGrp="1"/>
          </p:cNvSpPr>
          <p:nvPr>
            <p:ph type="title" hasCustomPrompt="1"/>
          </p:nvPr>
        </p:nvSpPr>
        <p:spPr>
          <a:xfrm>
            <a:off x="0" y="3028892"/>
            <a:ext cx="4914900" cy="800219"/>
          </a:xfrm>
          <a:solidFill>
            <a:schemeClr val="bg1">
              <a:alpha val="70000"/>
            </a:schemeClr>
          </a:solidFill>
        </p:spPr>
        <p:txBody>
          <a:bodyPr lIns="640080" tIns="91440" rIns="91440" bIns="91440" anchor="ctr"/>
          <a:lstStyle>
            <a:lvl1pPr>
              <a:lnSpc>
                <a:spcPct val="100000"/>
              </a:lnSpc>
              <a:spcAft>
                <a:spcPts val="800"/>
              </a:spcAft>
              <a:defRPr sz="4000" b="1" i="0" baseline="0">
                <a:solidFill>
                  <a:schemeClr val="tx1"/>
                </a:solidFill>
                <a:latin typeface="Arial" panose="020B0604020202020204" pitchFamily="34" charset="0"/>
              </a:defRPr>
            </a:lvl1pPr>
          </a:lstStyle>
          <a:p>
            <a:r>
              <a:rPr lang="en-US" dirty="0"/>
              <a:t>Add Title Here</a:t>
            </a:r>
          </a:p>
        </p:txBody>
      </p:sp>
    </p:spTree>
    <p:extLst>
      <p:ext uri="{BB962C8B-B14F-4D97-AF65-F5344CB8AC3E}">
        <p14:creationId xmlns:p14="http://schemas.microsoft.com/office/powerpoint/2010/main" val="3077056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1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Logo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3F40DFC-CA91-4042-83B3-FA750F05C9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24200" y="2814827"/>
            <a:ext cx="5943600" cy="1228347"/>
          </a:xfrm>
          <a:prstGeom prst="rect">
            <a:avLst/>
          </a:prstGeom>
        </p:spPr>
      </p:pic>
      <p:sp>
        <p:nvSpPr>
          <p:cNvPr id="3" name="Rectangle 2">
            <a:extLst>
              <a:ext uri="{FF2B5EF4-FFF2-40B4-BE49-F238E27FC236}">
                <a16:creationId xmlns:a16="http://schemas.microsoft.com/office/drawing/2014/main" id="{AF85DE17-4D4B-466B-8BD2-AF9381A683D4}"/>
              </a:ext>
            </a:extLst>
          </p:cNvPr>
          <p:cNvSpPr/>
          <p:nvPr/>
        </p:nvSpPr>
        <p:spPr>
          <a:xfrm>
            <a:off x="609600" y="6362700"/>
            <a:ext cx="10972800" cy="153888"/>
          </a:xfrm>
          <a:prstGeom prst="rect">
            <a:avLst/>
          </a:prstGeom>
        </p:spPr>
        <p:txBody>
          <a:bodyPr wrap="square" lIns="0" tIns="0" rIns="0" bIns="0">
            <a:spAutoFit/>
          </a:bodyPr>
          <a:lstStyle/>
          <a:p>
            <a:pPr algn="ctr"/>
            <a:r>
              <a:rPr lang="en-US" sz="1000" i="0" baseline="0">
                <a:solidFill>
                  <a:schemeClr val="tx2"/>
                </a:solidFill>
                <a:latin typeface="+mn-lt"/>
              </a:rPr>
              <a:t>© 2003-2020 Tableau Software, LLC, a Salesforce Company. All Rights Reserved</a:t>
            </a:r>
          </a:p>
        </p:txBody>
      </p:sp>
    </p:spTree>
    <p:extLst>
      <p:ext uri="{BB962C8B-B14F-4D97-AF65-F5344CB8AC3E}">
        <p14:creationId xmlns:p14="http://schemas.microsoft.com/office/powerpoint/2010/main" val="220102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Blue - Bar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47DF0-0A45-DF4B-8BC1-C5E2CA64AF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358FC0D-E1E2-F342-BB20-9D96F97599DF}"/>
              </a:ext>
            </a:extLst>
          </p:cNvPr>
          <p:cNvSpPr>
            <a:spLocks noGrp="1"/>
          </p:cNvSpPr>
          <p:nvPr>
            <p:ph type="title"/>
          </p:nvPr>
        </p:nvSpPr>
        <p:spPr>
          <a:xfrm>
            <a:off x="618011" y="2209623"/>
            <a:ext cx="10964389" cy="500586"/>
          </a:xfrm>
        </p:spPr>
        <p:txBody>
          <a:bodyPr lIns="0" tIns="0" rIns="0" bIns="0"/>
          <a:lstStyle>
            <a:lvl1pPr>
              <a:defRPr sz="4000" b="1" i="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D3AC4B8-765D-0246-AD77-E6CD8AB8C26F}"/>
              </a:ext>
            </a:extLst>
          </p:cNvPr>
          <p:cNvSpPr>
            <a:spLocks noGrp="1"/>
          </p:cNvSpPr>
          <p:nvPr>
            <p:ph type="body" sz="quarter" idx="10" hasCustomPrompt="1"/>
          </p:nvPr>
        </p:nvSpPr>
        <p:spPr>
          <a:xfrm>
            <a:off x="618011" y="2784993"/>
            <a:ext cx="10964388" cy="377954"/>
          </a:xfrm>
          <a:prstGeom prst="rect">
            <a:avLst/>
          </a:prstGeom>
        </p:spPr>
        <p:txBody>
          <a:bodyPr lIns="0" tIns="0" rIns="0" bIns="0"/>
          <a:lstStyle>
            <a:lvl1pPr marL="0" indent="0">
              <a:buNone/>
              <a:defRPr sz="2800" b="0" i="0" spc="0" baseline="0">
                <a:solidFill>
                  <a:schemeClr val="bg1"/>
                </a:solidFill>
                <a:latin typeface="+mn-lt"/>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
        <p:nvSpPr>
          <p:cNvPr id="9" name="Text Placeholder 9">
            <a:extLst>
              <a:ext uri="{FF2B5EF4-FFF2-40B4-BE49-F238E27FC236}">
                <a16:creationId xmlns:a16="http://schemas.microsoft.com/office/drawing/2014/main" id="{106DC0C2-ED3E-3947-8CCE-B26CF429F2F2}"/>
              </a:ext>
            </a:extLst>
          </p:cNvPr>
          <p:cNvSpPr>
            <a:spLocks noGrp="1"/>
          </p:cNvSpPr>
          <p:nvPr>
            <p:ph type="body" sz="quarter" idx="11" hasCustomPrompt="1"/>
          </p:nvPr>
        </p:nvSpPr>
        <p:spPr>
          <a:xfrm>
            <a:off x="618011" y="3886200"/>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a:solidFill>
                  <a:schemeClr val="bg1"/>
                </a:solidFill>
                <a:latin typeface="+mn-lt"/>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pic>
        <p:nvPicPr>
          <p:cNvPr id="13" name="Graphic 12">
            <a:extLst>
              <a:ext uri="{FF2B5EF4-FFF2-40B4-BE49-F238E27FC236}">
                <a16:creationId xmlns:a16="http://schemas.microsoft.com/office/drawing/2014/main" id="{7D05B0E6-9273-4A79-B742-E8749CE1599A}"/>
              </a:ext>
            </a:extLst>
          </p:cNvPr>
          <p:cNvPicPr>
            <a:picLocks noChangeAspect="1"/>
          </p:cNvPicPr>
          <p:nvPr/>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Tree>
    <p:extLst>
      <p:ext uri="{BB962C8B-B14F-4D97-AF65-F5344CB8AC3E}">
        <p14:creationId xmlns:p14="http://schemas.microsoft.com/office/powerpoint/2010/main" val="3220766675"/>
      </p:ext>
    </p:extLst>
  </p:cSld>
  <p:clrMapOvr>
    <a:masterClrMapping/>
  </p:clrMapOvr>
  <p:extLst>
    <p:ext uri="{DCECCB84-F9BA-43D5-87BE-67443E8EF086}">
      <p15:sldGuideLst xmlns:p15="http://schemas.microsoft.com/office/powerpoint/2012/main">
        <p15:guide id="3" orient="horz" pos="1392" userDrawn="1">
          <p15:clr>
            <a:srgbClr val="FBAE40"/>
          </p15:clr>
        </p15:guide>
        <p15:guide id="4" orient="horz" pos="2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 Blue - Bars">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6D636A-97E1-8F43-8587-D080E0C8CA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358FC0D-E1E2-F342-BB20-9D96F97599DF}"/>
              </a:ext>
            </a:extLst>
          </p:cNvPr>
          <p:cNvSpPr>
            <a:spLocks noGrp="1"/>
          </p:cNvSpPr>
          <p:nvPr>
            <p:ph type="title"/>
          </p:nvPr>
        </p:nvSpPr>
        <p:spPr>
          <a:xfrm>
            <a:off x="618011" y="2209623"/>
            <a:ext cx="10964389" cy="500586"/>
          </a:xfrm>
        </p:spPr>
        <p:txBody>
          <a:bodyPr lIns="0" tIns="0" rIns="0" bIns="0"/>
          <a:lstStyle>
            <a:lvl1pPr>
              <a:defRPr sz="4000" b="1" i="0">
                <a:solidFill>
                  <a:schemeClr val="bg1"/>
                </a:solidFill>
                <a:latin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D3AC4B8-765D-0246-AD77-E6CD8AB8C26F}"/>
              </a:ext>
            </a:extLst>
          </p:cNvPr>
          <p:cNvSpPr>
            <a:spLocks noGrp="1"/>
          </p:cNvSpPr>
          <p:nvPr>
            <p:ph type="body" sz="quarter" idx="10" hasCustomPrompt="1"/>
          </p:nvPr>
        </p:nvSpPr>
        <p:spPr>
          <a:xfrm>
            <a:off x="618010" y="2784993"/>
            <a:ext cx="10964389" cy="467312"/>
          </a:xfrm>
          <a:prstGeom prst="rect">
            <a:avLst/>
          </a:prstGeom>
        </p:spPr>
        <p:txBody>
          <a:bodyPr lIns="0" tIns="0" rIns="0" bIns="0"/>
          <a:lstStyle>
            <a:lvl1pPr marL="0" indent="0">
              <a:buNone/>
              <a:defRPr sz="2800" b="0" i="0" spc="0" baseline="0">
                <a:solidFill>
                  <a:schemeClr val="bg1"/>
                </a:solidFill>
                <a:latin typeface="Arial" panose="020B0604020202020204" pitchFamily="34" charset="0"/>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
        <p:nvSpPr>
          <p:cNvPr id="9" name="Text Placeholder 9">
            <a:extLst>
              <a:ext uri="{FF2B5EF4-FFF2-40B4-BE49-F238E27FC236}">
                <a16:creationId xmlns:a16="http://schemas.microsoft.com/office/drawing/2014/main" id="{106DC0C2-ED3E-3947-8CCE-B26CF429F2F2}"/>
              </a:ext>
            </a:extLst>
          </p:cNvPr>
          <p:cNvSpPr>
            <a:spLocks noGrp="1"/>
          </p:cNvSpPr>
          <p:nvPr>
            <p:ph type="body" sz="quarter" idx="11" hasCustomPrompt="1"/>
          </p:nvPr>
        </p:nvSpPr>
        <p:spPr>
          <a:xfrm>
            <a:off x="618011" y="3886200"/>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a:solidFill>
                  <a:schemeClr val="bg1"/>
                </a:solidFill>
                <a:latin typeface="Arial" panose="020B0604020202020204" pitchFamily="34" charset="0"/>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pic>
        <p:nvPicPr>
          <p:cNvPr id="13" name="Graphic 12">
            <a:extLst>
              <a:ext uri="{FF2B5EF4-FFF2-40B4-BE49-F238E27FC236}">
                <a16:creationId xmlns:a16="http://schemas.microsoft.com/office/drawing/2014/main" id="{7D56D164-11EB-45D2-9EF7-0B37A07418CC}"/>
              </a:ext>
            </a:extLst>
          </p:cNvPr>
          <p:cNvPicPr>
            <a:picLocks noChangeAspect="1"/>
          </p:cNvPicPr>
          <p:nvPr userDrawn="1"/>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Tree>
    <p:extLst>
      <p:ext uri="{BB962C8B-B14F-4D97-AF65-F5344CB8AC3E}">
        <p14:creationId xmlns:p14="http://schemas.microsoft.com/office/powerpoint/2010/main" val="4138171269"/>
      </p:ext>
    </p:extLst>
  </p:cSld>
  <p:clrMapOvr>
    <a:masterClrMapping/>
  </p:clrMapOvr>
  <p:extLst>
    <p:ext uri="{DCECCB84-F9BA-43D5-87BE-67443E8EF086}">
      <p15:sldGuideLst xmlns:p15="http://schemas.microsoft.com/office/powerpoint/2012/main">
        <p15:guide id="3" orient="horz" pos="1392" userDrawn="1">
          <p15:clr>
            <a:srgbClr val="FBAE40"/>
          </p15:clr>
        </p15:guide>
        <p15:guide id="4" orient="horz" pos="24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 Blue - Bars">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BCEECE-CD9B-5842-B4E7-23C326EC9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F2C484A-7EB9-40C9-B57A-B17D688515D3}"/>
              </a:ext>
            </a:extLst>
          </p:cNvPr>
          <p:cNvPicPr>
            <a:picLocks noChangeAspect="1"/>
          </p:cNvPicPr>
          <p:nvPr/>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
        <p:nvSpPr>
          <p:cNvPr id="8" name="Title 1">
            <a:extLst>
              <a:ext uri="{FF2B5EF4-FFF2-40B4-BE49-F238E27FC236}">
                <a16:creationId xmlns:a16="http://schemas.microsoft.com/office/drawing/2014/main" id="{634FB1CA-FBD9-4916-95D9-344E4B4D5EA6}"/>
              </a:ext>
            </a:extLst>
          </p:cNvPr>
          <p:cNvSpPr>
            <a:spLocks noGrp="1"/>
          </p:cNvSpPr>
          <p:nvPr>
            <p:ph type="title"/>
          </p:nvPr>
        </p:nvSpPr>
        <p:spPr>
          <a:xfrm>
            <a:off x="618011" y="2209623"/>
            <a:ext cx="10964389" cy="500586"/>
          </a:xfrm>
        </p:spPr>
        <p:txBody>
          <a:bodyPr lIns="0" tIns="0" rIns="0" bIns="0"/>
          <a:lstStyle>
            <a:lvl1pPr>
              <a:defRPr sz="4000" b="1" i="0">
                <a:solidFill>
                  <a:schemeClr val="bg1"/>
                </a:solidFill>
                <a:latin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195F1D73-3B85-4012-B218-B8E549E1B6BF}"/>
              </a:ext>
            </a:extLst>
          </p:cNvPr>
          <p:cNvSpPr>
            <a:spLocks noGrp="1"/>
          </p:cNvSpPr>
          <p:nvPr>
            <p:ph type="body" sz="quarter" idx="11" hasCustomPrompt="1"/>
          </p:nvPr>
        </p:nvSpPr>
        <p:spPr>
          <a:xfrm>
            <a:off x="618011" y="3892378"/>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a:solidFill>
                  <a:schemeClr val="bg1"/>
                </a:solidFill>
                <a:latin typeface="Arial" panose="020B0604020202020204" pitchFamily="34" charset="0"/>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sp>
        <p:nvSpPr>
          <p:cNvPr id="12" name="Text Placeholder 7">
            <a:extLst>
              <a:ext uri="{FF2B5EF4-FFF2-40B4-BE49-F238E27FC236}">
                <a16:creationId xmlns:a16="http://schemas.microsoft.com/office/drawing/2014/main" id="{A1BAC996-91BD-45C6-8D99-F262C23124E2}"/>
              </a:ext>
            </a:extLst>
          </p:cNvPr>
          <p:cNvSpPr>
            <a:spLocks noGrp="1"/>
          </p:cNvSpPr>
          <p:nvPr>
            <p:ph type="body" sz="quarter" idx="10" hasCustomPrompt="1"/>
          </p:nvPr>
        </p:nvSpPr>
        <p:spPr>
          <a:xfrm>
            <a:off x="618011" y="2784993"/>
            <a:ext cx="10964388" cy="377954"/>
          </a:xfrm>
          <a:prstGeom prst="rect">
            <a:avLst/>
          </a:prstGeom>
        </p:spPr>
        <p:txBody>
          <a:bodyPr lIns="0" tIns="0" rIns="0" bIns="0"/>
          <a:lstStyle>
            <a:lvl1pPr marL="0" indent="0">
              <a:buNone/>
              <a:defRPr sz="2800" b="0" i="0" spc="0" baseline="0">
                <a:solidFill>
                  <a:schemeClr val="bg1"/>
                </a:solidFill>
                <a:latin typeface="Arial" panose="020B0604020202020204" pitchFamily="34" charset="0"/>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Tree>
    <p:extLst>
      <p:ext uri="{BB962C8B-B14F-4D97-AF65-F5344CB8AC3E}">
        <p14:creationId xmlns:p14="http://schemas.microsoft.com/office/powerpoint/2010/main" val="3393052717"/>
      </p:ext>
    </p:extLst>
  </p:cSld>
  <p:clrMapOvr>
    <a:masterClrMapping/>
  </p:clrMapOvr>
  <p:extLst>
    <p:ext uri="{DCECCB84-F9BA-43D5-87BE-67443E8EF086}">
      <p15:sldGuideLst xmlns:p15="http://schemas.microsoft.com/office/powerpoint/2012/main">
        <p15:guide id="3" orient="horz" pos="1392" userDrawn="1">
          <p15:clr>
            <a:srgbClr val="9FCC3B"/>
          </p15:clr>
        </p15:guide>
        <p15:guide id="4" orient="horz" pos="2448"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Slide - Blue - Bar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55941-F4A2-E942-916B-5813D2AC7B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358FC0D-E1E2-F342-BB20-9D96F97599DF}"/>
              </a:ext>
            </a:extLst>
          </p:cNvPr>
          <p:cNvSpPr>
            <a:spLocks noGrp="1"/>
          </p:cNvSpPr>
          <p:nvPr>
            <p:ph type="title"/>
          </p:nvPr>
        </p:nvSpPr>
        <p:spPr>
          <a:xfrm>
            <a:off x="618011" y="2209623"/>
            <a:ext cx="10964389" cy="500586"/>
          </a:xfrm>
        </p:spPr>
        <p:txBody>
          <a:bodyPr lIns="0" tIns="0" rIns="0" bIns="0"/>
          <a:lstStyle>
            <a:lvl1pPr>
              <a:defRPr sz="4000" b="1" i="0">
                <a:solidFill>
                  <a:schemeClr val="bg1"/>
                </a:solidFill>
                <a:latin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106DC0C2-ED3E-3947-8CCE-B26CF429F2F2}"/>
              </a:ext>
            </a:extLst>
          </p:cNvPr>
          <p:cNvSpPr>
            <a:spLocks noGrp="1"/>
          </p:cNvSpPr>
          <p:nvPr>
            <p:ph type="body" sz="quarter" idx="11" hasCustomPrompt="1"/>
          </p:nvPr>
        </p:nvSpPr>
        <p:spPr>
          <a:xfrm>
            <a:off x="618011" y="3892378"/>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a:solidFill>
                  <a:schemeClr val="bg1"/>
                </a:solidFill>
                <a:latin typeface="Arial" panose="020B0604020202020204" pitchFamily="34" charset="0"/>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pic>
        <p:nvPicPr>
          <p:cNvPr id="11" name="Graphic 10">
            <a:extLst>
              <a:ext uri="{FF2B5EF4-FFF2-40B4-BE49-F238E27FC236}">
                <a16:creationId xmlns:a16="http://schemas.microsoft.com/office/drawing/2014/main" id="{8A91A429-E1AA-4552-A40F-33E8EF884608}"/>
              </a:ext>
            </a:extLst>
          </p:cNvPr>
          <p:cNvPicPr>
            <a:picLocks noChangeAspect="1"/>
          </p:cNvPicPr>
          <p:nvPr/>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
        <p:nvSpPr>
          <p:cNvPr id="13" name="Text Placeholder 7">
            <a:extLst>
              <a:ext uri="{FF2B5EF4-FFF2-40B4-BE49-F238E27FC236}">
                <a16:creationId xmlns:a16="http://schemas.microsoft.com/office/drawing/2014/main" id="{3DC131F4-3299-4DD0-AC9C-84F8F8CDF434}"/>
              </a:ext>
            </a:extLst>
          </p:cNvPr>
          <p:cNvSpPr>
            <a:spLocks noGrp="1"/>
          </p:cNvSpPr>
          <p:nvPr>
            <p:ph type="body" sz="quarter" idx="10" hasCustomPrompt="1"/>
          </p:nvPr>
        </p:nvSpPr>
        <p:spPr>
          <a:xfrm>
            <a:off x="618011" y="2784993"/>
            <a:ext cx="10964388" cy="377954"/>
          </a:xfrm>
          <a:prstGeom prst="rect">
            <a:avLst/>
          </a:prstGeom>
        </p:spPr>
        <p:txBody>
          <a:bodyPr lIns="0" tIns="0" rIns="0" bIns="0"/>
          <a:lstStyle>
            <a:lvl1pPr marL="0" indent="0">
              <a:buNone/>
              <a:defRPr sz="2800" b="0" i="0" spc="0" baseline="0">
                <a:solidFill>
                  <a:schemeClr val="bg1"/>
                </a:solidFill>
                <a:latin typeface="Arial" panose="020B0604020202020204" pitchFamily="34" charset="0"/>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Tree>
    <p:extLst>
      <p:ext uri="{BB962C8B-B14F-4D97-AF65-F5344CB8AC3E}">
        <p14:creationId xmlns:p14="http://schemas.microsoft.com/office/powerpoint/2010/main" val="903908908"/>
      </p:ext>
    </p:extLst>
  </p:cSld>
  <p:clrMapOvr>
    <a:masterClrMapping/>
  </p:clrMapOvr>
  <p:extLst>
    <p:ext uri="{DCECCB84-F9BA-43D5-87BE-67443E8EF086}">
      <p15:sldGuideLst xmlns:p15="http://schemas.microsoft.com/office/powerpoint/2012/main">
        <p15:guide id="3" orient="horz" pos="1392" userDrawn="1">
          <p15:clr>
            <a:srgbClr val="FBAE40"/>
          </p15:clr>
        </p15:guide>
        <p15:guide id="4" orient="horz" pos="24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Slide - Blue - Bars">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AFA0D-C205-064A-BB20-627505C9C3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358FC0D-E1E2-F342-BB20-9D96F97599DF}"/>
              </a:ext>
            </a:extLst>
          </p:cNvPr>
          <p:cNvSpPr>
            <a:spLocks noGrp="1"/>
          </p:cNvSpPr>
          <p:nvPr>
            <p:ph type="title"/>
          </p:nvPr>
        </p:nvSpPr>
        <p:spPr>
          <a:xfrm>
            <a:off x="618011" y="2209623"/>
            <a:ext cx="10964389" cy="500586"/>
          </a:xfrm>
        </p:spPr>
        <p:txBody>
          <a:bodyPr lIns="0" tIns="0" rIns="0" bIns="0"/>
          <a:lstStyle>
            <a:lvl1pPr>
              <a:defRPr sz="4000" b="1" i="0">
                <a:solidFill>
                  <a:schemeClr val="bg1"/>
                </a:solidFill>
                <a:latin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106DC0C2-ED3E-3947-8CCE-B26CF429F2F2}"/>
              </a:ext>
            </a:extLst>
          </p:cNvPr>
          <p:cNvSpPr>
            <a:spLocks noGrp="1"/>
          </p:cNvSpPr>
          <p:nvPr>
            <p:ph type="body" sz="quarter" idx="11" hasCustomPrompt="1"/>
          </p:nvPr>
        </p:nvSpPr>
        <p:spPr>
          <a:xfrm>
            <a:off x="618011" y="3886200"/>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a:solidFill>
                  <a:schemeClr val="bg1"/>
                </a:solidFill>
                <a:latin typeface="Arial" panose="020B0604020202020204" pitchFamily="34" charset="0"/>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pic>
        <p:nvPicPr>
          <p:cNvPr id="11" name="Graphic 10">
            <a:extLst>
              <a:ext uri="{FF2B5EF4-FFF2-40B4-BE49-F238E27FC236}">
                <a16:creationId xmlns:a16="http://schemas.microsoft.com/office/drawing/2014/main" id="{CD6C510A-3FA4-4E7D-9C10-F464815A3062}"/>
              </a:ext>
            </a:extLst>
          </p:cNvPr>
          <p:cNvPicPr>
            <a:picLocks noChangeAspect="1"/>
          </p:cNvPicPr>
          <p:nvPr/>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
        <p:nvSpPr>
          <p:cNvPr id="13" name="Text Placeholder 7">
            <a:extLst>
              <a:ext uri="{FF2B5EF4-FFF2-40B4-BE49-F238E27FC236}">
                <a16:creationId xmlns:a16="http://schemas.microsoft.com/office/drawing/2014/main" id="{3B5464CE-AD96-4025-AF02-63BCED9AF54E}"/>
              </a:ext>
            </a:extLst>
          </p:cNvPr>
          <p:cNvSpPr>
            <a:spLocks noGrp="1"/>
          </p:cNvSpPr>
          <p:nvPr>
            <p:ph type="body" sz="quarter" idx="12" hasCustomPrompt="1"/>
          </p:nvPr>
        </p:nvSpPr>
        <p:spPr>
          <a:xfrm>
            <a:off x="618011" y="2784993"/>
            <a:ext cx="10964388" cy="377954"/>
          </a:xfrm>
          <a:prstGeom prst="rect">
            <a:avLst/>
          </a:prstGeom>
        </p:spPr>
        <p:txBody>
          <a:bodyPr lIns="0" tIns="0" rIns="0" bIns="0"/>
          <a:lstStyle>
            <a:lvl1pPr marL="0" indent="0">
              <a:buNone/>
              <a:defRPr sz="2800" b="0" i="0" spc="0" baseline="0">
                <a:solidFill>
                  <a:schemeClr val="bg1"/>
                </a:solidFill>
                <a:latin typeface="Arial" panose="020B0604020202020204" pitchFamily="34" charset="0"/>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Tree>
    <p:extLst>
      <p:ext uri="{BB962C8B-B14F-4D97-AF65-F5344CB8AC3E}">
        <p14:creationId xmlns:p14="http://schemas.microsoft.com/office/powerpoint/2010/main" val="1525473036"/>
      </p:ext>
    </p:extLst>
  </p:cSld>
  <p:clrMapOvr>
    <a:masterClrMapping/>
  </p:clrMapOvr>
  <p:extLst>
    <p:ext uri="{DCECCB84-F9BA-43D5-87BE-67443E8EF086}">
      <p15:sldGuideLst xmlns:p15="http://schemas.microsoft.com/office/powerpoint/2012/main">
        <p15:guide id="3" orient="horz" pos="1392" userDrawn="1">
          <p15:clr>
            <a:srgbClr val="FBAE40"/>
          </p15:clr>
        </p15:guide>
        <p15:guide id="4" orient="horz" pos="24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Slide - Blue - Bars">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3A247-AD17-6A4C-8F82-60156F5592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358FC0D-E1E2-F342-BB20-9D96F97599DF}"/>
              </a:ext>
            </a:extLst>
          </p:cNvPr>
          <p:cNvSpPr>
            <a:spLocks noGrp="1"/>
          </p:cNvSpPr>
          <p:nvPr>
            <p:ph type="title"/>
          </p:nvPr>
        </p:nvSpPr>
        <p:spPr>
          <a:xfrm>
            <a:off x="618011" y="2209623"/>
            <a:ext cx="10964389" cy="500586"/>
          </a:xfrm>
        </p:spPr>
        <p:txBody>
          <a:bodyPr lIns="0" tIns="0" rIns="0" bIns="0"/>
          <a:lstStyle>
            <a:lvl1pPr>
              <a:defRPr sz="4000" b="1" i="0">
                <a:solidFill>
                  <a:schemeClr val="bg1"/>
                </a:solidFill>
                <a:latin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106DC0C2-ED3E-3947-8CCE-B26CF429F2F2}"/>
              </a:ext>
            </a:extLst>
          </p:cNvPr>
          <p:cNvSpPr>
            <a:spLocks noGrp="1"/>
          </p:cNvSpPr>
          <p:nvPr>
            <p:ph type="body" sz="quarter" idx="11" hasCustomPrompt="1"/>
          </p:nvPr>
        </p:nvSpPr>
        <p:spPr>
          <a:xfrm>
            <a:off x="618011" y="3900616"/>
            <a:ext cx="6322365" cy="1719451"/>
          </a:xfrm>
          <a:prstGeom prst="rect">
            <a:avLst/>
          </a:prstGeom>
        </p:spPr>
        <p:txBody>
          <a:bodyPr lIns="0" tIns="0" rIns="0" bIns="0"/>
          <a:lstStyle>
            <a:lvl1pPr marL="0" marR="0" indent="0" algn="l" defTabSz="1087394" rtl="0" eaLnBrk="1" fontAlgn="base" latinLnBrk="0" hangingPunct="1">
              <a:lnSpc>
                <a:spcPct val="100000"/>
              </a:lnSpc>
              <a:spcBef>
                <a:spcPct val="20000"/>
              </a:spcBef>
              <a:spcAft>
                <a:spcPct val="0"/>
              </a:spcAft>
              <a:buClrTx/>
              <a:buSzTx/>
              <a:buFont typeface="Arial" charset="0"/>
              <a:buNone/>
              <a:tabLst/>
              <a:defRPr sz="2000">
                <a:solidFill>
                  <a:schemeClr val="bg1"/>
                </a:solidFill>
                <a:latin typeface="Arial" panose="020B0604020202020204" pitchFamily="34" charset="0"/>
              </a:defRPr>
            </a:lvl1pPr>
            <a:lvl2pPr marL="543697" indent="0">
              <a:buNone/>
              <a:defRPr sz="2000">
                <a:latin typeface="+mj-lt"/>
              </a:defRPr>
            </a:lvl2pPr>
            <a:lvl3pPr marL="1088716" indent="0">
              <a:buNone/>
              <a:defRPr sz="2000">
                <a:latin typeface="+mj-lt"/>
              </a:defRPr>
            </a:lvl3pPr>
            <a:lvl4pPr marL="1632414" indent="0">
              <a:buNone/>
              <a:defRPr sz="2000">
                <a:latin typeface="+mj-lt"/>
              </a:defRPr>
            </a:lvl4pPr>
            <a:lvl5pPr marL="2177434" indent="0">
              <a:buNone/>
              <a:defRPr sz="2000">
                <a:latin typeface="+mj-lt"/>
              </a:defRPr>
            </a:lvl5pPr>
          </a:lstStyle>
          <a:p>
            <a:pPr lvl="0"/>
            <a:r>
              <a:rPr lang="en-US" dirty="0"/>
              <a:t>Speaker Name </a:t>
            </a:r>
          </a:p>
          <a:p>
            <a:pPr lvl="0"/>
            <a:r>
              <a:rPr lang="en-US" dirty="0"/>
              <a:t>Job Title</a:t>
            </a:r>
          </a:p>
        </p:txBody>
      </p:sp>
      <p:pic>
        <p:nvPicPr>
          <p:cNvPr id="11" name="Graphic 10">
            <a:extLst>
              <a:ext uri="{FF2B5EF4-FFF2-40B4-BE49-F238E27FC236}">
                <a16:creationId xmlns:a16="http://schemas.microsoft.com/office/drawing/2014/main" id="{345D7896-0F47-4088-927C-FA5E61CDFCCF}"/>
              </a:ext>
            </a:extLst>
          </p:cNvPr>
          <p:cNvPicPr>
            <a:picLocks noChangeAspect="1"/>
          </p:cNvPicPr>
          <p:nvPr/>
        </p:nvPicPr>
        <p:blipFill>
          <a:blip r:embed="rId3" cstate="email">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8011" y="508000"/>
            <a:ext cx="1828800" cy="377954"/>
          </a:xfrm>
          <a:prstGeom prst="rect">
            <a:avLst/>
          </a:prstGeom>
        </p:spPr>
      </p:pic>
      <p:sp>
        <p:nvSpPr>
          <p:cNvPr id="13" name="Text Placeholder 7">
            <a:extLst>
              <a:ext uri="{FF2B5EF4-FFF2-40B4-BE49-F238E27FC236}">
                <a16:creationId xmlns:a16="http://schemas.microsoft.com/office/drawing/2014/main" id="{02BA5D64-2628-4802-9E17-7AB6AEF06818}"/>
              </a:ext>
            </a:extLst>
          </p:cNvPr>
          <p:cNvSpPr>
            <a:spLocks noGrp="1"/>
          </p:cNvSpPr>
          <p:nvPr>
            <p:ph type="body" sz="quarter" idx="10" hasCustomPrompt="1"/>
          </p:nvPr>
        </p:nvSpPr>
        <p:spPr>
          <a:xfrm>
            <a:off x="618011" y="2784993"/>
            <a:ext cx="10964388" cy="377954"/>
          </a:xfrm>
          <a:prstGeom prst="rect">
            <a:avLst/>
          </a:prstGeom>
        </p:spPr>
        <p:txBody>
          <a:bodyPr lIns="0" tIns="0" rIns="0" bIns="0"/>
          <a:lstStyle>
            <a:lvl1pPr marL="0" indent="0">
              <a:buNone/>
              <a:defRPr sz="2800" b="0" i="0" spc="0" baseline="0">
                <a:solidFill>
                  <a:schemeClr val="bg1"/>
                </a:solidFill>
                <a:latin typeface="Arial" panose="020B0604020202020204" pitchFamily="34" charset="0"/>
              </a:defRPr>
            </a:lvl1pPr>
            <a:lvl2pPr marL="543697" indent="0">
              <a:buNone/>
              <a:defRPr sz="1500"/>
            </a:lvl2pPr>
            <a:lvl3pPr marL="1088716" indent="0">
              <a:buNone/>
              <a:defRPr sz="1333"/>
            </a:lvl3pPr>
            <a:lvl4pPr marL="1632414" indent="0">
              <a:buNone/>
              <a:defRPr sz="1167"/>
            </a:lvl4pPr>
            <a:lvl5pPr marL="2177434" indent="0">
              <a:buNone/>
              <a:defRPr sz="1167"/>
            </a:lvl5pPr>
          </a:lstStyle>
          <a:p>
            <a:r>
              <a:rPr lang="en-US" sz="2800" spc="0" dirty="0"/>
              <a:t>Subtitle</a:t>
            </a:r>
          </a:p>
        </p:txBody>
      </p:sp>
    </p:spTree>
    <p:extLst>
      <p:ext uri="{BB962C8B-B14F-4D97-AF65-F5344CB8AC3E}">
        <p14:creationId xmlns:p14="http://schemas.microsoft.com/office/powerpoint/2010/main" val="3824011009"/>
      </p:ext>
    </p:extLst>
  </p:cSld>
  <p:clrMapOvr>
    <a:masterClrMapping/>
  </p:clrMapOvr>
  <p:extLst>
    <p:ext uri="{DCECCB84-F9BA-43D5-87BE-67443E8EF086}">
      <p15:sldGuideLst xmlns:p15="http://schemas.microsoft.com/office/powerpoint/2012/main">
        <p15:guide id="3" orient="horz" pos="1392" userDrawn="1">
          <p15:clr>
            <a:srgbClr val="FBAE40"/>
          </p15:clr>
        </p15:guide>
        <p15:guide id="4" orient="horz" pos="244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19391" y="501095"/>
            <a:ext cx="10953220" cy="50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dirty="0"/>
              <a:t>Master Title Style Bold</a:t>
            </a:r>
          </a:p>
        </p:txBody>
      </p:sp>
    </p:spTree>
    <p:extLst>
      <p:ext uri="{BB962C8B-B14F-4D97-AF65-F5344CB8AC3E}">
        <p14:creationId xmlns:p14="http://schemas.microsoft.com/office/powerpoint/2010/main" val="384638670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 id="2147484369" r:id="rId20"/>
    <p:sldLayoutId id="2147484370" r:id="rId21"/>
    <p:sldLayoutId id="2147484371" r:id="rId22"/>
    <p:sldLayoutId id="2147484372" r:id="rId23"/>
    <p:sldLayoutId id="2147484373" r:id="rId24"/>
    <p:sldLayoutId id="2147484374" r:id="rId25"/>
    <p:sldLayoutId id="2147484375" r:id="rId26"/>
    <p:sldLayoutId id="2147484376" r:id="rId27"/>
    <p:sldLayoutId id="2147484377" r:id="rId28"/>
    <p:sldLayoutId id="2147484378" r:id="rId29"/>
    <p:sldLayoutId id="2147484379" r:id="rId30"/>
    <p:sldLayoutId id="2147484380" r:id="rId31"/>
    <p:sldLayoutId id="2147484381" r:id="rId32"/>
    <p:sldLayoutId id="2147484382" r:id="rId33"/>
    <p:sldLayoutId id="2147484383" r:id="rId34"/>
    <p:sldLayoutId id="2147484384" r:id="rId35"/>
    <p:sldLayoutId id="2147484385" r:id="rId36"/>
    <p:sldLayoutId id="2147484386" r:id="rId37"/>
    <p:sldLayoutId id="2147484387" r:id="rId38"/>
    <p:sldLayoutId id="2147484388" r:id="rId39"/>
  </p:sldLayoutIdLst>
  <p:txStyles>
    <p:titleStyle>
      <a:lvl1pPr algn="l" defTabSz="1087394" rtl="0" eaLnBrk="1" fontAlgn="base" hangingPunct="1">
        <a:lnSpc>
          <a:spcPct val="80000"/>
        </a:lnSpc>
        <a:spcBef>
          <a:spcPct val="0"/>
        </a:spcBef>
        <a:spcAft>
          <a:spcPct val="0"/>
        </a:spcAft>
        <a:defRPr sz="4000" b="1" kern="1200">
          <a:solidFill>
            <a:schemeClr val="accent1"/>
          </a:solidFill>
          <a:latin typeface="+mj-lt"/>
          <a:ea typeface="ＭＳ Ｐゴシック" charset="0"/>
          <a:cs typeface="Arial" panose="020B0604020202020204" pitchFamily="34" charset="0"/>
        </a:defRPr>
      </a:lvl1pPr>
      <a:lvl2pPr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2pPr>
      <a:lvl3pPr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3pPr>
      <a:lvl4pPr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4pPr>
      <a:lvl5pPr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5pPr>
      <a:lvl6pPr marL="380985"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6pPr>
      <a:lvl7pPr marL="761970"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7pPr>
      <a:lvl8pPr marL="1142954"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8pPr>
      <a:lvl9pPr marL="1523939" algn="l" defTabSz="1087394" rtl="0" eaLnBrk="1" fontAlgn="base" hangingPunct="1">
        <a:lnSpc>
          <a:spcPct val="90000"/>
        </a:lnSpc>
        <a:spcBef>
          <a:spcPct val="0"/>
        </a:spcBef>
        <a:spcAft>
          <a:spcPct val="0"/>
        </a:spcAft>
        <a:defRPr sz="3750">
          <a:solidFill>
            <a:srgbClr val="4C4C4C"/>
          </a:solidFill>
          <a:latin typeface="BentonSans Book" charset="0"/>
          <a:ea typeface="ＭＳ Ｐゴシック" charset="0"/>
        </a:defRPr>
      </a:lvl9pPr>
    </p:titleStyle>
    <p:bodyStyle>
      <a:lvl1pPr marL="407442" indent="-407442" algn="l" defTabSz="1087394" rtl="0" eaLnBrk="1" fontAlgn="base" hangingPunct="1">
        <a:spcBef>
          <a:spcPct val="20000"/>
        </a:spcBef>
        <a:spcAft>
          <a:spcPct val="0"/>
        </a:spcAft>
        <a:buFont typeface="Arial" charset="0"/>
        <a:buChar char="•"/>
        <a:defRPr sz="3833" kern="1200">
          <a:solidFill>
            <a:schemeClr val="tx1"/>
          </a:solidFill>
          <a:latin typeface="+mn-lt"/>
          <a:ea typeface="ＭＳ Ｐゴシック" charset="0"/>
          <a:cs typeface="ＭＳ Ｐゴシック" charset="0"/>
        </a:defRPr>
      </a:lvl1pPr>
      <a:lvl2pPr marL="883673" indent="-339976" algn="l" defTabSz="1087394" rtl="0" eaLnBrk="1" fontAlgn="base" hangingPunct="1">
        <a:spcBef>
          <a:spcPct val="20000"/>
        </a:spcBef>
        <a:spcAft>
          <a:spcPct val="0"/>
        </a:spcAft>
        <a:buFont typeface="Arial" charset="0"/>
        <a:buChar char="–"/>
        <a:defRPr sz="3333" kern="1200">
          <a:solidFill>
            <a:schemeClr val="tx1"/>
          </a:solidFill>
          <a:latin typeface="+mn-lt"/>
          <a:ea typeface="ＭＳ Ｐゴシック" charset="0"/>
          <a:cs typeface="+mn-cs"/>
        </a:defRPr>
      </a:lvl2pPr>
      <a:lvl3pPr marL="1359904" indent="-271187" algn="l" defTabSz="1087394"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1903601" indent="-271187" algn="l" defTabSz="1087394" rtl="0" eaLnBrk="1" fontAlgn="base" hangingPunct="1">
        <a:spcBef>
          <a:spcPct val="20000"/>
        </a:spcBef>
        <a:spcAft>
          <a:spcPct val="0"/>
        </a:spcAft>
        <a:buFont typeface="Arial" charset="0"/>
        <a:buChar char="–"/>
        <a:defRPr sz="2417" kern="1200">
          <a:solidFill>
            <a:schemeClr val="tx1"/>
          </a:solidFill>
          <a:latin typeface="+mn-lt"/>
          <a:ea typeface="ＭＳ Ｐゴシック" charset="0"/>
          <a:cs typeface="+mn-cs"/>
        </a:defRPr>
      </a:lvl4pPr>
      <a:lvl5pPr marL="2448621" indent="-271187" algn="l" defTabSz="1087394" rtl="0" eaLnBrk="1" fontAlgn="base" hangingPunct="1">
        <a:spcBef>
          <a:spcPct val="20000"/>
        </a:spcBef>
        <a:spcAft>
          <a:spcPct val="0"/>
        </a:spcAft>
        <a:buFont typeface="Arial" charset="0"/>
        <a:buChar char="»"/>
        <a:defRPr sz="2417" kern="1200">
          <a:solidFill>
            <a:schemeClr val="tx1"/>
          </a:solidFill>
          <a:latin typeface="+mn-lt"/>
          <a:ea typeface="ＭＳ Ｐゴシック" charset="0"/>
          <a:cs typeface="+mn-cs"/>
        </a:defRPr>
      </a:lvl5pPr>
      <a:lvl6pPr marL="299330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6pPr>
      <a:lvl7pPr marL="3537538"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7pPr>
      <a:lvl8pPr marL="4081775"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8pPr>
      <a:lvl9pPr marL="462601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9pPr>
    </p:bodyStyle>
    <p:otherStyle>
      <a:defPPr>
        <a:defRPr lang="en-US"/>
      </a:defPPr>
      <a:lvl1pPr marL="0" algn="l" defTabSz="1088474" rtl="0" eaLnBrk="1" latinLnBrk="0" hangingPunct="1">
        <a:defRPr sz="2167" kern="1200">
          <a:solidFill>
            <a:schemeClr val="tx1"/>
          </a:solidFill>
          <a:latin typeface="+mn-lt"/>
          <a:ea typeface="+mn-ea"/>
          <a:cs typeface="+mn-cs"/>
        </a:defRPr>
      </a:lvl1pPr>
      <a:lvl2pPr marL="544237" algn="l" defTabSz="1088474" rtl="0" eaLnBrk="1" latinLnBrk="0" hangingPunct="1">
        <a:defRPr sz="2167" kern="1200">
          <a:solidFill>
            <a:schemeClr val="tx1"/>
          </a:solidFill>
          <a:latin typeface="+mn-lt"/>
          <a:ea typeface="+mn-ea"/>
          <a:cs typeface="+mn-cs"/>
        </a:defRPr>
      </a:lvl2pPr>
      <a:lvl3pPr marL="1088474" algn="l" defTabSz="1088474" rtl="0" eaLnBrk="1" latinLnBrk="0" hangingPunct="1">
        <a:defRPr sz="2167" kern="1200">
          <a:solidFill>
            <a:schemeClr val="tx1"/>
          </a:solidFill>
          <a:latin typeface="+mn-lt"/>
          <a:ea typeface="+mn-ea"/>
          <a:cs typeface="+mn-cs"/>
        </a:defRPr>
      </a:lvl3pPr>
      <a:lvl4pPr marL="1632711" algn="l" defTabSz="1088474" rtl="0" eaLnBrk="1" latinLnBrk="0" hangingPunct="1">
        <a:defRPr sz="2167" kern="1200">
          <a:solidFill>
            <a:schemeClr val="tx1"/>
          </a:solidFill>
          <a:latin typeface="+mn-lt"/>
          <a:ea typeface="+mn-ea"/>
          <a:cs typeface="+mn-cs"/>
        </a:defRPr>
      </a:lvl4pPr>
      <a:lvl5pPr marL="2176948" algn="l" defTabSz="1088474" rtl="0" eaLnBrk="1" latinLnBrk="0" hangingPunct="1">
        <a:defRPr sz="2167" kern="1200">
          <a:solidFill>
            <a:schemeClr val="tx1"/>
          </a:solidFill>
          <a:latin typeface="+mn-lt"/>
          <a:ea typeface="+mn-ea"/>
          <a:cs typeface="+mn-cs"/>
        </a:defRPr>
      </a:lvl5pPr>
      <a:lvl6pPr marL="2721183" algn="l" defTabSz="1088474" rtl="0" eaLnBrk="1" latinLnBrk="0" hangingPunct="1">
        <a:defRPr sz="2167" kern="1200">
          <a:solidFill>
            <a:schemeClr val="tx1"/>
          </a:solidFill>
          <a:latin typeface="+mn-lt"/>
          <a:ea typeface="+mn-ea"/>
          <a:cs typeface="+mn-cs"/>
        </a:defRPr>
      </a:lvl6pPr>
      <a:lvl7pPr marL="3265420" algn="l" defTabSz="1088474" rtl="0" eaLnBrk="1" latinLnBrk="0" hangingPunct="1">
        <a:defRPr sz="2167" kern="1200">
          <a:solidFill>
            <a:schemeClr val="tx1"/>
          </a:solidFill>
          <a:latin typeface="+mn-lt"/>
          <a:ea typeface="+mn-ea"/>
          <a:cs typeface="+mn-cs"/>
        </a:defRPr>
      </a:lvl7pPr>
      <a:lvl8pPr marL="3809657" algn="l" defTabSz="1088474" rtl="0" eaLnBrk="1" latinLnBrk="0" hangingPunct="1">
        <a:defRPr sz="2167" kern="1200">
          <a:solidFill>
            <a:schemeClr val="tx1"/>
          </a:solidFill>
          <a:latin typeface="+mn-lt"/>
          <a:ea typeface="+mn-ea"/>
          <a:cs typeface="+mn-cs"/>
        </a:defRPr>
      </a:lvl8pPr>
      <a:lvl9pPr marL="4353894" algn="l" defTabSz="1088474" rtl="0" eaLnBrk="1" latinLnBrk="0" hangingPunct="1">
        <a:defRPr sz="2167"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12" userDrawn="1">
          <p15:clr>
            <a:srgbClr val="F26B43"/>
          </p15:clr>
        </p15:guide>
        <p15:guide id="7" pos="384" userDrawn="1">
          <p15:clr>
            <a:srgbClr val="F26B43"/>
          </p15:clr>
        </p15:guide>
        <p15:guide id="8" pos="7296" userDrawn="1">
          <p15:clr>
            <a:srgbClr val="F26B43"/>
          </p15:clr>
        </p15:guide>
        <p15:guide id="9" orient="horz" pos="4008" userDrawn="1">
          <p15:clr>
            <a:srgbClr val="F26B43"/>
          </p15:clr>
        </p15:guide>
        <p15:guide id="10"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aca.edu.au/curriculum/9-10/"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help.sap.com/viewer/6b94445c94ae495c83a19646e7c3fd56/2.0.04/en-US/7e31247372fb4dd7b8c6bbac758b8c91.html"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help.sap.com/viewer/bed8c14f9f024763b0777aa72b5436f6/2.0.00/en-US/c44c125ed4ae467a903cf4bb8527facb.html"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help.sap.com/viewer/bed8c14f9f024763b0777aa72b5436f6/2.0.00/en-US/a6c880a896cc41d7b02aff472d11b242.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blogs.sap.com/2019/03/15/the-hana-planvisualizer-planviz-quick-and-easy/"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hyperlink" Target="https://blogs.sap.com/2018/04/29/analyzing-sql-execution-with-the-plan-visualizer-planviz/"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28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8725990" cy="1025922"/>
          </a:xfrm>
        </p:spPr>
        <p:txBody>
          <a:bodyPr/>
          <a:lstStyle/>
          <a:p>
            <a:r>
              <a:rPr lang="pt-BR" sz="3800"/>
              <a:t>Variáveis de sessão do SAP HANA </a:t>
            </a:r>
            <a:br>
              <a:rPr lang="pt-BR" sz="3800"/>
            </a:br>
            <a:r>
              <a:rPr lang="pt-BR" sz="3800"/>
              <a:t>e do SQL inicial</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12421" y="4421280"/>
            <a:ext cx="10238913" cy="1953805"/>
          </a:xfrm>
        </p:spPr>
        <p:txBody>
          <a:bodyPr/>
          <a:lstStyle/>
          <a:p>
            <a:pPr marL="0" indent="0">
              <a:lnSpc>
                <a:spcPct val="150000"/>
              </a:lnSpc>
              <a:buNone/>
            </a:pPr>
            <a:endParaRPr lang="en-GB" sz="2000">
              <a:solidFill>
                <a:schemeClr val="accent1"/>
              </a:solidFill>
              <a:latin typeface="+mj-lt"/>
              <a:cs typeface="Calibri"/>
            </a:endParaRPr>
          </a:p>
          <a:p>
            <a:pPr marL="0" marR="0" lvl="0" indent="0" algn="l" defTabSz="914400" rtl="0" eaLnBrk="1" fontAlgn="auto" latinLnBrk="0" hangingPunct="1">
              <a:spcBef>
                <a:spcPts val="0"/>
              </a:spcBef>
              <a:spcAft>
                <a:spcPts val="0"/>
              </a:spcAft>
              <a:buClrTx/>
              <a:buSzTx/>
              <a:buFontTx/>
              <a:buNone/>
              <a:tabLst/>
              <a:defRPr/>
            </a:pPr>
            <a:r>
              <a:rPr lang="pt-BR" sz="1600">
                <a:solidFill>
                  <a:schemeClr val="accent1"/>
                </a:solidFill>
                <a:latin typeface="+mj-lt"/>
                <a:cs typeface="Calibri"/>
              </a:rPr>
              <a:t>1) Autenticação e atribuição de variáveis de sessão</a:t>
            </a:r>
          </a:p>
          <a:p>
            <a:pPr marL="0" marR="0" lvl="0" indent="0" algn="l" defTabSz="914400" rtl="0" eaLnBrk="1" fontAlgn="auto" latinLnBrk="0" hangingPunct="1">
              <a:spcBef>
                <a:spcPts val="0"/>
              </a:spcBef>
              <a:spcAft>
                <a:spcPts val="0"/>
              </a:spcAft>
              <a:buClrTx/>
              <a:buSzTx/>
              <a:buFontTx/>
              <a:buNone/>
              <a:tabLst/>
              <a:defRPr/>
            </a:pPr>
            <a:r>
              <a:rPr lang="pt-BR" sz="1600">
                <a:solidFill>
                  <a:schemeClr val="accent1"/>
                </a:solidFill>
                <a:latin typeface="+mj-lt"/>
                <a:cs typeface="Calibri"/>
              </a:rPr>
              <a:t>2) As interações da pasta de trabalho geram consultas ao SAP HANA</a:t>
            </a:r>
          </a:p>
          <a:p>
            <a:pPr marL="0" marR="0" lvl="0" indent="0" algn="l" defTabSz="914400" rtl="0" eaLnBrk="1" fontAlgn="auto" latinLnBrk="0" hangingPunct="1">
              <a:spcBef>
                <a:spcPts val="0"/>
              </a:spcBef>
              <a:spcAft>
                <a:spcPts val="0"/>
              </a:spcAft>
              <a:buClrTx/>
              <a:buSzTx/>
              <a:buFontTx/>
              <a:buNone/>
              <a:tabLst/>
              <a:defRPr/>
            </a:pPr>
            <a:r>
              <a:rPr lang="pt-BR" sz="1600">
                <a:solidFill>
                  <a:schemeClr val="accent1"/>
                </a:solidFill>
                <a:latin typeface="+mj-lt"/>
                <a:cs typeface="Calibri"/>
              </a:rPr>
              <a:t>3) O SAP HANA usa as informações das variáveis de sessão para estatísticas e rastreamentos</a:t>
            </a:r>
          </a:p>
          <a:p>
            <a:pPr marL="0" marR="0" lvl="0" indent="0" algn="l" defTabSz="914400" rtl="0" eaLnBrk="1" fontAlgn="auto" latinLnBrk="0" hangingPunct="1">
              <a:spcBef>
                <a:spcPts val="0"/>
              </a:spcBef>
              <a:spcAft>
                <a:spcPts val="0"/>
              </a:spcAft>
              <a:buClrTx/>
              <a:buSzTx/>
              <a:buFontTx/>
              <a:buNone/>
              <a:tabLst/>
              <a:defRPr/>
            </a:pPr>
            <a:r>
              <a:rPr lang="pt-BR" sz="1600">
                <a:solidFill>
                  <a:schemeClr val="accent1"/>
                </a:solidFill>
                <a:latin typeface="+mj-lt"/>
                <a:cs typeface="Calibri"/>
              </a:rPr>
              <a:t>4) O Tableau pode visualizar estatísticas e rastreamentos do SAP HANA</a:t>
            </a:r>
          </a:p>
          <a:p>
            <a:pPr marL="285750" indent="-285750">
              <a:lnSpc>
                <a:spcPct val="150000"/>
              </a:lnSpc>
              <a:buChar char="•"/>
            </a:pPr>
            <a:endParaRPr lang="en-GB" sz="2000">
              <a:solidFill>
                <a:schemeClr val="accent1"/>
              </a:solidFill>
              <a:latin typeface="+mj-lt"/>
              <a:cs typeface="Calibri"/>
            </a:endParaRPr>
          </a:p>
        </p:txBody>
      </p:sp>
      <p:sp>
        <p:nvSpPr>
          <p:cNvPr id="19" name="Rectangle 18">
            <a:extLst>
              <a:ext uri="{FF2B5EF4-FFF2-40B4-BE49-F238E27FC236}">
                <a16:creationId xmlns:a16="http://schemas.microsoft.com/office/drawing/2014/main" id="{B9ED74CE-97C4-473C-B887-CF99AFBCD891}"/>
              </a:ext>
            </a:extLst>
          </p:cNvPr>
          <p:cNvSpPr/>
          <p:nvPr/>
        </p:nvSpPr>
        <p:spPr>
          <a:xfrm>
            <a:off x="1015187" y="1605250"/>
            <a:ext cx="10639425" cy="1297599"/>
          </a:xfrm>
          <a:prstGeom prst="rect">
            <a:avLst/>
          </a:prstGeom>
        </p:spPr>
        <p:txBody>
          <a:bodyPr wrap="square">
            <a:spAutoFit/>
          </a:bodyPr>
          <a:lstStyle/>
          <a:p>
            <a:pPr marL="380985" marR="0" lvl="0"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de-DE" sz="2333" b="1" i="0" u="none" strike="noStrike" kern="1200" cap="none" spc="0" normalizeH="0" baseline="0" noProof="0">
              <a:ln>
                <a:noFill/>
              </a:ln>
              <a:solidFill>
                <a:prstClr val="black"/>
              </a:solidFill>
              <a:effectLst/>
              <a:uLnTx/>
              <a:uFillTx/>
              <a:latin typeface="Calibri" panose="020F0502020204030204"/>
              <a:ea typeface="+mn-ea"/>
              <a:cs typeface="+mn-cs"/>
            </a:endParaRPr>
          </a:p>
          <a:p>
            <a:pPr marL="380985" marR="0" lvl="0"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de-DE" sz="2333"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500"/>
              </a:spcAft>
              <a:buClrTx/>
              <a:buSzTx/>
              <a:buFontTx/>
              <a:buNone/>
              <a:tabLst/>
              <a:defRPr/>
            </a:pPr>
            <a:endParaRPr kumimoji="0" lang="x-none" sz="2333"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2" descr="Start your free trial of Tableau Online | Tableau Software">
            <a:extLst>
              <a:ext uri="{FF2B5EF4-FFF2-40B4-BE49-F238E27FC236}">
                <a16:creationId xmlns:a16="http://schemas.microsoft.com/office/drawing/2014/main" id="{F6FC6BFF-4322-422B-B05F-2D425DC4A94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4012" y="1609612"/>
            <a:ext cx="4190211" cy="22344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AP HANA - Wikipedia">
            <a:extLst>
              <a:ext uri="{FF2B5EF4-FFF2-40B4-BE49-F238E27FC236}">
                <a16:creationId xmlns:a16="http://schemas.microsoft.com/office/drawing/2014/main" id="{12F41E29-9B01-413A-B8A9-0656320FE4F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68145" y="1803953"/>
            <a:ext cx="2686467" cy="137009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11CDB182-95C8-4531-AE86-0DFDC273A260}"/>
              </a:ext>
            </a:extLst>
          </p:cNvPr>
          <p:cNvCxnSpPr>
            <a:cxnSpLocks/>
          </p:cNvCxnSpPr>
          <p:nvPr/>
        </p:nvCxnSpPr>
        <p:spPr>
          <a:xfrm>
            <a:off x="5147879" y="2581808"/>
            <a:ext cx="2957361"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EF349A-1499-414F-8EE3-9F9B79FF61DF}"/>
              </a:ext>
            </a:extLst>
          </p:cNvPr>
          <p:cNvCxnSpPr>
            <a:cxnSpLocks/>
          </p:cNvCxnSpPr>
          <p:nvPr/>
        </p:nvCxnSpPr>
        <p:spPr>
          <a:xfrm>
            <a:off x="5147879" y="2853337"/>
            <a:ext cx="2957361"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502F5D-FA77-4F66-9F46-C924286C5B00}"/>
              </a:ext>
            </a:extLst>
          </p:cNvPr>
          <p:cNvCxnSpPr>
            <a:cxnSpLocks/>
          </p:cNvCxnSpPr>
          <p:nvPr/>
        </p:nvCxnSpPr>
        <p:spPr>
          <a:xfrm>
            <a:off x="5147879" y="3101255"/>
            <a:ext cx="2957361"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0A30FD-4A23-42AF-9C74-00F03FA58DD7}"/>
              </a:ext>
            </a:extLst>
          </p:cNvPr>
          <p:cNvSpPr txBox="1"/>
          <p:nvPr/>
        </p:nvSpPr>
        <p:spPr>
          <a:xfrm>
            <a:off x="6466880" y="1530541"/>
            <a:ext cx="3871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prstClr val="black"/>
                </a:solidFill>
                <a:uLnTx/>
                <a:uFillTx/>
                <a:latin typeface="Calibri" panose="020F0502020204030204"/>
                <a:ea typeface="+mn-ea"/>
                <a:cs typeface="+mn-cs"/>
              </a:rPr>
              <a:t>1)</a:t>
            </a:r>
          </a:p>
        </p:txBody>
      </p:sp>
      <p:sp>
        <p:nvSpPr>
          <p:cNvPr id="26" name="TextBox 25">
            <a:extLst>
              <a:ext uri="{FF2B5EF4-FFF2-40B4-BE49-F238E27FC236}">
                <a16:creationId xmlns:a16="http://schemas.microsoft.com/office/drawing/2014/main" id="{52632030-3058-4826-925F-AD912A393957}"/>
              </a:ext>
            </a:extLst>
          </p:cNvPr>
          <p:cNvSpPr txBox="1"/>
          <p:nvPr/>
        </p:nvSpPr>
        <p:spPr>
          <a:xfrm>
            <a:off x="6460124" y="2212476"/>
            <a:ext cx="3871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prstClr val="black"/>
                </a:solidFill>
                <a:uLnTx/>
                <a:uFillTx/>
                <a:latin typeface="Calibri" panose="020F0502020204030204"/>
                <a:ea typeface="+mn-ea"/>
                <a:cs typeface="+mn-cs"/>
              </a:rPr>
              <a:t>2)</a:t>
            </a:r>
          </a:p>
        </p:txBody>
      </p:sp>
      <p:sp>
        <p:nvSpPr>
          <p:cNvPr id="27" name="TextBox 26">
            <a:extLst>
              <a:ext uri="{FF2B5EF4-FFF2-40B4-BE49-F238E27FC236}">
                <a16:creationId xmlns:a16="http://schemas.microsoft.com/office/drawing/2014/main" id="{B22777A4-D538-4882-A3A2-F1FC177F4CBF}"/>
              </a:ext>
            </a:extLst>
          </p:cNvPr>
          <p:cNvSpPr txBox="1"/>
          <p:nvPr/>
        </p:nvSpPr>
        <p:spPr>
          <a:xfrm>
            <a:off x="9242676" y="3222697"/>
            <a:ext cx="3871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prstClr val="black"/>
                </a:solidFill>
                <a:uLnTx/>
                <a:uFillTx/>
                <a:latin typeface="Calibri" panose="020F0502020204030204"/>
                <a:ea typeface="+mn-ea"/>
                <a:cs typeface="+mn-cs"/>
              </a:rPr>
              <a:t>3)</a:t>
            </a:r>
          </a:p>
        </p:txBody>
      </p:sp>
      <p:sp>
        <p:nvSpPr>
          <p:cNvPr id="28" name="TextBox 27">
            <a:extLst>
              <a:ext uri="{FF2B5EF4-FFF2-40B4-BE49-F238E27FC236}">
                <a16:creationId xmlns:a16="http://schemas.microsoft.com/office/drawing/2014/main" id="{B487A3F2-0DB6-44A5-8688-B9B12124ED80}"/>
              </a:ext>
            </a:extLst>
          </p:cNvPr>
          <p:cNvSpPr txBox="1"/>
          <p:nvPr/>
        </p:nvSpPr>
        <p:spPr>
          <a:xfrm>
            <a:off x="6460123" y="3850652"/>
            <a:ext cx="3871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prstClr val="black"/>
                </a:solidFill>
                <a:uLnTx/>
                <a:uFillTx/>
                <a:latin typeface="Calibri" panose="020F0502020204030204"/>
                <a:ea typeface="+mn-ea"/>
                <a:cs typeface="+mn-cs"/>
              </a:rPr>
              <a:t>4)</a:t>
            </a:r>
          </a:p>
        </p:txBody>
      </p:sp>
      <p:pic>
        <p:nvPicPr>
          <p:cNvPr id="29" name="Graphic 28">
            <a:extLst>
              <a:ext uri="{FF2B5EF4-FFF2-40B4-BE49-F238E27FC236}">
                <a16:creationId xmlns:a16="http://schemas.microsoft.com/office/drawing/2014/main" id="{CDE7113F-21CB-46D1-B548-FC45B047BA8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9506229" y="3778782"/>
            <a:ext cx="957448" cy="957448"/>
          </a:xfrm>
          <a:prstGeom prst="rect">
            <a:avLst/>
          </a:prstGeom>
        </p:spPr>
      </p:pic>
      <p:cxnSp>
        <p:nvCxnSpPr>
          <p:cNvPr id="30" name="Straight Arrow Connector 29">
            <a:extLst>
              <a:ext uri="{FF2B5EF4-FFF2-40B4-BE49-F238E27FC236}">
                <a16:creationId xmlns:a16="http://schemas.microsoft.com/office/drawing/2014/main" id="{CAE40F0D-F969-46CA-95D4-99E8191B5F7A}"/>
              </a:ext>
            </a:extLst>
          </p:cNvPr>
          <p:cNvCxnSpPr/>
          <p:nvPr/>
        </p:nvCxnSpPr>
        <p:spPr>
          <a:xfrm>
            <a:off x="9984953" y="3224317"/>
            <a:ext cx="0" cy="455744"/>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4A1FF78-4C0E-429F-B159-7BB2EBA7EF2D}"/>
              </a:ext>
            </a:extLst>
          </p:cNvPr>
          <p:cNvCxnSpPr>
            <a:cxnSpLocks/>
            <a:endCxn id="20" idx="2"/>
          </p:cNvCxnSpPr>
          <p:nvPr/>
        </p:nvCxnSpPr>
        <p:spPr>
          <a:xfrm rot="10800000">
            <a:off x="2579118" y="3844096"/>
            <a:ext cx="6663558" cy="408700"/>
          </a:xfrm>
          <a:prstGeom prst="bentConnector2">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Arrow: Left-Right 31">
            <a:extLst>
              <a:ext uri="{FF2B5EF4-FFF2-40B4-BE49-F238E27FC236}">
                <a16:creationId xmlns:a16="http://schemas.microsoft.com/office/drawing/2014/main" id="{7705B9BA-ECD2-44D7-8790-9178DDA768A8}"/>
              </a:ext>
            </a:extLst>
          </p:cNvPr>
          <p:cNvSpPr/>
          <p:nvPr/>
        </p:nvSpPr>
        <p:spPr>
          <a:xfrm>
            <a:off x="4643159" y="1826497"/>
            <a:ext cx="4034561" cy="1633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Arrow Connector 32">
            <a:extLst>
              <a:ext uri="{FF2B5EF4-FFF2-40B4-BE49-F238E27FC236}">
                <a16:creationId xmlns:a16="http://schemas.microsoft.com/office/drawing/2014/main" id="{41CD7E87-E478-4CE6-ACDD-BAAB8B4E4824}"/>
              </a:ext>
            </a:extLst>
          </p:cNvPr>
          <p:cNvCxnSpPr/>
          <p:nvPr/>
        </p:nvCxnSpPr>
        <p:spPr>
          <a:xfrm>
            <a:off x="9802502" y="3222697"/>
            <a:ext cx="0" cy="455744"/>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51E2782-8BDB-4171-8BB0-01E47F09E39B}"/>
              </a:ext>
            </a:extLst>
          </p:cNvPr>
          <p:cNvCxnSpPr/>
          <p:nvPr/>
        </p:nvCxnSpPr>
        <p:spPr>
          <a:xfrm>
            <a:off x="10182429" y="3222697"/>
            <a:ext cx="0" cy="455744"/>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45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a:t>Variáveis de sessão do SAP HANA</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600" y="1608909"/>
            <a:ext cx="10972800" cy="3188052"/>
          </a:xfrm>
        </p:spPr>
        <p:txBody>
          <a:bodyPr/>
          <a:lstStyle/>
          <a:p>
            <a:pPr marL="380985" marR="0" lvl="0"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pt-BR" sz="1800" b="1" i="0" u="none" strike="noStrike" cap="none" normalizeH="0" baseline="0" noProof="0">
                <a:ln>
                  <a:noFill/>
                </a:ln>
                <a:solidFill>
                  <a:schemeClr val="accent1"/>
                </a:solidFill>
                <a:uLnTx/>
                <a:uFillTx/>
                <a:latin typeface="+mj-lt"/>
                <a:ea typeface="+mn-ea"/>
                <a:cs typeface="+mn-cs"/>
              </a:rPr>
              <a:t>O SAP possui variáveis de sessão predefinidas que são usadas em rastreamentos/estatísticas</a:t>
            </a:r>
          </a:p>
          <a:p>
            <a:pPr marL="838185" marR="0" lvl="1"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pt-BR" sz="18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Por exemplo: APPLICATION, APPLICATIONVERSION, APPLICATIONUSER, APPLICATIONSOURCE, DEBUG_TOKEN, e TRACEPROFILE. </a:t>
            </a:r>
          </a:p>
          <a:p>
            <a:pPr marL="838185" marR="0" lvl="1"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pt-BR" sz="18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Uma lista completa das variáveis de sessão predefinidas e casos de uso podem ser encontrados em “SAP HANA SQL </a:t>
            </a:r>
            <a:r>
              <a:rPr kumimoji="0" lang="pt-BR" sz="1800" b="0"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and</a:t>
            </a:r>
            <a:r>
              <a:rPr kumimoji="0" lang="pt-BR" sz="18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 System </a:t>
            </a:r>
            <a:r>
              <a:rPr kumimoji="0" lang="pt-BR" sz="1800" b="0"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Views</a:t>
            </a:r>
            <a:r>
              <a:rPr kumimoji="0" lang="pt-BR" sz="18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 </a:t>
            </a:r>
            <a:r>
              <a:rPr kumimoji="0" lang="pt-BR" sz="1800" b="0"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Reference</a:t>
            </a:r>
            <a:r>
              <a:rPr kumimoji="0" lang="pt-BR" sz="18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a:t>
            </a:r>
          </a:p>
          <a:p>
            <a:pPr marL="838185" marR="0" lvl="1"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de-DE" sz="1800" b="1" i="0" u="none" strike="noStrike" kern="1200" cap="none" spc="0" normalizeH="0" baseline="0" noProof="0">
              <a:ln>
                <a:noFill/>
              </a:ln>
              <a:solidFill>
                <a:schemeClr val="accent1"/>
              </a:solidFill>
              <a:effectLst/>
              <a:uLnTx/>
              <a:uFillTx/>
              <a:latin typeface="+mj-lt"/>
              <a:ea typeface="+mn-ea"/>
              <a:cs typeface="+mn-cs"/>
            </a:endParaRPr>
          </a:p>
          <a:p>
            <a:pPr marL="380985" marR="0" lvl="0"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pt-BR" sz="1800" b="1" spc="-30">
                <a:solidFill>
                  <a:schemeClr val="accent1"/>
                </a:solidFill>
                <a:latin typeface="+mj-lt"/>
                <a:ea typeface="+mn-ea"/>
                <a:cs typeface="+mn-cs"/>
              </a:rPr>
              <a:t>Dependendo da versão do Tableau, algumas variáveis de sessão são preenchidas automaticamente</a:t>
            </a:r>
          </a:p>
          <a:p>
            <a:pPr marL="380985" marR="0" lvl="0"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lang="en-US" sz="1800" b="1">
              <a:solidFill>
                <a:schemeClr val="accent1"/>
              </a:solidFill>
              <a:latin typeface="+mj-lt"/>
              <a:ea typeface="+mn-ea"/>
              <a:cs typeface="+mn-cs"/>
            </a:endParaRPr>
          </a:p>
          <a:p>
            <a:pPr marL="380985" indent="-380985" defTabSz="914400" fontAlgn="auto">
              <a:spcAft>
                <a:spcPts val="500"/>
              </a:spcAft>
              <a:buClrTx/>
              <a:buSzTx/>
              <a:defRPr/>
            </a:pPr>
            <a:r>
              <a:rPr lang="pt-BR" sz="1800" b="1">
                <a:solidFill>
                  <a:schemeClr val="accent1"/>
                </a:solidFill>
                <a:latin typeface="+mj-lt"/>
                <a:ea typeface="+mn-ea"/>
                <a:cs typeface="+mn-cs"/>
              </a:rPr>
              <a:t>Exemplo de variáveis de sessão na configuração do SQL inicial</a:t>
            </a:r>
          </a:p>
          <a:p>
            <a:pPr marL="380985" marR="0" lvl="0" indent="-380985"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de-DE" sz="1600" b="1"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p:txBody>
      </p:sp>
      <p:sp>
        <p:nvSpPr>
          <p:cNvPr id="2" name="TextBox 1">
            <a:extLst>
              <a:ext uri="{FF2B5EF4-FFF2-40B4-BE49-F238E27FC236}">
                <a16:creationId xmlns:a16="http://schemas.microsoft.com/office/drawing/2014/main" id="{38E47B52-21A4-4785-A500-28AEB989945C}"/>
              </a:ext>
            </a:extLst>
          </p:cNvPr>
          <p:cNvSpPr txBox="1"/>
          <p:nvPr/>
        </p:nvSpPr>
        <p:spPr>
          <a:xfrm>
            <a:off x="899232" y="4638255"/>
            <a:ext cx="6094926" cy="99764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SET SESSION 'APPLICATION' = [</a:t>
            </a:r>
            <a:r>
              <a:rPr kumimoji="0" lang="pt-BR" sz="1400" b="0" i="0" u="none" strike="noStrike" cap="none" normalizeH="0" baseline="0" noProof="0" err="1">
                <a:ln>
                  <a:noFill/>
                </a:ln>
                <a:solidFill>
                  <a:schemeClr val="accent1"/>
                </a:solidFill>
                <a:uLnTx/>
                <a:uFillTx/>
                <a:latin typeface="+mj-lt"/>
                <a:ea typeface="Times New Roman" panose="02020603050405020304" pitchFamily="18" charset="0"/>
                <a:cs typeface="Times New Roman" panose="02020603050405020304" pitchFamily="18" charset="0"/>
              </a:rPr>
              <a:t>TableauApp</a:t>
            </a: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SET SESSION 'APPLICATIONVERSION' = [</a:t>
            </a:r>
            <a:r>
              <a:rPr kumimoji="0" lang="pt-BR" sz="1400" b="0" i="0" u="none" strike="noStrike" cap="none" normalizeH="0" baseline="0" noProof="0" err="1">
                <a:ln>
                  <a:noFill/>
                </a:ln>
                <a:solidFill>
                  <a:schemeClr val="accent1"/>
                </a:solidFill>
                <a:uLnTx/>
                <a:uFillTx/>
                <a:latin typeface="+mj-lt"/>
                <a:ea typeface="Times New Roman" panose="02020603050405020304" pitchFamily="18" charset="0"/>
                <a:cs typeface="Times New Roman" panose="02020603050405020304" pitchFamily="18" charset="0"/>
              </a:rPr>
              <a:t>TableauVersion</a:t>
            </a: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SET SESSION 'APPLICATIONSOURCE' = [</a:t>
            </a:r>
            <a:r>
              <a:rPr kumimoji="0" lang="pt-BR" sz="1400" b="0" i="0" u="none" strike="noStrike" cap="none" normalizeH="0" baseline="0" noProof="0" err="1">
                <a:ln>
                  <a:noFill/>
                </a:ln>
                <a:solidFill>
                  <a:schemeClr val="accent1"/>
                </a:solidFill>
                <a:uLnTx/>
                <a:uFillTx/>
                <a:latin typeface="+mj-lt"/>
                <a:ea typeface="Times New Roman" panose="02020603050405020304" pitchFamily="18" charset="0"/>
                <a:cs typeface="Times New Roman" panose="02020603050405020304" pitchFamily="18" charset="0"/>
              </a:rPr>
              <a:t>WorkbookName</a:t>
            </a: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SET SESSION 'APPLICATIONUSER' = [</a:t>
            </a:r>
            <a:r>
              <a:rPr kumimoji="0" lang="pt-BR" sz="1400" b="0" i="0" u="none" strike="noStrike" cap="none" normalizeH="0" baseline="0" noProof="0" err="1">
                <a:ln>
                  <a:noFill/>
                </a:ln>
                <a:solidFill>
                  <a:schemeClr val="accent1"/>
                </a:solidFill>
                <a:uLnTx/>
                <a:uFillTx/>
                <a:latin typeface="+mj-lt"/>
                <a:ea typeface="Times New Roman" panose="02020603050405020304" pitchFamily="18" charset="0"/>
                <a:cs typeface="Times New Roman" panose="02020603050405020304" pitchFamily="18" charset="0"/>
              </a:rPr>
              <a:t>TableauServerUser</a:t>
            </a:r>
            <a:r>
              <a:rPr kumimoji="0" lang="pt-BR" sz="1400" b="0" i="0" u="none" strike="noStrike" cap="none" normalizeH="0" baseline="0" noProof="0">
                <a:ln>
                  <a:noFill/>
                </a:ln>
                <a:solidFill>
                  <a:schemeClr val="accent1"/>
                </a:solidFill>
                <a:uLnTx/>
                <a:uFillTx/>
                <a:latin typeface="+mj-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496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a:t>Parâmetros do SQL inicial</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599" y="1031798"/>
            <a:ext cx="11207932" cy="404663"/>
          </a:xfrm>
        </p:spPr>
        <p:txBody>
          <a:bodyPr/>
          <a:lstStyle/>
          <a:p>
            <a:pPr marL="0" indent="0">
              <a:lnSpc>
                <a:spcPct val="150000"/>
              </a:lnSpc>
              <a:buNone/>
            </a:pPr>
            <a:r>
              <a:rPr lang="pt-BR" sz="2000">
                <a:solidFill>
                  <a:schemeClr val="accent1"/>
                </a:solidFill>
                <a:latin typeface="+mj-lt"/>
                <a:cs typeface="Calibri"/>
              </a:rPr>
              <a:t>Os seguintes parâmetros podem ser usados no SQL inicial para definir as variáveis de sessão </a:t>
            </a:r>
          </a:p>
        </p:txBody>
      </p:sp>
      <p:pic>
        <p:nvPicPr>
          <p:cNvPr id="2" name="Picture 1">
            <a:extLst>
              <a:ext uri="{FF2B5EF4-FFF2-40B4-BE49-F238E27FC236}">
                <a16:creationId xmlns:a16="http://schemas.microsoft.com/office/drawing/2014/main" id="{1AF93E24-3924-4B67-A0B5-9653F68D6955}"/>
              </a:ext>
            </a:extLst>
          </p:cNvPr>
          <p:cNvPicPr/>
          <p:nvPr/>
        </p:nvPicPr>
        <p:blipFill>
          <a:blip r:embed="rId3"/>
          <a:stretch>
            <a:fillRect/>
          </a:stretch>
        </p:blipFill>
        <p:spPr>
          <a:xfrm>
            <a:off x="1953087" y="1686757"/>
            <a:ext cx="7883371" cy="4902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837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a:t>Exemplo de SQL inicial</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599" y="1200428"/>
            <a:ext cx="10238913" cy="404663"/>
          </a:xfrm>
        </p:spPr>
        <p:txBody>
          <a:bodyPr/>
          <a:lstStyle/>
          <a:p>
            <a:pPr marL="0" indent="0">
              <a:lnSpc>
                <a:spcPct val="150000"/>
              </a:lnSpc>
              <a:buNone/>
            </a:pPr>
            <a:r>
              <a:rPr lang="pt-BR" sz="2000" b="1">
                <a:solidFill>
                  <a:schemeClr val="accent1"/>
                </a:solidFill>
                <a:latin typeface="+mj-lt"/>
                <a:cs typeface="Calibri"/>
              </a:rPr>
              <a:t>Sem SQL inicial</a:t>
            </a:r>
          </a:p>
        </p:txBody>
      </p:sp>
      <p:pic>
        <p:nvPicPr>
          <p:cNvPr id="6" name="Picture 5">
            <a:extLst>
              <a:ext uri="{FF2B5EF4-FFF2-40B4-BE49-F238E27FC236}">
                <a16:creationId xmlns:a16="http://schemas.microsoft.com/office/drawing/2014/main" id="{416345D0-8933-4CC9-AEEB-E5B859527C87}"/>
              </a:ext>
            </a:extLst>
          </p:cNvPr>
          <p:cNvPicPr/>
          <p:nvPr/>
        </p:nvPicPr>
        <p:blipFill>
          <a:blip r:embed="rId3"/>
          <a:stretch>
            <a:fillRect/>
          </a:stretch>
        </p:blipFill>
        <p:spPr>
          <a:xfrm>
            <a:off x="946951" y="1760051"/>
            <a:ext cx="7668296" cy="1840995"/>
          </a:xfrm>
          <a:prstGeom prst="rect">
            <a:avLst/>
          </a:prstGeom>
          <a:ln>
            <a:noFill/>
          </a:ln>
          <a:effectLst>
            <a:outerShdw blurRad="292100" dist="139700" dir="2700000" algn="tl" rotWithShape="0">
              <a:srgbClr val="333333">
                <a:alpha val="65000"/>
              </a:srgbClr>
            </a:outerShdw>
          </a:effectLst>
        </p:spPr>
      </p:pic>
      <p:sp>
        <p:nvSpPr>
          <p:cNvPr id="9" name="Content Placeholder 3">
            <a:extLst>
              <a:ext uri="{FF2B5EF4-FFF2-40B4-BE49-F238E27FC236}">
                <a16:creationId xmlns:a16="http://schemas.microsoft.com/office/drawing/2014/main" id="{7B4442D0-94B7-499B-A092-809E435DCAC7}"/>
              </a:ext>
            </a:extLst>
          </p:cNvPr>
          <p:cNvSpPr txBox="1">
            <a:spLocks/>
          </p:cNvSpPr>
          <p:nvPr/>
        </p:nvSpPr>
        <p:spPr>
          <a:xfrm>
            <a:off x="609599" y="4060918"/>
            <a:ext cx="10238913" cy="404663"/>
          </a:xfrm>
          <a:prstGeom prst="rect">
            <a:avLst/>
          </a:prstGeom>
        </p:spPr>
        <p:txBody>
          <a:bodyPr wrap="square" lIns="0" tIns="0" rIns="0" bIns="0" numCol="1" spcCol="365760">
            <a:spAutoFit/>
          </a:bodyPr>
          <a:lstStyle>
            <a:lvl1pPr marL="347662" marR="0" indent="-342900" algn="l" defTabSz="1087394" rtl="0" eaLnBrk="1" fontAlgn="base" latinLnBrk="0" hangingPunct="1">
              <a:lnSpc>
                <a:spcPct val="100000"/>
              </a:lnSpc>
              <a:spcBef>
                <a:spcPts val="0"/>
              </a:spcBef>
              <a:spcAft>
                <a:spcPts val="800"/>
              </a:spcAft>
              <a:buClr>
                <a:schemeClr val="accent1"/>
              </a:buClr>
              <a:buSzPct val="100000"/>
              <a:buFont typeface="Arial" panose="020B0604020202020204" pitchFamily="34" charset="0"/>
              <a:buChar char="•"/>
              <a:tabLst/>
              <a:defRPr sz="2400" b="0" kern="1200" baseline="0">
                <a:solidFill>
                  <a:schemeClr val="tx1"/>
                </a:solidFill>
                <a:latin typeface="Arial" panose="020B0604020202020204" pitchFamily="34" charset="0"/>
                <a:ea typeface="ＭＳ Ｐゴシック" charset="0"/>
                <a:cs typeface="Arial" panose="020B0604020202020204" pitchFamily="34" charset="0"/>
              </a:defRPr>
            </a:lvl1pPr>
            <a:lvl2pPr marL="582613" indent="-34290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2000" kern="1200" baseline="0">
                <a:solidFill>
                  <a:schemeClr val="tx1"/>
                </a:solidFill>
                <a:latin typeface="Arial" panose="020B0604020202020204" pitchFamily="34" charset="0"/>
                <a:ea typeface="ＭＳ Ｐゴシック" charset="0"/>
                <a:cs typeface="Arial" panose="020B0604020202020204" pitchFamily="34" charset="0"/>
              </a:defRPr>
            </a:lvl2pPr>
            <a:lvl3pPr marL="712787" indent="-28575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1600" kern="1200" baseline="0">
                <a:solidFill>
                  <a:schemeClr val="tx1"/>
                </a:solidFill>
                <a:latin typeface="Arial" panose="020B0604020202020204" pitchFamily="34" charset="0"/>
                <a:ea typeface="ＭＳ Ｐゴシック" charset="0"/>
                <a:cs typeface="+mn-cs"/>
              </a:defRPr>
            </a:lvl3pPr>
            <a:lvl4pPr marL="903287" indent="-28575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1400" kern="1200" baseline="0">
                <a:solidFill>
                  <a:schemeClr val="tx1"/>
                </a:solidFill>
                <a:latin typeface="+mn-lt"/>
                <a:ea typeface="ＭＳ Ｐゴシック" charset="0"/>
                <a:cs typeface="+mn-cs"/>
              </a:defRPr>
            </a:lvl4pPr>
            <a:lvl5pPr marL="2005461" indent="-285739" algn="l" defTabSz="1087394" rtl="0" eaLnBrk="1" fontAlgn="base" hangingPunct="1">
              <a:spcBef>
                <a:spcPct val="20000"/>
              </a:spcBef>
              <a:spcAft>
                <a:spcPct val="0"/>
              </a:spcAft>
              <a:buSzPct val="100000"/>
              <a:buFont typeface="+mj-lt"/>
              <a:buAutoNum type="arabicPeriod"/>
              <a:defRPr sz="1333" kern="1200">
                <a:solidFill>
                  <a:schemeClr val="accent5"/>
                </a:solidFill>
                <a:latin typeface="+mn-lt"/>
                <a:ea typeface="ＭＳ Ｐゴシック" charset="0"/>
                <a:cs typeface="+mn-cs"/>
              </a:defRPr>
            </a:lvl5pPr>
            <a:lvl6pPr marL="299330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6pPr>
            <a:lvl7pPr marL="3537538"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7pPr>
            <a:lvl8pPr marL="4081775"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8pPr>
            <a:lvl9pPr marL="462601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9pPr>
          </a:lstStyle>
          <a:p>
            <a:pPr marL="0" indent="0">
              <a:lnSpc>
                <a:spcPct val="150000"/>
              </a:lnSpc>
              <a:buNone/>
            </a:pPr>
            <a:r>
              <a:rPr lang="pt-BR" sz="2000" b="1">
                <a:solidFill>
                  <a:schemeClr val="accent1"/>
                </a:solidFill>
                <a:latin typeface="+mj-lt"/>
                <a:cs typeface="Calibri"/>
              </a:rPr>
              <a:t>Com SQL inicial</a:t>
            </a:r>
          </a:p>
        </p:txBody>
      </p:sp>
      <p:pic>
        <p:nvPicPr>
          <p:cNvPr id="8" name="Picture 7">
            <a:extLst>
              <a:ext uri="{FF2B5EF4-FFF2-40B4-BE49-F238E27FC236}">
                <a16:creationId xmlns:a16="http://schemas.microsoft.com/office/drawing/2014/main" id="{5E23D147-BA43-424B-8E59-2D32C4A38D93}"/>
              </a:ext>
            </a:extLst>
          </p:cNvPr>
          <p:cNvPicPr/>
          <p:nvPr/>
        </p:nvPicPr>
        <p:blipFill rotWithShape="1">
          <a:blip r:embed="rId4"/>
          <a:srcRect b="18381"/>
          <a:stretch/>
        </p:blipFill>
        <p:spPr bwMode="auto">
          <a:xfrm>
            <a:off x="946951" y="4571604"/>
            <a:ext cx="7668296" cy="190554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353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1686904" cy="512961"/>
          </a:xfrm>
        </p:spPr>
        <p:txBody>
          <a:bodyPr/>
          <a:lstStyle/>
          <a:p>
            <a:r>
              <a:rPr lang="pt-BR" sz="3800" spc="-30"/>
              <a:t>Rastreamentos/caches relevantes no SAP HANA</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599" y="1293108"/>
            <a:ext cx="10238913" cy="404663"/>
          </a:xfrm>
        </p:spPr>
        <p:txBody>
          <a:bodyPr/>
          <a:lstStyle/>
          <a:p>
            <a:pPr marL="285750" indent="-285750">
              <a:lnSpc>
                <a:spcPct val="150000"/>
              </a:lnSpc>
              <a:buChar char="•"/>
            </a:pPr>
            <a:r>
              <a:rPr lang="pt-BR" sz="2000" b="1">
                <a:solidFill>
                  <a:schemeClr val="accent1"/>
                </a:solidFill>
                <a:latin typeface="+mj-lt"/>
                <a:cs typeface="Calibri"/>
              </a:rPr>
              <a:t>Rastreamentos</a:t>
            </a:r>
          </a:p>
        </p:txBody>
      </p:sp>
      <p:graphicFrame>
        <p:nvGraphicFramePr>
          <p:cNvPr id="2" name="Table 1">
            <a:extLst>
              <a:ext uri="{FF2B5EF4-FFF2-40B4-BE49-F238E27FC236}">
                <a16:creationId xmlns:a16="http://schemas.microsoft.com/office/drawing/2014/main" id="{07E46A0E-DCD9-4082-AFFB-A7AB1AD18F86}"/>
              </a:ext>
            </a:extLst>
          </p:cNvPr>
          <p:cNvGraphicFramePr>
            <a:graphicFrameLocks noGrp="1"/>
          </p:cNvGraphicFramePr>
          <p:nvPr>
            <p:extLst>
              <p:ext uri="{D42A27DB-BD31-4B8C-83A1-F6EECF244321}">
                <p14:modId xmlns:p14="http://schemas.microsoft.com/office/powerpoint/2010/main" val="4070352164"/>
              </p:ext>
            </p:extLst>
          </p:nvPr>
        </p:nvGraphicFramePr>
        <p:xfrm>
          <a:off x="911666" y="1979002"/>
          <a:ext cx="10238912" cy="2067123"/>
        </p:xfrm>
        <a:graphic>
          <a:graphicData uri="http://schemas.openxmlformats.org/drawingml/2006/table">
            <a:tbl>
              <a:tblPr firstRow="1" firstCol="1" bandRow="1">
                <a:tableStyleId>{7DF18680-E054-41AD-8BC1-D1AEF772440D}</a:tableStyleId>
              </a:tblPr>
              <a:tblGrid>
                <a:gridCol w="2329119">
                  <a:extLst>
                    <a:ext uri="{9D8B030D-6E8A-4147-A177-3AD203B41FA5}">
                      <a16:colId xmlns:a16="http://schemas.microsoft.com/office/drawing/2014/main" val="1588744004"/>
                    </a:ext>
                  </a:extLst>
                </a:gridCol>
                <a:gridCol w="7909793">
                  <a:extLst>
                    <a:ext uri="{9D8B030D-6E8A-4147-A177-3AD203B41FA5}">
                      <a16:colId xmlns:a16="http://schemas.microsoft.com/office/drawing/2014/main" val="1222114423"/>
                    </a:ext>
                  </a:extLst>
                </a:gridCol>
              </a:tblGrid>
              <a:tr h="546801">
                <a:tc>
                  <a:txBody>
                    <a:bodyPr/>
                    <a:lstStyle/>
                    <a:p>
                      <a:pPr>
                        <a:spcAft>
                          <a:spcPts val="0"/>
                        </a:spcAft>
                      </a:pPr>
                      <a:r>
                        <a:rPr lang="pt-BR" sz="1400" cap="all"/>
                        <a:t>Configurar </a:t>
                      </a:r>
                      <a:br>
                        <a:rPr lang="pt-BR" sz="1400" cap="all"/>
                      </a:br>
                      <a:r>
                        <a:rPr lang="pt-BR" sz="1400" cap="all"/>
                        <a:t>ou Executar...</a:t>
                      </a:r>
                    </a:p>
                  </a:txBody>
                  <a:tcPr marL="68580" marR="68580" marT="0" marB="0"/>
                </a:tc>
                <a:tc>
                  <a:txBody>
                    <a:bodyPr/>
                    <a:lstStyle/>
                    <a:p>
                      <a:pPr>
                        <a:spcAft>
                          <a:spcPts val="0"/>
                        </a:spcAft>
                      </a:pPr>
                      <a:r>
                        <a:rPr lang="pt-BR" sz="1400" cap="all"/>
                        <a:t>Para...</a:t>
                      </a:r>
                    </a:p>
                  </a:txBody>
                  <a:tcPr marL="68580" marR="68580" marT="0" marB="0"/>
                </a:tc>
                <a:extLst>
                  <a:ext uri="{0D108BD9-81ED-4DB2-BD59-A6C34878D82A}">
                    <a16:rowId xmlns:a16="http://schemas.microsoft.com/office/drawing/2014/main" val="3454263276"/>
                  </a:ext>
                </a:extLst>
              </a:tr>
              <a:tr h="273399">
                <a:tc>
                  <a:txBody>
                    <a:bodyPr/>
                    <a:lstStyle/>
                    <a:p>
                      <a:pPr>
                        <a:spcAft>
                          <a:spcPts val="0"/>
                        </a:spcAft>
                      </a:pPr>
                      <a:r>
                        <a:rPr lang="pt-BR" sz="1400" cap="all"/>
                        <a:t>SQL trace</a:t>
                      </a:r>
                    </a:p>
                  </a:txBody>
                  <a:tcPr marL="68580" marR="68580" marT="0" marB="0"/>
                </a:tc>
                <a:tc>
                  <a:txBody>
                    <a:bodyPr/>
                    <a:lstStyle/>
                    <a:p>
                      <a:pPr>
                        <a:spcAft>
                          <a:spcPts val="0"/>
                        </a:spcAft>
                      </a:pPr>
                      <a:r>
                        <a:rPr lang="pt-BR" sz="1400"/>
                        <a:t>Coletar informações sobre todas as instruções SQL executadas no servidor de indexação</a:t>
                      </a:r>
                    </a:p>
                    <a:p>
                      <a:pPr algn="l" rtl="0">
                        <a:spcAft>
                          <a:spcPts val="0"/>
                        </a:spcAft>
                      </a:pP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864089815"/>
                  </a:ext>
                </a:extLst>
              </a:tr>
              <a:tr h="546801">
                <a:tc>
                  <a:txBody>
                    <a:bodyPr/>
                    <a:lstStyle/>
                    <a:p>
                      <a:pPr>
                        <a:spcAft>
                          <a:spcPts val="0"/>
                        </a:spcAft>
                      </a:pPr>
                      <a:r>
                        <a:rPr lang="pt-BR" sz="1400" u="none" cap="all"/>
                        <a:t>Plan trace</a:t>
                      </a:r>
                    </a:p>
                  </a:txBody>
                  <a:tcPr marL="68580" marR="68580" marT="0" marB="0"/>
                </a:tc>
                <a:tc>
                  <a:txBody>
                    <a:bodyPr/>
                    <a:lstStyle/>
                    <a:p>
                      <a:pPr>
                        <a:spcAft>
                          <a:spcPts val="0"/>
                        </a:spcAft>
                      </a:pPr>
                      <a:r>
                        <a:rPr lang="pt-BR" sz="1400"/>
                        <a:t>Visualizar os planos de execução das instruções SQL SELECT para uma análise de desempenho de consulta detalhada</a:t>
                      </a:r>
                    </a:p>
                  </a:txBody>
                  <a:tcPr marL="68580" marR="68580" marT="0" marB="0"/>
                </a:tc>
                <a:extLst>
                  <a:ext uri="{0D108BD9-81ED-4DB2-BD59-A6C34878D82A}">
                    <a16:rowId xmlns:a16="http://schemas.microsoft.com/office/drawing/2014/main" val="4206241030"/>
                  </a:ext>
                </a:extLst>
              </a:tr>
              <a:tr h="546801">
                <a:tc>
                  <a:txBody>
                    <a:bodyPr/>
                    <a:lstStyle/>
                    <a:p>
                      <a:pPr>
                        <a:spcAft>
                          <a:spcPts val="0"/>
                        </a:spcAft>
                      </a:pPr>
                      <a:r>
                        <a:rPr lang="pt-BR" sz="1400" cap="all" err="1"/>
                        <a:t>Expensive</a:t>
                      </a:r>
                      <a:br>
                        <a:rPr lang="pt-BR" sz="1400" cap="all"/>
                      </a:br>
                      <a:r>
                        <a:rPr lang="pt-BR" sz="1400" cap="all" err="1"/>
                        <a:t>statements</a:t>
                      </a:r>
                      <a:r>
                        <a:rPr lang="pt-BR" sz="1400" cap="all"/>
                        <a:t> Trace</a:t>
                      </a:r>
                    </a:p>
                  </a:txBody>
                  <a:tcPr marL="68580" marR="68580" marT="0" marB="0"/>
                </a:tc>
                <a:tc>
                  <a:txBody>
                    <a:bodyPr/>
                    <a:lstStyle/>
                    <a:p>
                      <a:pPr>
                        <a:spcAft>
                          <a:spcPts val="0"/>
                        </a:spcAft>
                      </a:pPr>
                      <a:r>
                        <a:rPr lang="pt-BR" sz="1400"/>
                        <a:t>Registrar informações sobre instruções SQL individuais em que o tempo de execução excedeu </a:t>
                      </a:r>
                      <a:br>
                        <a:rPr lang="pt-BR" sz="1400"/>
                      </a:br>
                      <a:r>
                        <a:rPr lang="pt-BR" sz="1400"/>
                        <a:t>um limite configurado</a:t>
                      </a:r>
                    </a:p>
                  </a:txBody>
                  <a:tcPr marL="68580" marR="68580" marT="0" marB="0"/>
                </a:tc>
                <a:extLst>
                  <a:ext uri="{0D108BD9-81ED-4DB2-BD59-A6C34878D82A}">
                    <a16:rowId xmlns:a16="http://schemas.microsoft.com/office/drawing/2014/main" val="1514329270"/>
                  </a:ext>
                </a:extLst>
              </a:tr>
            </a:tbl>
          </a:graphicData>
        </a:graphic>
      </p:graphicFrame>
      <p:sp>
        <p:nvSpPr>
          <p:cNvPr id="5" name="Rectangle 1">
            <a:extLst>
              <a:ext uri="{FF2B5EF4-FFF2-40B4-BE49-F238E27FC236}">
                <a16:creationId xmlns:a16="http://schemas.microsoft.com/office/drawing/2014/main" id="{86D7C661-6340-4C97-A1C3-32E3A9F87DA7}"/>
              </a:ext>
            </a:extLst>
          </p:cNvPr>
          <p:cNvSpPr>
            <a:spLocks noChangeArrowheads="1"/>
          </p:cNvSpPr>
          <p:nvPr/>
        </p:nvSpPr>
        <p:spPr bwMode="auto">
          <a:xfrm>
            <a:off x="838402" y="4146424"/>
            <a:ext cx="82854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100" b="0" i="0" u="none" strike="noStrike" cap="none" normalizeH="0" baseline="0" noProof="0">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rPr>
              <a:t>(Fonte: </a:t>
            </a:r>
            <a:r>
              <a:rPr kumimoji="0" lang="pt-BR" sz="1100" b="0" i="0" u="none" strike="noStrike" cap="none" normalizeH="0" baseline="0" noProof="0">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https://help.sap.com/</a:t>
            </a:r>
            <a:r>
              <a:rPr kumimoji="0" lang="pt-BR" sz="1100" b="0" i="0" u="none" strike="noStrike" cap="none" normalizeH="0" baseline="0" noProof="0" err="1">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viewer</a:t>
            </a:r>
            <a:r>
              <a:rPr kumimoji="0" lang="pt-BR" sz="1100" b="0" i="0" u="none" strike="noStrike" cap="none" normalizeH="0" baseline="0" noProof="0">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/6b94445c94ae495c83a19646e7c3fd56/2.0.04/</a:t>
            </a:r>
            <a:r>
              <a:rPr kumimoji="0" lang="pt-BR" sz="1100" b="0" i="0" u="none" strike="noStrike" cap="none" normalizeH="0" baseline="0" noProof="0" err="1">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en</a:t>
            </a:r>
            <a:r>
              <a:rPr kumimoji="0" lang="pt-BR" sz="1100" b="0" i="0" u="none" strike="noStrike" cap="none" normalizeH="0" baseline="0" noProof="0">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-US/7e31247372fb4dd7b8c6bbac758b8c91.html</a:t>
            </a:r>
            <a:r>
              <a:rPr kumimoji="0" lang="pt-BR" sz="1100" b="0" i="0" u="none" strike="noStrike" cap="none" normalizeH="0" baseline="0" noProof="0">
                <a:ln>
                  <a:noFill/>
                </a:ln>
                <a:solidFill>
                  <a:prstClr val="black"/>
                </a:solidFill>
                <a:uLnTx/>
                <a:uFillTx/>
                <a:latin typeface="Calibri" panose="020F0502020204030204" pitchFamily="34" charset="0"/>
                <a:ea typeface="Yu Mincho" panose="02020400000000000000" pitchFamily="18" charset="-128"/>
                <a:cs typeface="Times New Roman" panose="02020603050405020304" pitchFamily="18" charset="0"/>
              </a:rPr>
              <a:t>)</a:t>
            </a:r>
          </a:p>
        </p:txBody>
      </p:sp>
      <p:sp>
        <p:nvSpPr>
          <p:cNvPr id="7" name="Rectangle 6">
            <a:extLst>
              <a:ext uri="{FF2B5EF4-FFF2-40B4-BE49-F238E27FC236}">
                <a16:creationId xmlns:a16="http://schemas.microsoft.com/office/drawing/2014/main" id="{26CA78D1-C28E-465A-B9DF-A0A5022E4042}"/>
              </a:ext>
            </a:extLst>
          </p:cNvPr>
          <p:cNvSpPr/>
          <p:nvPr/>
        </p:nvSpPr>
        <p:spPr>
          <a:xfrm>
            <a:off x="763480" y="3460250"/>
            <a:ext cx="10516854" cy="61739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3">
            <a:extLst>
              <a:ext uri="{FF2B5EF4-FFF2-40B4-BE49-F238E27FC236}">
                <a16:creationId xmlns:a16="http://schemas.microsoft.com/office/drawing/2014/main" id="{B97D075D-54EC-4155-9148-EFAB7E4D76BE}"/>
              </a:ext>
            </a:extLst>
          </p:cNvPr>
          <p:cNvSpPr txBox="1">
            <a:spLocks/>
          </p:cNvSpPr>
          <p:nvPr/>
        </p:nvSpPr>
        <p:spPr>
          <a:xfrm>
            <a:off x="609599" y="4676980"/>
            <a:ext cx="10238913" cy="1440844"/>
          </a:xfrm>
          <a:prstGeom prst="rect">
            <a:avLst/>
          </a:prstGeom>
        </p:spPr>
        <p:txBody>
          <a:bodyPr wrap="square" lIns="0" tIns="0" rIns="0" bIns="0" numCol="1" spcCol="365760">
            <a:spAutoFit/>
          </a:bodyPr>
          <a:lstStyle>
            <a:lvl1pPr marL="347662" marR="0" indent="-342900" algn="l" defTabSz="1087394" rtl="0" eaLnBrk="1" fontAlgn="base" latinLnBrk="0" hangingPunct="1">
              <a:lnSpc>
                <a:spcPct val="100000"/>
              </a:lnSpc>
              <a:spcBef>
                <a:spcPts val="0"/>
              </a:spcBef>
              <a:spcAft>
                <a:spcPts val="800"/>
              </a:spcAft>
              <a:buClr>
                <a:schemeClr val="accent1"/>
              </a:buClr>
              <a:buSzPct val="100000"/>
              <a:buFont typeface="Arial" panose="020B0604020202020204" pitchFamily="34" charset="0"/>
              <a:buChar char="•"/>
              <a:tabLst/>
              <a:defRPr sz="2400" b="0" kern="1200" baseline="0">
                <a:solidFill>
                  <a:schemeClr val="tx1"/>
                </a:solidFill>
                <a:latin typeface="Arial" panose="020B0604020202020204" pitchFamily="34" charset="0"/>
                <a:ea typeface="ＭＳ Ｐゴシック" charset="0"/>
                <a:cs typeface="Arial" panose="020B0604020202020204" pitchFamily="34" charset="0"/>
              </a:defRPr>
            </a:lvl1pPr>
            <a:lvl2pPr marL="582613" indent="-34290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2000" kern="1200" baseline="0">
                <a:solidFill>
                  <a:schemeClr val="tx1"/>
                </a:solidFill>
                <a:latin typeface="Arial" panose="020B0604020202020204" pitchFamily="34" charset="0"/>
                <a:ea typeface="ＭＳ Ｐゴシック" charset="0"/>
                <a:cs typeface="Arial" panose="020B0604020202020204" pitchFamily="34" charset="0"/>
              </a:defRPr>
            </a:lvl2pPr>
            <a:lvl3pPr marL="712787" indent="-28575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1600" kern="1200" baseline="0">
                <a:solidFill>
                  <a:schemeClr val="tx1"/>
                </a:solidFill>
                <a:latin typeface="Arial" panose="020B0604020202020204" pitchFamily="34" charset="0"/>
                <a:ea typeface="ＭＳ Ｐゴシック" charset="0"/>
                <a:cs typeface="+mn-cs"/>
              </a:defRPr>
            </a:lvl3pPr>
            <a:lvl4pPr marL="903287" indent="-28575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1400" kern="1200" baseline="0">
                <a:solidFill>
                  <a:schemeClr val="tx1"/>
                </a:solidFill>
                <a:latin typeface="+mn-lt"/>
                <a:ea typeface="ＭＳ Ｐゴシック" charset="0"/>
                <a:cs typeface="+mn-cs"/>
              </a:defRPr>
            </a:lvl4pPr>
            <a:lvl5pPr marL="2005461" indent="-285739" algn="l" defTabSz="1087394" rtl="0" eaLnBrk="1" fontAlgn="base" hangingPunct="1">
              <a:spcBef>
                <a:spcPct val="20000"/>
              </a:spcBef>
              <a:spcAft>
                <a:spcPct val="0"/>
              </a:spcAft>
              <a:buSzPct val="100000"/>
              <a:buFont typeface="+mj-lt"/>
              <a:buAutoNum type="arabicPeriod"/>
              <a:defRPr sz="1333" kern="1200">
                <a:solidFill>
                  <a:schemeClr val="accent5"/>
                </a:solidFill>
                <a:latin typeface="+mn-lt"/>
                <a:ea typeface="ＭＳ Ｐゴシック" charset="0"/>
                <a:cs typeface="+mn-cs"/>
              </a:defRPr>
            </a:lvl5pPr>
            <a:lvl6pPr marL="299330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6pPr>
            <a:lvl7pPr marL="3537538"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7pPr>
            <a:lvl8pPr marL="4081775"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8pPr>
            <a:lvl9pPr marL="462601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9pPr>
          </a:lstStyle>
          <a:p>
            <a:pPr marL="285750" indent="-285750">
              <a:lnSpc>
                <a:spcPct val="150000"/>
              </a:lnSpc>
            </a:pPr>
            <a:r>
              <a:rPr lang="pt-BR" sz="2000" b="1">
                <a:solidFill>
                  <a:schemeClr val="accent1"/>
                </a:solidFill>
                <a:latin typeface="+mj-lt"/>
                <a:cs typeface="Calibri"/>
              </a:rPr>
              <a:t>SQL Plan Cache</a:t>
            </a:r>
          </a:p>
          <a:p>
            <a:pPr marL="520701" lvl="1" indent="-285750">
              <a:lnSpc>
                <a:spcPct val="150000"/>
              </a:lnSpc>
            </a:pPr>
            <a:r>
              <a:rPr kumimoji="0" lang="pt-BR" sz="16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Visão geral dos planos de execução de SQL e suas estatísticas de tempo de execução no sistema</a:t>
            </a:r>
          </a:p>
          <a:p>
            <a:pPr marL="285750" indent="-285750">
              <a:lnSpc>
                <a:spcPct val="150000"/>
              </a:lnSpc>
            </a:pPr>
            <a:endParaRPr lang="en-GB" sz="2000" b="1">
              <a:solidFill>
                <a:schemeClr val="accent1"/>
              </a:solidFill>
              <a:latin typeface="+mj-lt"/>
              <a:cs typeface="Calibri"/>
            </a:endParaRPr>
          </a:p>
        </p:txBody>
      </p:sp>
    </p:spTree>
    <p:extLst>
      <p:ext uri="{BB962C8B-B14F-4D97-AF65-F5344CB8AC3E}">
        <p14:creationId xmlns:p14="http://schemas.microsoft.com/office/powerpoint/2010/main" val="9116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9715130" cy="512961"/>
          </a:xfrm>
        </p:spPr>
        <p:txBody>
          <a:bodyPr/>
          <a:lstStyle/>
          <a:p>
            <a:r>
              <a:rPr lang="pt-BR" sz="3800" err="1"/>
              <a:t>Expensive</a:t>
            </a:r>
            <a:r>
              <a:rPr lang="pt-BR" sz="3800"/>
              <a:t> </a:t>
            </a:r>
            <a:r>
              <a:rPr lang="pt-BR" sz="3800" err="1"/>
              <a:t>Statements</a:t>
            </a:r>
            <a:r>
              <a:rPr lang="pt-BR" sz="3800"/>
              <a:t> Trace</a:t>
            </a:r>
          </a:p>
        </p:txBody>
      </p:sp>
      <p:sp>
        <p:nvSpPr>
          <p:cNvPr id="4" name="Content Placeholder 3">
            <a:extLst>
              <a:ext uri="{FF2B5EF4-FFF2-40B4-BE49-F238E27FC236}">
                <a16:creationId xmlns:a16="http://schemas.microsoft.com/office/drawing/2014/main" id="{46AB628A-D48C-4EC8-92E7-1CCC6B0497E7}"/>
              </a:ext>
            </a:extLst>
          </p:cNvPr>
          <p:cNvSpPr>
            <a:spLocks noGrp="1"/>
          </p:cNvSpPr>
          <p:nvPr>
            <p:ph idx="14"/>
          </p:nvPr>
        </p:nvSpPr>
        <p:spPr>
          <a:xfrm>
            <a:off x="609600" y="1608909"/>
            <a:ext cx="5194917" cy="4862870"/>
          </a:xfrm>
        </p:spPr>
        <p:txBody>
          <a:bodyPr/>
          <a:lstStyle/>
          <a:p>
            <a:pPr marL="162000" marR="0" lvl="0" indent="-162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kumimoji="0" lang="pt-BR" sz="1600" b="1" i="0" u="none" strike="noStrike" cap="none" normalizeH="0" baseline="0" noProof="0">
                <a:ln>
                  <a:noFill/>
                </a:ln>
                <a:solidFill>
                  <a:schemeClr val="accent1"/>
                </a:solidFill>
                <a:uLnTx/>
                <a:uFillTx/>
                <a:latin typeface="+mj-lt"/>
                <a:ea typeface="+mn-ea"/>
                <a:cs typeface="+mn-cs"/>
              </a:rPr>
              <a:t>É recomendável manter ativado</a:t>
            </a:r>
          </a:p>
          <a:p>
            <a:pPr marL="324000" marR="0" lvl="1" indent="-108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a:t>
            </a:r>
            <a:r>
              <a:rPr kumimoji="0" lang="pt-BR" sz="1600" i="0" u="none" strike="noStrike" cap="none" normalizeH="0" baseline="0" noProof="0">
                <a:ln>
                  <a:noFill/>
                </a:ln>
                <a:solidFill>
                  <a:schemeClr val="accent1"/>
                </a:solidFill>
                <a:uLnTx/>
                <a:uFillTx/>
              </a:rPr>
              <a:t>Devido ao valor agregado significativo </a:t>
            </a:r>
            <a:br>
              <a:rPr kumimoji="0" lang="pt-BR" sz="1600" i="0" u="none" strike="noStrike" cap="none" normalizeH="0" baseline="0" noProof="0">
                <a:ln>
                  <a:noFill/>
                </a:ln>
                <a:solidFill>
                  <a:schemeClr val="accent1"/>
                </a:solidFill>
                <a:uLnTx/>
                <a:uFillTx/>
              </a:rPr>
            </a:br>
            <a:r>
              <a:rPr kumimoji="0" lang="pt-BR" sz="1600" i="0" u="none" strike="noStrike" cap="none" normalizeH="0" baseline="0" noProof="0">
                <a:ln>
                  <a:noFill/>
                </a:ln>
                <a:solidFill>
                  <a:schemeClr val="accent1"/>
                </a:solidFill>
                <a:uLnTx/>
                <a:uFillTx/>
              </a:rPr>
              <a:t>e à pequena sobrecarga (no caso de limites razoáveis), é recomendável ativar esse rastreamento de forma permanente.</a:t>
            </a:r>
            <a:r>
              <a:rPr kumimoji="0" lang="pt-BR" sz="1600" b="0" i="0" u="none" strike="noStrike" cap="none" normalizeH="0" baseline="0" noProof="0">
                <a:ln>
                  <a:noFill/>
                </a:ln>
                <a:solidFill>
                  <a:schemeClr val="accent1"/>
                </a:solidFill>
                <a:uLnTx/>
                <a:uFillTx/>
                <a:latin typeface="+mj-lt"/>
                <a:ea typeface="+mn-ea"/>
                <a:cs typeface="+mn-cs"/>
              </a:rPr>
              <a:t>” - SAP Note 2180165</a:t>
            </a:r>
          </a:p>
          <a:p>
            <a:pPr marL="216000" marR="0" lvl="1" indent="0" algn="l" defTabSz="914400" rtl="0" eaLnBrk="1" fontAlgn="auto" latinLnBrk="0" hangingPunct="1">
              <a:lnSpc>
                <a:spcPct val="100000"/>
              </a:lnSpc>
              <a:spcBef>
                <a:spcPts val="0"/>
              </a:spcBef>
              <a:spcAft>
                <a:spcPts val="800"/>
              </a:spcAft>
              <a:buClrTx/>
              <a:buSzPct val="80000"/>
              <a:buNone/>
              <a:tabLst/>
              <a:defRPr/>
            </a:pPr>
            <a:endParaRPr kumimoji="0" lang="en-GB" sz="1600" b="0" i="0" u="none" strike="noStrike" kern="1200" cap="none" spc="0" normalizeH="0" baseline="0" noProof="0">
              <a:ln>
                <a:noFill/>
              </a:ln>
              <a:solidFill>
                <a:schemeClr val="accent1"/>
              </a:solidFill>
              <a:effectLst/>
              <a:uLnTx/>
              <a:uFillTx/>
              <a:latin typeface="+mj-lt"/>
              <a:ea typeface="+mn-ea"/>
              <a:cs typeface="+mn-cs"/>
            </a:endParaRPr>
          </a:p>
          <a:p>
            <a:pPr marL="162000" indent="-162000" defTabSz="914400" fontAlgn="auto">
              <a:buClrTx/>
              <a:buSzPct val="80000"/>
              <a:buFont typeface="Wingdings" panose="05000000000000000000" pitchFamily="2" charset="2"/>
              <a:buChar char="§"/>
              <a:defRPr/>
            </a:pP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Usado para rastrear apenas consultas relevantes (limite de tempo de execução)</a:t>
            </a:r>
          </a:p>
          <a:p>
            <a:pPr marL="0" marR="0" lvl="0" indent="0" algn="l" defTabSz="914400" rtl="0" eaLnBrk="1" fontAlgn="auto" latinLnBrk="0" hangingPunct="1">
              <a:lnSpc>
                <a:spcPct val="100000"/>
              </a:lnSpc>
              <a:spcBef>
                <a:spcPts val="0"/>
              </a:spcBef>
              <a:spcAft>
                <a:spcPts val="800"/>
              </a:spcAft>
              <a:buClrTx/>
              <a:buSzPct val="80000"/>
              <a:buNone/>
              <a:tabLst/>
              <a:defRPr/>
            </a:pPr>
            <a:endParaRPr kumimoji="0" lang="en-GB" sz="1600" b="0" i="0" u="none" strike="noStrike" kern="1200" cap="none" spc="0" normalizeH="0" baseline="0" noProof="0">
              <a:ln>
                <a:noFill/>
              </a:ln>
              <a:solidFill>
                <a:schemeClr val="accent1"/>
              </a:solidFill>
              <a:effectLst/>
              <a:uLnTx/>
              <a:uFillTx/>
              <a:latin typeface="+mj-lt"/>
              <a:ea typeface="+mn-ea"/>
              <a:cs typeface="+mn-cs"/>
            </a:endParaRPr>
          </a:p>
          <a:p>
            <a:pPr marL="162000" indent="-162000" defTabSz="914400" fontAlgn="auto">
              <a:buClrTx/>
              <a:buSzPct val="80000"/>
              <a:buFont typeface="Wingdings" panose="05000000000000000000" pitchFamily="2" charset="2"/>
              <a:buChar char="§"/>
              <a:defRPr/>
            </a:pP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Pode ser usado para análise de desempenho específico e monitoramento de longo prazo</a:t>
            </a:r>
          </a:p>
          <a:p>
            <a:pPr marL="162000" indent="-162000" defTabSz="914400" fontAlgn="auto">
              <a:buClrTx/>
              <a:buSzPct val="80000"/>
              <a:buFont typeface="Wingdings" panose="05000000000000000000" pitchFamily="2" charset="2"/>
              <a:buChar char="§"/>
              <a:defRPr/>
            </a:pPr>
            <a:endParaRPr lang="en-US" sz="1600" b="1">
              <a:solidFill>
                <a:schemeClr val="accent1"/>
              </a:solidFill>
              <a:latin typeface="+mj-lt"/>
              <a:ea typeface="Yu Mincho" panose="02020400000000000000" pitchFamily="18" charset="-128"/>
              <a:cs typeface="Times New Roman" panose="02020603050405020304" pitchFamily="18" charset="0"/>
            </a:endParaRPr>
          </a:p>
          <a:p>
            <a:pPr marL="162000" indent="-162000" defTabSz="914400" fontAlgn="auto">
              <a:buClrTx/>
              <a:buSzPct val="80000"/>
              <a:buFont typeface="Wingdings" panose="05000000000000000000" pitchFamily="2" charset="2"/>
              <a:buChar char="§"/>
              <a:defRPr/>
            </a:pP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Armazena resultados em uma tabela DB –&gt; </a:t>
            </a:r>
            <a:b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b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fácil de analisar</a:t>
            </a:r>
          </a:p>
          <a:p>
            <a:pPr marL="162000" indent="-162000" defTabSz="914400" fontAlgn="auto">
              <a:buClrTx/>
              <a:buSzPct val="80000"/>
              <a:buFont typeface="Wingdings" panose="05000000000000000000" pitchFamily="2" charset="2"/>
              <a:buChar char="§"/>
              <a:defRPr/>
            </a:pPr>
            <a:endParaRPr kumimoji="0" lang="en-US" sz="1600" b="1"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162000" marR="0" lvl="0" indent="-162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endParaRPr kumimoji="0" lang="en-GB" sz="1600" b="0" i="0" u="none" strike="noStrike" kern="1200" cap="none" spc="0" normalizeH="0" baseline="0" noProof="0">
              <a:ln>
                <a:noFill/>
              </a:ln>
              <a:solidFill>
                <a:schemeClr val="accent1"/>
              </a:solidFill>
              <a:effectLst/>
              <a:uLnTx/>
              <a:uFillTx/>
              <a:latin typeface="+mj-lt"/>
              <a:ea typeface="+mn-ea"/>
              <a:cs typeface="+mn-cs"/>
            </a:endParaRPr>
          </a:p>
        </p:txBody>
      </p:sp>
      <p:pic>
        <p:nvPicPr>
          <p:cNvPr id="2" name="Picture 1">
            <a:extLst>
              <a:ext uri="{FF2B5EF4-FFF2-40B4-BE49-F238E27FC236}">
                <a16:creationId xmlns:a16="http://schemas.microsoft.com/office/drawing/2014/main" id="{42E1D800-05F7-4571-92D7-B88B61923479}"/>
              </a:ext>
            </a:extLst>
          </p:cNvPr>
          <p:cNvPicPr/>
          <p:nvPr/>
        </p:nvPicPr>
        <p:blipFill>
          <a:blip r:embed="rId3"/>
          <a:stretch>
            <a:fillRect/>
          </a:stretch>
        </p:blipFill>
        <p:spPr>
          <a:xfrm>
            <a:off x="6984379" y="1557503"/>
            <a:ext cx="4409440" cy="4297288"/>
          </a:xfrm>
          <a:prstGeom prst="rect">
            <a:avLst/>
          </a:prstGeom>
        </p:spPr>
      </p:pic>
    </p:spTree>
    <p:extLst>
      <p:ext uri="{BB962C8B-B14F-4D97-AF65-F5344CB8AC3E}">
        <p14:creationId xmlns:p14="http://schemas.microsoft.com/office/powerpoint/2010/main" val="259516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err="1"/>
              <a:t>Expensive</a:t>
            </a:r>
            <a:r>
              <a:rPr lang="pt-BR" sz="3800"/>
              <a:t> </a:t>
            </a:r>
            <a:r>
              <a:rPr lang="pt-BR" sz="3800" err="1"/>
              <a:t>Statements</a:t>
            </a:r>
            <a:r>
              <a:rPr lang="pt-BR" sz="3800"/>
              <a:t> Trace</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600" y="1367161"/>
            <a:ext cx="10769600" cy="4776446"/>
          </a:xfrm>
        </p:spPr>
        <p:txBody>
          <a:bodyPr/>
          <a:lstStyle/>
          <a:p>
            <a:pPr marL="0" marR="0" lvl="0" indent="0" algn="l" defTabSz="914400" rtl="0" eaLnBrk="1" fontAlgn="auto" latinLnBrk="0" hangingPunct="1">
              <a:spcBef>
                <a:spcPts val="0"/>
              </a:spcBef>
              <a:spcAft>
                <a:spcPts val="0"/>
              </a:spcAft>
              <a:buClrTx/>
              <a:buSzTx/>
              <a:buNone/>
              <a:tabLst/>
              <a:defRPr/>
            </a:pPr>
            <a:r>
              <a:rPr kumimoji="0" lang="pt-BR" sz="2000" b="1"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Informações rastreadas:</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O tipo de operação durante a execução de instruções (OPERATION)</a:t>
            </a:r>
          </a:p>
          <a:p>
            <a:pPr marL="0" marR="0" lvl="0" indent="0" algn="l" defTabSz="914400" rtl="0" eaLnBrk="1" fontAlgn="auto" latinLnBrk="0" hangingPunct="1">
              <a:spcBef>
                <a:spcPts val="0"/>
              </a:spcBef>
              <a:spcAft>
                <a:spcPts val="0"/>
              </a:spcAft>
              <a:buClrTx/>
              <a:buSzTx/>
              <a:buNone/>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Quando a consulta começou (START_TIME)</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Quanto tempo a consulta demorou (DURATION_MICROSEC)</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O tempo de CPU (em microssegundos) para calcular a instrução (CPU_TIME)</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Nome(s) dos objetos acessados (OBJECT_NAME)</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lang="pt-BR" sz="2000" dirty="0">
                <a:solidFill>
                  <a:schemeClr val="accent1"/>
                </a:solidFill>
                <a:latin typeface="+mj-lt"/>
                <a:ea typeface="Yu Mincho" panose="02020400000000000000" pitchFamily="18" charset="-128"/>
                <a:cs typeface="Times New Roman" panose="02020603050405020304" pitchFamily="18" charset="0"/>
              </a:rPr>
              <a:t>I</a:t>
            </a: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nstrução SQL (STATEMENT_STRING)</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800"/>
              </a:spcAft>
              <a:buClrTx/>
              <a:buSzTx/>
              <a:buFont typeface="Symbol" panose="05050102010706020507" pitchFamily="18" charset="2"/>
              <a:buChar char=""/>
              <a:tabLst/>
              <a:defRPr/>
            </a:pPr>
            <a:r>
              <a:rPr kumimoji="0" lang="pt-BR" sz="20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Pico de uso de memória (em bytes) durante a execução de instruções (MEMORY_SIZE)</a:t>
            </a:r>
          </a:p>
        </p:txBody>
      </p:sp>
    </p:spTree>
    <p:extLst>
      <p:ext uri="{BB962C8B-B14F-4D97-AF65-F5344CB8AC3E}">
        <p14:creationId xmlns:p14="http://schemas.microsoft.com/office/powerpoint/2010/main" val="199984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9715130" cy="512961"/>
          </a:xfrm>
        </p:spPr>
        <p:txBody>
          <a:bodyPr/>
          <a:lstStyle/>
          <a:p>
            <a:r>
              <a:rPr lang="pt-BR" sz="3800" dirty="0" err="1"/>
              <a:t>Expensive</a:t>
            </a:r>
            <a:r>
              <a:rPr lang="pt-BR" sz="3800" dirty="0"/>
              <a:t> </a:t>
            </a:r>
            <a:r>
              <a:rPr lang="pt-BR" sz="3800" dirty="0" err="1"/>
              <a:t>Statements</a:t>
            </a:r>
            <a:r>
              <a:rPr lang="pt-BR" sz="3800" dirty="0"/>
              <a:t> Trace</a:t>
            </a:r>
          </a:p>
        </p:txBody>
      </p:sp>
      <p:sp>
        <p:nvSpPr>
          <p:cNvPr id="4" name="Content Placeholder 3">
            <a:extLst>
              <a:ext uri="{FF2B5EF4-FFF2-40B4-BE49-F238E27FC236}">
                <a16:creationId xmlns:a16="http://schemas.microsoft.com/office/drawing/2014/main" id="{46AB628A-D48C-4EC8-92E7-1CCC6B0497E7}"/>
              </a:ext>
            </a:extLst>
          </p:cNvPr>
          <p:cNvSpPr>
            <a:spLocks noGrp="1"/>
          </p:cNvSpPr>
          <p:nvPr>
            <p:ph idx="14"/>
          </p:nvPr>
        </p:nvSpPr>
        <p:spPr>
          <a:xfrm>
            <a:off x="609600" y="1736726"/>
            <a:ext cx="5194917" cy="3426579"/>
          </a:xfrm>
        </p:spPr>
        <p:txBody>
          <a:bodyPr/>
          <a:lstStyle/>
          <a:p>
            <a:pPr marL="162000" marR="0" lvl="0" indent="-162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kumimoji="0" lang="pt-BR" sz="1600" b="1" i="0" u="none" strike="noStrike" cap="none" normalizeH="0" baseline="0" noProof="0" dirty="0">
                <a:ln>
                  <a:noFill/>
                </a:ln>
                <a:solidFill>
                  <a:schemeClr val="accent1"/>
                </a:solidFill>
                <a:uLnTx/>
                <a:uFillTx/>
                <a:latin typeface="+mj-lt"/>
                <a:ea typeface="+mn-ea"/>
                <a:cs typeface="+mn-cs"/>
              </a:rPr>
              <a:t>Os resultados podem ser consultados usando SQL</a:t>
            </a:r>
          </a:p>
          <a:p>
            <a:pPr marL="324000" marR="0" lvl="1" indent="-108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kumimoji="0" lang="pt-BR" sz="1600" b="0" i="0" u="none" strike="noStrike" cap="none" normalizeH="0" baseline="0" noProof="0" dirty="0" err="1">
                <a:ln>
                  <a:noFill/>
                </a:ln>
                <a:solidFill>
                  <a:schemeClr val="accent6"/>
                </a:solidFill>
                <a:uLnTx/>
                <a:uFillTx/>
                <a:latin typeface="+mj-lt"/>
                <a:ea typeface="+mn-ea"/>
                <a:cs typeface="+mn-cs"/>
              </a:rPr>
              <a:t>Select</a:t>
            </a:r>
            <a:r>
              <a:rPr kumimoji="0" lang="pt-BR" sz="1600" b="0" i="0" u="none" strike="noStrike" cap="none" normalizeH="0" baseline="0" noProof="0" dirty="0">
                <a:ln>
                  <a:noFill/>
                </a:ln>
                <a:solidFill>
                  <a:schemeClr val="accent1"/>
                </a:solidFill>
                <a:uLnTx/>
                <a:uFillTx/>
                <a:latin typeface="+mj-lt"/>
                <a:ea typeface="+mn-ea"/>
                <a:cs typeface="+mn-cs"/>
              </a:rPr>
              <a:t> * </a:t>
            </a:r>
            <a:r>
              <a:rPr kumimoji="0" lang="pt-BR" sz="1600" b="0" i="0" u="none" strike="noStrike" cap="none" normalizeH="0" baseline="0" noProof="0" dirty="0" err="1">
                <a:ln>
                  <a:noFill/>
                </a:ln>
                <a:solidFill>
                  <a:schemeClr val="accent6"/>
                </a:solidFill>
                <a:uLnTx/>
                <a:uFillTx/>
                <a:latin typeface="+mj-lt"/>
                <a:ea typeface="+mn-ea"/>
                <a:cs typeface="+mn-cs"/>
              </a:rPr>
              <a:t>from</a:t>
            </a:r>
            <a:r>
              <a:rPr kumimoji="0" lang="pt-BR" sz="1600" b="0" i="0" u="none" strike="noStrike" cap="none" normalizeH="0" baseline="0" noProof="0" dirty="0">
                <a:ln>
                  <a:noFill/>
                </a:ln>
                <a:solidFill>
                  <a:schemeClr val="accent1"/>
                </a:solidFill>
                <a:uLnTx/>
                <a:uFillTx/>
                <a:latin typeface="+mj-lt"/>
                <a:ea typeface="+mn-ea"/>
                <a:cs typeface="+mn-cs"/>
              </a:rPr>
              <a:t> M_EXPENSIVE_STATEMENTS                 </a:t>
            </a:r>
            <a:r>
              <a:rPr kumimoji="0" lang="pt-BR" sz="1600" b="0" i="0" u="none" strike="noStrike" cap="none" normalizeH="0" baseline="0" noProof="0" dirty="0" err="1">
                <a:ln>
                  <a:noFill/>
                </a:ln>
                <a:solidFill>
                  <a:schemeClr val="accent6"/>
                </a:solidFill>
                <a:uLnTx/>
                <a:uFillTx/>
                <a:latin typeface="+mj-lt"/>
                <a:ea typeface="+mn-ea"/>
                <a:cs typeface="+mn-cs"/>
              </a:rPr>
              <a:t>where</a:t>
            </a:r>
            <a:r>
              <a:rPr kumimoji="0" lang="pt-BR" sz="1600" b="0" i="0" u="none" strike="noStrike" cap="none" normalizeH="0" baseline="0" noProof="0" dirty="0">
                <a:ln>
                  <a:noFill/>
                </a:ln>
                <a:solidFill>
                  <a:schemeClr val="accent1"/>
                </a:solidFill>
                <a:uLnTx/>
                <a:uFillTx/>
                <a:latin typeface="+mj-lt"/>
                <a:ea typeface="+mn-ea"/>
                <a:cs typeface="+mn-cs"/>
              </a:rPr>
              <a:t> APPLICATION_NAME </a:t>
            </a:r>
            <a:r>
              <a:rPr kumimoji="0" lang="pt-BR" sz="1600" b="0" i="0" u="none" strike="noStrike" cap="none" normalizeH="0" baseline="0" noProof="0" dirty="0" err="1">
                <a:ln>
                  <a:noFill/>
                </a:ln>
                <a:solidFill>
                  <a:schemeClr val="accent6"/>
                </a:solidFill>
                <a:uLnTx/>
                <a:uFillTx/>
                <a:latin typeface="+mj-lt"/>
                <a:ea typeface="+mn-ea"/>
                <a:cs typeface="+mn-cs"/>
              </a:rPr>
              <a:t>like</a:t>
            </a:r>
            <a:r>
              <a:rPr kumimoji="0" lang="pt-BR" sz="1600" b="0" i="0" u="none" strike="noStrike" cap="none" normalizeH="0" baseline="0" noProof="0" dirty="0">
                <a:ln>
                  <a:noFill/>
                </a:ln>
                <a:solidFill>
                  <a:schemeClr val="accent1"/>
                </a:solidFill>
                <a:uLnTx/>
                <a:uFillTx/>
                <a:latin typeface="+mj-lt"/>
                <a:ea typeface="+mn-ea"/>
                <a:cs typeface="+mn-cs"/>
              </a:rPr>
              <a:t> </a:t>
            </a:r>
            <a:r>
              <a:rPr kumimoji="0" lang="pt-BR" sz="1600" b="0" i="0" u="none" strike="noStrike" cap="none" normalizeH="0" baseline="0" noProof="0" dirty="0">
                <a:ln>
                  <a:noFill/>
                </a:ln>
                <a:solidFill>
                  <a:srgbClr val="00B050"/>
                </a:solidFill>
                <a:uLnTx/>
                <a:uFillTx/>
                <a:latin typeface="+mj-lt"/>
                <a:ea typeface="+mn-ea"/>
                <a:cs typeface="+mn-cs"/>
              </a:rPr>
              <a:t>‘%Tableau%’</a:t>
            </a:r>
          </a:p>
          <a:p>
            <a:pPr marL="216000" marR="0" lvl="1" indent="0" algn="l" defTabSz="914400" rtl="0" eaLnBrk="1" fontAlgn="auto" latinLnBrk="0" hangingPunct="1">
              <a:lnSpc>
                <a:spcPct val="100000"/>
              </a:lnSpc>
              <a:spcBef>
                <a:spcPts val="0"/>
              </a:spcBef>
              <a:spcAft>
                <a:spcPts val="800"/>
              </a:spcAft>
              <a:buClrTx/>
              <a:buSzPct val="80000"/>
              <a:buNone/>
              <a:tabLst/>
              <a:defRPr/>
            </a:pPr>
            <a:endParaRPr kumimoji="0" lang="en-GB" sz="1600" b="0" i="0" u="none" strike="noStrike" kern="1200" cap="none" spc="0" normalizeH="0" baseline="0" noProof="0" dirty="0">
              <a:ln>
                <a:noFill/>
              </a:ln>
              <a:solidFill>
                <a:schemeClr val="accent1"/>
              </a:solidFill>
              <a:effectLst/>
              <a:uLnTx/>
              <a:uFillTx/>
              <a:latin typeface="+mj-lt"/>
              <a:ea typeface="+mn-ea"/>
              <a:cs typeface="+mn-cs"/>
            </a:endParaRPr>
          </a:p>
          <a:p>
            <a:pPr marL="162000" indent="-162000" defTabSz="914400" fontAlgn="auto">
              <a:buClrTx/>
              <a:buSzPct val="80000"/>
              <a:buFont typeface="Wingdings" panose="05000000000000000000" pitchFamily="2" charset="2"/>
              <a:buChar char="§"/>
              <a:defRPr/>
            </a:pPr>
            <a:r>
              <a:rPr kumimoji="0" lang="pt-BR" sz="1600" b="1"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O Tableau pode ser usado para analisar </a:t>
            </a:r>
            <a:br>
              <a:rPr kumimoji="0" lang="pt-BR" sz="1600" b="1"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br>
            <a:r>
              <a:rPr kumimoji="0" lang="pt-BR" sz="1600" b="1"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os resultados</a:t>
            </a:r>
          </a:p>
          <a:p>
            <a:pPr marL="396951" lvl="1" indent="-162000" defTabSz="914400" fontAlgn="auto">
              <a:buClrTx/>
              <a:buSzPct val="80000"/>
              <a:buFont typeface="Wingdings" panose="05000000000000000000" pitchFamily="2" charset="2"/>
              <a:buChar char="§"/>
              <a:defRPr/>
            </a:pPr>
            <a:r>
              <a:rPr lang="pt-BR" sz="1600" dirty="0" err="1">
                <a:solidFill>
                  <a:schemeClr val="accent1"/>
                </a:solidFill>
                <a:latin typeface="+mj-lt"/>
                <a:ea typeface="+mn-ea"/>
                <a:cs typeface="+mn-cs"/>
              </a:rPr>
              <a:t>View</a:t>
            </a:r>
            <a:r>
              <a:rPr lang="pt-BR" sz="1600" dirty="0">
                <a:solidFill>
                  <a:schemeClr val="accent1"/>
                </a:solidFill>
                <a:latin typeface="+mj-lt"/>
                <a:ea typeface="+mn-ea"/>
                <a:cs typeface="+mn-cs"/>
              </a:rPr>
              <a:t> ‘M_EXPENSIVE_STATEMENTS’                              </a:t>
            </a:r>
            <a:r>
              <a:rPr lang="pt-BR" sz="1600" dirty="0" err="1">
                <a:solidFill>
                  <a:schemeClr val="accent1"/>
                </a:solidFill>
                <a:latin typeface="+mj-lt"/>
                <a:ea typeface="+mn-ea"/>
                <a:cs typeface="+mn-cs"/>
              </a:rPr>
              <a:t>Schema</a:t>
            </a:r>
            <a:r>
              <a:rPr lang="pt-BR" sz="1600" dirty="0">
                <a:solidFill>
                  <a:schemeClr val="accent1"/>
                </a:solidFill>
                <a:latin typeface="+mj-lt"/>
                <a:ea typeface="+mn-ea"/>
                <a:cs typeface="+mn-cs"/>
              </a:rPr>
              <a:t> ‘SYS’</a:t>
            </a:r>
          </a:p>
          <a:p>
            <a:pPr marL="0" marR="0" lvl="0" indent="0" algn="l" defTabSz="914400" rtl="0" eaLnBrk="1" fontAlgn="auto" latinLnBrk="0" hangingPunct="1">
              <a:lnSpc>
                <a:spcPct val="100000"/>
              </a:lnSpc>
              <a:spcBef>
                <a:spcPts val="0"/>
              </a:spcBef>
              <a:spcAft>
                <a:spcPts val="800"/>
              </a:spcAft>
              <a:buClrTx/>
              <a:buSzPct val="80000"/>
              <a:buNone/>
              <a:tabLst/>
              <a:defRPr/>
            </a:pPr>
            <a:endParaRPr kumimoji="0" lang="en-GB" sz="1600" b="0" i="0" u="none" strike="noStrike" kern="1200" cap="none" spc="0" normalizeH="0" baseline="0" noProof="0" dirty="0">
              <a:ln>
                <a:noFill/>
              </a:ln>
              <a:solidFill>
                <a:schemeClr val="accent1"/>
              </a:solidFill>
              <a:effectLst/>
              <a:uLnTx/>
              <a:uFillTx/>
              <a:latin typeface="+mj-lt"/>
              <a:ea typeface="+mn-ea"/>
              <a:cs typeface="+mn-cs"/>
            </a:endParaRPr>
          </a:p>
          <a:p>
            <a:pPr marL="0" indent="0" defTabSz="914400" fontAlgn="auto">
              <a:buClrTx/>
              <a:buSzPct val="80000"/>
              <a:buNone/>
              <a:defRPr/>
            </a:pPr>
            <a:endParaRPr kumimoji="0" lang="en-US" sz="1600" b="1"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162000" marR="0" lvl="0" indent="-162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endParaRPr kumimoji="0" lang="en-GB" sz="1600" b="0" i="0" u="none" strike="noStrike" kern="1200" cap="none" spc="0" normalizeH="0" baseline="0" noProof="0" dirty="0">
              <a:ln>
                <a:noFill/>
              </a:ln>
              <a:solidFill>
                <a:schemeClr val="accent1"/>
              </a:solidFill>
              <a:effectLst/>
              <a:uLnTx/>
              <a:uFillTx/>
              <a:latin typeface="+mj-lt"/>
              <a:ea typeface="+mn-ea"/>
              <a:cs typeface="+mn-cs"/>
            </a:endParaRPr>
          </a:p>
        </p:txBody>
      </p:sp>
      <p:pic>
        <p:nvPicPr>
          <p:cNvPr id="5" name="Picture 4">
            <a:extLst>
              <a:ext uri="{FF2B5EF4-FFF2-40B4-BE49-F238E27FC236}">
                <a16:creationId xmlns:a16="http://schemas.microsoft.com/office/drawing/2014/main" id="{B8DB588A-69E3-460D-A268-70A07DA0F864}"/>
              </a:ext>
            </a:extLst>
          </p:cNvPr>
          <p:cNvPicPr/>
          <p:nvPr/>
        </p:nvPicPr>
        <p:blipFill>
          <a:blip r:embed="rId3"/>
          <a:stretch>
            <a:fillRect/>
          </a:stretch>
        </p:blipFill>
        <p:spPr>
          <a:xfrm>
            <a:off x="6387485" y="2882166"/>
            <a:ext cx="5361770" cy="33278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8139DD2-ACAA-4E3F-824D-2E705DA72A92}"/>
              </a:ext>
            </a:extLst>
          </p:cNvPr>
          <p:cNvPicPr/>
          <p:nvPr/>
        </p:nvPicPr>
        <p:blipFill rotWithShape="1">
          <a:blip r:embed="rId4"/>
          <a:srcRect r="14218"/>
          <a:stretch/>
        </p:blipFill>
        <p:spPr>
          <a:xfrm>
            <a:off x="6387485" y="1086405"/>
            <a:ext cx="5361770" cy="1721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19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a:t>SQL </a:t>
            </a:r>
            <a:r>
              <a:rPr lang="pt-BR" sz="3800" err="1"/>
              <a:t>Plan</a:t>
            </a:r>
            <a:r>
              <a:rPr lang="pt-BR" sz="3800"/>
              <a:t> Cache </a:t>
            </a:r>
            <a:r>
              <a:rPr lang="pt-BR" sz="3800" err="1"/>
              <a:t>Analysis</a:t>
            </a:r>
            <a:endParaRPr lang="pt-BR" sz="3800"/>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600" y="1259617"/>
            <a:ext cx="10238913" cy="4907846"/>
          </a:xfrm>
        </p:spPr>
        <p:txBody>
          <a:bodyPr/>
          <a:lstStyle/>
          <a:p>
            <a:pPr marL="0" marR="0" lvl="0" indent="0" algn="l" defTabSz="914400" rtl="0" eaLnBrk="1" fontAlgn="auto" latinLnBrk="0" hangingPunct="1">
              <a:spcBef>
                <a:spcPts val="0"/>
              </a:spcBef>
              <a:spcAft>
                <a:spcPts val="0"/>
              </a:spcAft>
              <a:buClrTx/>
              <a:buSzTx/>
              <a:buNone/>
              <a:tabLst/>
              <a:defRPr/>
            </a:pPr>
            <a:endParaRPr kumimoji="0" lang="en-US" sz="2000" b="0"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Pode ser consultado como uma exibição do SAP HANA</a:t>
            </a:r>
          </a:p>
          <a:p>
            <a:pPr marL="0" marR="0" lvl="0" indent="0" algn="l" defTabSz="914400" rtl="0" eaLnBrk="1" fontAlgn="auto" latinLnBrk="0" hangingPunct="1">
              <a:spcBef>
                <a:spcPts val="0"/>
              </a:spcBef>
              <a:spcAft>
                <a:spcPts val="0"/>
              </a:spcAft>
              <a:buClrTx/>
              <a:buSzTx/>
              <a:buNone/>
              <a:tabLst/>
              <a:defRPr/>
            </a:pPr>
            <a:endParaRPr kumimoji="0" lang="en-US" sz="2000" b="0"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Visão geral dos planos de execução de SQL e suas estatísticas de tempo de execução</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lang="pt-BR" sz="2000">
                <a:solidFill>
                  <a:schemeClr val="accent1"/>
                </a:solidFill>
                <a:latin typeface="+mj-lt"/>
                <a:ea typeface="Yu Mincho" panose="02020400000000000000" pitchFamily="18" charset="-128"/>
                <a:cs typeface="Times New Roman" panose="02020603050405020304" pitchFamily="18" charset="0"/>
              </a:rPr>
              <a:t>Nenhuma ativação necessária &gt; sempre disponível</a:t>
            </a:r>
          </a:p>
          <a:p>
            <a:pPr marL="0" marR="0" lvl="0" indent="0" algn="l" defTabSz="914400" rtl="0" eaLnBrk="1" fontAlgn="auto" latinLnBrk="0" hangingPunct="1">
              <a:spcBef>
                <a:spcPts val="0"/>
              </a:spcBef>
              <a:spcAft>
                <a:spcPts val="0"/>
              </a:spcAft>
              <a:buClrTx/>
              <a:buSzTx/>
              <a:buNone/>
              <a:tabLst/>
              <a:defRPr/>
            </a:pPr>
            <a:endParaRPr lang="en-US" sz="2000">
              <a:solidFill>
                <a:schemeClr val="accent1"/>
              </a:solidFill>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kumimoji="0" lang="pt-BR" sz="20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Informações sobre consultas executadas com frequência</a:t>
            </a:r>
            <a:r>
              <a:rPr lang="pt-BR" sz="2000">
                <a:solidFill>
                  <a:schemeClr val="accent1"/>
                </a:solidFill>
                <a:latin typeface="+mj-lt"/>
                <a:ea typeface="Yu Mincho" panose="02020400000000000000" pitchFamily="18" charset="-128"/>
                <a:cs typeface="Times New Roman" panose="02020603050405020304" pitchFamily="18" charset="0"/>
              </a:rPr>
              <a:t> e consultas lentas </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lang="en-US" sz="2000">
              <a:solidFill>
                <a:schemeClr val="accent1"/>
              </a:solidFill>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r>
              <a:rPr lang="pt-BR" sz="2000">
                <a:solidFill>
                  <a:schemeClr val="accent1"/>
                </a:solidFill>
                <a:latin typeface="+mj-lt"/>
                <a:ea typeface="Yu Mincho" panose="02020400000000000000" pitchFamily="18" charset="-128"/>
                <a:cs typeface="Times New Roman" panose="02020603050405020304" pitchFamily="18" charset="0"/>
              </a:rPr>
              <a:t>Não foi projetado para análise de desempenho:</a:t>
            </a:r>
          </a:p>
          <a:p>
            <a:pPr marL="577851" lvl="1" defTabSz="914400" fontAlgn="auto">
              <a:spcAft>
                <a:spcPts val="0"/>
              </a:spcAft>
              <a:buClrTx/>
              <a:buSzTx/>
              <a:buFont typeface="Symbol" panose="05050102010706020507" pitchFamily="18" charset="2"/>
              <a:buChar char=""/>
              <a:defRPr/>
            </a:pPr>
            <a:r>
              <a:rPr lang="pt-BR" sz="1600">
                <a:solidFill>
                  <a:schemeClr val="accent1"/>
                </a:solidFill>
                <a:latin typeface="+mj-lt"/>
                <a:ea typeface="Yu Mincho" panose="02020400000000000000" pitchFamily="18" charset="-128"/>
                <a:cs typeface="Times New Roman" panose="02020603050405020304" pitchFamily="18" charset="0"/>
              </a:rPr>
              <a:t>Suas entradas mudam com o tempo e são substituídas</a:t>
            </a:r>
          </a:p>
          <a:p>
            <a:pPr marL="577851" lvl="1" defTabSz="914400" fontAlgn="auto">
              <a:spcAft>
                <a:spcPts val="0"/>
              </a:spcAft>
              <a:buClrTx/>
              <a:buSzTx/>
              <a:buFont typeface="Symbol" panose="05050102010706020507" pitchFamily="18" charset="2"/>
              <a:buChar char=""/>
              <a:defRPr/>
            </a:pPr>
            <a:r>
              <a:rPr kumimoji="0" lang="pt-BR" sz="16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Talvez não seja possível encontrar entradas relacionadas a uma consulta dedicada </a:t>
            </a:r>
          </a:p>
          <a:p>
            <a:pPr marL="577851" lvl="1" defTabSz="914400" fontAlgn="auto">
              <a:spcAft>
                <a:spcPts val="0"/>
              </a:spcAft>
              <a:buClrTx/>
              <a:buSzTx/>
              <a:buFont typeface="Symbol" panose="05050102010706020507" pitchFamily="18" charset="2"/>
              <a:buChar char=""/>
              <a:defRPr/>
            </a:pPr>
            <a:r>
              <a:rPr lang="pt-BR" sz="1600">
                <a:solidFill>
                  <a:schemeClr val="accent1"/>
                </a:solidFill>
                <a:latin typeface="+mj-lt"/>
                <a:ea typeface="Yu Mincho" panose="02020400000000000000" pitchFamily="18" charset="-128"/>
                <a:cs typeface="Times New Roman" panose="02020603050405020304" pitchFamily="18" charset="0"/>
              </a:rPr>
              <a:t>Mostra valores agregados (AVG, MIN, MAX) em vez de valores específicos para uma execução</a:t>
            </a:r>
          </a:p>
          <a:p>
            <a:pPr marL="577851" lvl="1" defTabSz="914400" fontAlgn="auto">
              <a:spcAft>
                <a:spcPts val="0"/>
              </a:spcAft>
              <a:buClrTx/>
              <a:buSzTx/>
              <a:buFont typeface="Symbol" panose="05050102010706020507" pitchFamily="18" charset="2"/>
              <a:buChar char=""/>
              <a:defRPr/>
            </a:pPr>
            <a:endParaRPr lang="en-US" sz="1600">
              <a:solidFill>
                <a:schemeClr val="accent1"/>
              </a:solidFill>
              <a:latin typeface="+mj-lt"/>
              <a:ea typeface="Yu Mincho" panose="02020400000000000000" pitchFamily="18" charset="-128"/>
              <a:cs typeface="Times New Roman" panose="02020603050405020304" pitchFamily="18" charset="0"/>
            </a:endParaRPr>
          </a:p>
          <a:p>
            <a:pPr marL="577851" lvl="1" defTabSz="914400" fontAlgn="auto">
              <a:spcAft>
                <a:spcPts val="0"/>
              </a:spcAft>
              <a:buClrTx/>
              <a:buSzTx/>
              <a:buFont typeface="Symbol" panose="05050102010706020507" pitchFamily="18" charset="2"/>
              <a:buChar char=""/>
              <a:defRPr/>
            </a:pPr>
            <a:endParaRPr lang="en-US" sz="1600">
              <a:solidFill>
                <a:schemeClr val="accent1"/>
              </a:solidFill>
              <a:latin typeface="+mj-lt"/>
              <a:ea typeface="Yu Mincho" panose="02020400000000000000" pitchFamily="18" charset="-128"/>
              <a:cs typeface="Times New Roman" panose="02020603050405020304" pitchFamily="18" charset="0"/>
            </a:endParaRPr>
          </a:p>
          <a:p>
            <a:pPr marL="234951" lvl="1" indent="0" defTabSz="914400" fontAlgn="auto">
              <a:spcAft>
                <a:spcPts val="0"/>
              </a:spcAft>
              <a:buClrTx/>
              <a:buSzTx/>
              <a:buNone/>
              <a:defRPr/>
            </a:pPr>
            <a:r>
              <a:rPr lang="pt-BR" sz="1800">
                <a:solidFill>
                  <a:schemeClr val="accent1"/>
                </a:solidFill>
                <a:latin typeface="+mj-lt"/>
                <a:ea typeface="Yu Mincho" panose="02020400000000000000" pitchFamily="18" charset="-128"/>
                <a:cs typeface="Times New Roman" panose="02020603050405020304" pitchFamily="18" charset="0"/>
              </a:rPr>
              <a:t>Adequado para compreender a carga de trabalho do sistema e identificar consultas problemáticas, em vez de realizar análises de desempenho específicas.</a:t>
            </a:r>
          </a:p>
        </p:txBody>
      </p:sp>
      <p:sp>
        <p:nvSpPr>
          <p:cNvPr id="4" name="Arrow: Right 3">
            <a:extLst>
              <a:ext uri="{FF2B5EF4-FFF2-40B4-BE49-F238E27FC236}">
                <a16:creationId xmlns:a16="http://schemas.microsoft.com/office/drawing/2014/main" id="{FE69E37D-E260-435B-9128-8AE654A9FDC2}"/>
              </a:ext>
            </a:extLst>
          </p:cNvPr>
          <p:cNvSpPr/>
          <p:nvPr/>
        </p:nvSpPr>
        <p:spPr>
          <a:xfrm>
            <a:off x="478127" y="5763848"/>
            <a:ext cx="262944" cy="161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a:t>SQL Plan Cache Analysis</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600" y="1367161"/>
            <a:ext cx="11348621" cy="1846659"/>
          </a:xfrm>
        </p:spPr>
        <p:txBody>
          <a:bodyPr/>
          <a:lstStyle/>
          <a:p>
            <a:pPr marL="0" marR="0" lvl="0" indent="0" algn="l" defTabSz="914400" rtl="0" eaLnBrk="1" fontAlgn="auto" latinLnBrk="0" hangingPunct="1">
              <a:spcBef>
                <a:spcPts val="0"/>
              </a:spcBef>
              <a:spcAft>
                <a:spcPts val="0"/>
              </a:spcAft>
              <a:buClrTx/>
              <a:buSzTx/>
              <a:buNone/>
              <a:tabLst/>
              <a:defRPr/>
            </a:pPr>
            <a:r>
              <a:rPr kumimoji="0" lang="pt-BR" sz="2000" b="1"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Informações rastreadas:</a:t>
            </a: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defTabSz="914400" fontAlgn="auto">
              <a:spcAft>
                <a:spcPts val="0"/>
              </a:spcAft>
              <a:buClrTx/>
              <a:buSzTx/>
              <a:buFont typeface="Symbol" panose="05050102010706020507" pitchFamily="18" charset="2"/>
              <a:buChar char=""/>
              <a:defRPr/>
            </a:pPr>
            <a:r>
              <a:rPr kumimoji="0" lang="pt-BR" sz="16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Instruções dominantes (TOTAL_EXECUTION_TIME)</a:t>
            </a:r>
          </a:p>
          <a:p>
            <a:pPr marL="342900" defTabSz="914400" fontAlgn="auto">
              <a:spcAft>
                <a:spcPts val="0"/>
              </a:spcAft>
              <a:buClrTx/>
              <a:buSzTx/>
              <a:buFont typeface="Symbol" panose="05050102010706020507" pitchFamily="18" charset="2"/>
              <a:buChar char=""/>
              <a:defRPr/>
            </a:pPr>
            <a:r>
              <a:rPr kumimoji="0" lang="pt-BR" sz="16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Instruções de execução prolongada (AVG_EXECUTION_TIME / MAX _EXECUTION_TIME)</a:t>
            </a:r>
          </a:p>
          <a:p>
            <a:pPr marL="342900" defTabSz="914400" fontAlgn="auto">
              <a:spcAft>
                <a:spcPts val="0"/>
              </a:spcAft>
              <a:buClrTx/>
              <a:buSzTx/>
              <a:buFont typeface="Symbol" panose="05050102010706020507" pitchFamily="18" charset="2"/>
              <a:buChar char=""/>
              <a:defRPr/>
            </a:pPr>
            <a:r>
              <a:rPr kumimoji="0" lang="pt-BR" sz="16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Instruções intensivas de memória (AVG_EXECUTION_MEMORY_SIZE / MAX _EXECUTION_MEMORY_SIZE)</a:t>
            </a:r>
          </a:p>
          <a:p>
            <a:pPr marL="342900" defTabSz="914400" fontAlgn="auto">
              <a:spcAft>
                <a:spcPts val="0"/>
              </a:spcAft>
              <a:buClrTx/>
              <a:buSzTx/>
              <a:buFont typeface="Symbol" panose="05050102010706020507" pitchFamily="18" charset="2"/>
              <a:buChar char=""/>
              <a:defRPr/>
            </a:pPr>
            <a:r>
              <a:rPr kumimoji="0" lang="pt-BR" sz="16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Planos executados com frequência (EXECUTION_COUNT)</a:t>
            </a:r>
          </a:p>
          <a:p>
            <a:pPr marL="342900" marR="0" lvl="0" indent="-342900" algn="l" defTabSz="914400" rtl="0" eaLnBrk="1" fontAlgn="auto" latinLnBrk="0" hangingPunct="1">
              <a:spcBef>
                <a:spcPts val="0"/>
              </a:spcBef>
              <a:spcAft>
                <a:spcPts val="800"/>
              </a:spcAft>
              <a:buClrTx/>
              <a:buSzTx/>
              <a:buFont typeface="Symbol" panose="05050102010706020507" pitchFamily="18" charset="2"/>
              <a:buChar char=""/>
              <a:tabLst/>
              <a:defRPr/>
            </a:pPr>
            <a:r>
              <a:rPr kumimoji="0" lang="pt-BR" sz="1600" b="0" i="0" u="none" strike="noStrike" cap="none" normalizeH="0" baseline="0" noProof="0" dirty="0">
                <a:ln>
                  <a:noFill/>
                </a:ln>
                <a:solidFill>
                  <a:schemeClr val="accent1"/>
                </a:solidFill>
                <a:uLnTx/>
                <a:uFillTx/>
                <a:latin typeface="+mj-lt"/>
                <a:ea typeface="Yu Mincho" panose="02020400000000000000" pitchFamily="18" charset="-128"/>
                <a:cs typeface="Times New Roman" panose="02020603050405020304" pitchFamily="18" charset="0"/>
              </a:rPr>
              <a:t>Número de registros retornados (TOTAL_RESULT_RECORD_COUNT)</a:t>
            </a:r>
          </a:p>
        </p:txBody>
      </p:sp>
      <p:sp>
        <p:nvSpPr>
          <p:cNvPr id="2" name="TextBox 1">
            <a:extLst>
              <a:ext uri="{FF2B5EF4-FFF2-40B4-BE49-F238E27FC236}">
                <a16:creationId xmlns:a16="http://schemas.microsoft.com/office/drawing/2014/main" id="{F285B7CE-B10F-40B8-B96B-5F3D25CFA5E1}"/>
              </a:ext>
            </a:extLst>
          </p:cNvPr>
          <p:cNvSpPr txBox="1"/>
          <p:nvPr/>
        </p:nvSpPr>
        <p:spPr>
          <a:xfrm>
            <a:off x="504703" y="3743824"/>
            <a:ext cx="105333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cap="none" normalizeH="0" baseline="0" noProof="0">
                <a:ln>
                  <a:noFill/>
                </a:ln>
                <a:solidFill>
                  <a:schemeClr val="accent1"/>
                </a:solidFill>
                <a:uLnTx/>
                <a:uFillTx/>
                <a:latin typeface="+mj-lt"/>
                <a:ea typeface="+mn-ea"/>
                <a:cs typeface="+mn-cs"/>
              </a:rPr>
              <a:t>Como ler o SQL </a:t>
            </a:r>
            <a:r>
              <a:rPr kumimoji="0" lang="pt-BR" sz="1600" b="1" i="0" u="none" strike="noStrike" cap="none" normalizeH="0" baseline="0" noProof="0" err="1">
                <a:ln>
                  <a:noFill/>
                </a:ln>
                <a:solidFill>
                  <a:schemeClr val="accent1"/>
                </a:solidFill>
                <a:uLnTx/>
                <a:uFillTx/>
                <a:latin typeface="+mj-lt"/>
                <a:ea typeface="+mn-ea"/>
                <a:cs typeface="+mn-cs"/>
              </a:rPr>
              <a:t>Plan</a:t>
            </a:r>
            <a:r>
              <a:rPr kumimoji="0" lang="pt-BR" sz="1600" b="1" i="0" u="none" strike="noStrike" cap="none" normalizeH="0" baseline="0" noProof="0">
                <a:ln>
                  <a:noFill/>
                </a:ln>
                <a:solidFill>
                  <a:schemeClr val="accent1"/>
                </a:solidFill>
                <a:uLnTx/>
                <a:uFillTx/>
                <a:latin typeface="+mj-lt"/>
                <a:ea typeface="+mn-ea"/>
                <a:cs typeface="+mn-cs"/>
              </a:rPr>
              <a:t> Cache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sng" strike="noStrike" cap="none" normalizeH="0" baseline="0" noProof="0">
                <a:ln>
                  <a:noFill/>
                </a:ln>
                <a:solidFill>
                  <a:srgbClr val="0000FF"/>
                </a:solidFill>
                <a:uLnTx/>
                <a:uFillTx/>
                <a:latin typeface="Calibri" panose="020F0502020204030204" pitchFamily="34" charset="0"/>
                <a:ea typeface="Yu Mincho" panose="02020400000000000000" pitchFamily="18" charset="-128"/>
                <a:cs typeface="Times New Roman" panose="02020603050405020304" pitchFamily="18" charset="0"/>
                <a:hlinkClick r:id="rId3"/>
              </a:rPr>
              <a:t>https://help.sap.com/viewer/bed8c14f9f024763b0777aa72b5436f6/2.0.00/en-US/c44c125ed4ae467a903cf4bb8527facb.html</a:t>
            </a:r>
            <a:r>
              <a:rPr kumimoji="0" lang="pt-BR" sz="1200" b="0" i="0" u="sng" strike="noStrike" cap="none" normalizeH="0" baseline="0" noProof="0">
                <a:ln>
                  <a:noFill/>
                </a:ln>
                <a:solidFill>
                  <a:srgbClr val="0000FF"/>
                </a:solidFill>
                <a:uLnTx/>
                <a:uFillTx/>
                <a:latin typeface="Calibri" panose="020F0502020204030204" pitchFamily="34" charset="0"/>
                <a:ea typeface="Yu Mincho" panose="02020400000000000000" pitchFamily="18" charset="-128"/>
                <a:cs typeface="Times New Roman" panose="02020603050405020304" pitchFamily="18" charset="0"/>
              </a:rPr>
              <a:t> </a:t>
            </a:r>
          </a:p>
        </p:txBody>
      </p:sp>
      <p:sp>
        <p:nvSpPr>
          <p:cNvPr id="5" name="TextBox 4">
            <a:extLst>
              <a:ext uri="{FF2B5EF4-FFF2-40B4-BE49-F238E27FC236}">
                <a16:creationId xmlns:a16="http://schemas.microsoft.com/office/drawing/2014/main" id="{18118EB4-096F-4250-B6B3-3868DF20AB70}"/>
              </a:ext>
            </a:extLst>
          </p:cNvPr>
          <p:cNvSpPr txBox="1"/>
          <p:nvPr/>
        </p:nvSpPr>
        <p:spPr>
          <a:xfrm>
            <a:off x="504703" y="4517933"/>
            <a:ext cx="10533310" cy="5274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cap="none" normalizeH="0" baseline="0" noProof="0">
                <a:ln>
                  <a:noFill/>
                </a:ln>
                <a:solidFill>
                  <a:schemeClr val="accent1"/>
                </a:solidFill>
                <a:uLnTx/>
                <a:uFillTx/>
                <a:latin typeface="+mj-lt"/>
                <a:ea typeface="+mn-ea"/>
                <a:cs typeface="+mn-cs"/>
              </a:rPr>
              <a:t>Recomendações sobre a análise do SQL Plan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pt-BR" sz="1200" b="0" i="0" u="sng" strike="noStrike" cap="none" normalizeH="0" baseline="0" noProof="0">
                <a:ln>
                  <a:noFill/>
                </a:ln>
                <a:solidFill>
                  <a:srgbClr val="0000FF"/>
                </a:solidFill>
                <a:uLnTx/>
                <a:uFillTx/>
                <a:latin typeface="Calibri" panose="020F0502020204030204" pitchFamily="34" charset="0"/>
                <a:ea typeface="Yu Mincho" panose="02020400000000000000" pitchFamily="18" charset="-128"/>
                <a:cs typeface="Times New Roman" panose="02020603050405020304" pitchFamily="18" charset="0"/>
                <a:hlinkClick r:id="rId4"/>
              </a:rPr>
              <a:t>https://help.sap.com/viewer/bed8c14f9f024763b0777aa72b5436f6/2.0.00/en-US/a6c880a896cc41d7b02aff472d11b242.html</a:t>
            </a:r>
          </a:p>
        </p:txBody>
      </p:sp>
      <p:sp>
        <p:nvSpPr>
          <p:cNvPr id="7" name="TextBox 6">
            <a:extLst>
              <a:ext uri="{FF2B5EF4-FFF2-40B4-BE49-F238E27FC236}">
                <a16:creationId xmlns:a16="http://schemas.microsoft.com/office/drawing/2014/main" id="{CB90259D-B089-42AE-983A-52C3D8EA0F9E}"/>
              </a:ext>
            </a:extLst>
          </p:cNvPr>
          <p:cNvSpPr txBox="1"/>
          <p:nvPr/>
        </p:nvSpPr>
        <p:spPr>
          <a:xfrm>
            <a:off x="504703" y="5296274"/>
            <a:ext cx="104506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cap="none" normalizeH="0" baseline="0" noProof="0">
                <a:ln>
                  <a:noFill/>
                </a:ln>
                <a:solidFill>
                  <a:schemeClr val="accent1"/>
                </a:solidFill>
                <a:uLnTx/>
                <a:uFillTx/>
                <a:latin typeface="+mj-lt"/>
                <a:ea typeface="+mn-ea"/>
                <a:cs typeface="+mn-cs"/>
              </a:rPr>
              <a:t>SAP HANA Troubleshooting </a:t>
            </a:r>
            <a:r>
              <a:rPr kumimoji="0" lang="pt-BR" sz="1200" b="1" i="0" u="none" strike="noStrike" cap="none" normalizeH="0" baseline="0" noProof="0" err="1">
                <a:ln>
                  <a:noFill/>
                </a:ln>
                <a:solidFill>
                  <a:schemeClr val="accent1"/>
                </a:solidFill>
                <a:uLnTx/>
                <a:uFillTx/>
                <a:latin typeface="+mj-lt"/>
                <a:ea typeface="+mn-ea"/>
                <a:cs typeface="+mn-cs"/>
              </a:rPr>
              <a:t>and</a:t>
            </a:r>
            <a:r>
              <a:rPr kumimoji="0" lang="pt-BR" sz="1200" b="1" i="0" u="none" strike="noStrike" cap="none" normalizeH="0" baseline="0" noProof="0">
                <a:ln>
                  <a:noFill/>
                </a:ln>
                <a:solidFill>
                  <a:schemeClr val="accent1"/>
                </a:solidFill>
                <a:uLnTx/>
                <a:uFillTx/>
                <a:latin typeface="+mj-lt"/>
                <a:ea typeface="+mn-ea"/>
                <a:cs typeface="+mn-cs"/>
              </a:rPr>
              <a:t> Performance </a:t>
            </a:r>
            <a:r>
              <a:rPr kumimoji="0" lang="pt-BR" sz="1200" b="1" i="0" u="none" strike="noStrike" cap="none" normalizeH="0" baseline="0" noProof="0" err="1">
                <a:ln>
                  <a:noFill/>
                </a:ln>
                <a:solidFill>
                  <a:schemeClr val="accent1"/>
                </a:solidFill>
                <a:uLnTx/>
                <a:uFillTx/>
                <a:latin typeface="+mj-lt"/>
                <a:ea typeface="+mn-ea"/>
                <a:cs typeface="+mn-cs"/>
              </a:rPr>
              <a:t>Analysis</a:t>
            </a:r>
            <a:r>
              <a:rPr kumimoji="0" lang="pt-BR" sz="1200" b="1" i="0" u="none" strike="noStrike" cap="none" normalizeH="0" baseline="0" noProof="0">
                <a:ln>
                  <a:noFill/>
                </a:ln>
                <a:solidFill>
                  <a:schemeClr val="accent1"/>
                </a:solidFill>
                <a:uLnTx/>
                <a:uFillTx/>
                <a:latin typeface="+mj-lt"/>
                <a:ea typeface="+mn-ea"/>
                <a:cs typeface="+mn-cs"/>
              </a:rPr>
              <a:t> </a:t>
            </a:r>
            <a:r>
              <a:rPr kumimoji="0" lang="pt-BR" sz="1200" b="1" i="0" u="none" strike="noStrike" cap="none" normalizeH="0" baseline="0" noProof="0" err="1">
                <a:ln>
                  <a:noFill/>
                </a:ln>
                <a:solidFill>
                  <a:schemeClr val="accent1"/>
                </a:solidFill>
                <a:uLnTx/>
                <a:uFillTx/>
                <a:latin typeface="+mj-lt"/>
                <a:ea typeface="+mn-ea"/>
                <a:cs typeface="+mn-cs"/>
              </a:rPr>
              <a:t>Guide</a:t>
            </a:r>
            <a:r>
              <a:rPr kumimoji="0" lang="pt-BR" sz="1200" b="1" i="0" u="none" strike="noStrike" cap="none" normalizeH="0" baseline="0" noProof="0">
                <a:ln>
                  <a:noFill/>
                </a:ln>
                <a:solidFill>
                  <a:schemeClr val="accent1"/>
                </a:solidFill>
                <a:uLnTx/>
                <a:uFillTx/>
                <a:latin typeface="+mj-lt"/>
                <a:ea typeface="+mn-ea"/>
                <a:cs typeface="+mn-cs"/>
              </a:rPr>
              <a:t> (Guia de solução de problemas e análise de desempenho do SAP HANA)</a:t>
            </a:r>
          </a:p>
        </p:txBody>
      </p:sp>
    </p:spTree>
    <p:extLst>
      <p:ext uri="{BB962C8B-B14F-4D97-AF65-F5344CB8AC3E}">
        <p14:creationId xmlns:p14="http://schemas.microsoft.com/office/powerpoint/2010/main" val="111693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BB77-4E2C-C44F-A928-ADAAC9A98C85}"/>
              </a:ext>
            </a:extLst>
          </p:cNvPr>
          <p:cNvSpPr>
            <a:spLocks noGrp="1"/>
          </p:cNvSpPr>
          <p:nvPr>
            <p:ph type="title"/>
          </p:nvPr>
        </p:nvSpPr>
        <p:spPr/>
        <p:txBody>
          <a:bodyPr/>
          <a:lstStyle/>
          <a:p>
            <a:r>
              <a:rPr lang="en-BR" dirty="0"/>
              <a:t>Tableau + SAP</a:t>
            </a:r>
          </a:p>
        </p:txBody>
      </p:sp>
      <p:sp>
        <p:nvSpPr>
          <p:cNvPr id="3" name="Text Placeholder 2">
            <a:extLst>
              <a:ext uri="{FF2B5EF4-FFF2-40B4-BE49-F238E27FC236}">
                <a16:creationId xmlns:a16="http://schemas.microsoft.com/office/drawing/2014/main" id="{9D05A765-89E1-0A40-A30D-97C962C87DB3}"/>
              </a:ext>
            </a:extLst>
          </p:cNvPr>
          <p:cNvSpPr>
            <a:spLocks noGrp="1"/>
          </p:cNvSpPr>
          <p:nvPr>
            <p:ph type="body" sz="quarter" idx="10"/>
          </p:nvPr>
        </p:nvSpPr>
        <p:spPr/>
        <p:txBody>
          <a:bodyPr/>
          <a:lstStyle/>
          <a:p>
            <a:r>
              <a:rPr lang="en-BR" dirty="0"/>
              <a:t>Análise de Desempenho</a:t>
            </a:r>
          </a:p>
        </p:txBody>
      </p:sp>
      <p:sp>
        <p:nvSpPr>
          <p:cNvPr id="4" name="Text Placeholder 3">
            <a:extLst>
              <a:ext uri="{FF2B5EF4-FFF2-40B4-BE49-F238E27FC236}">
                <a16:creationId xmlns:a16="http://schemas.microsoft.com/office/drawing/2014/main" id="{0A34F1E4-E3B4-E54A-9455-5DCBD0128001}"/>
              </a:ext>
            </a:extLst>
          </p:cNvPr>
          <p:cNvSpPr>
            <a:spLocks noGrp="1"/>
          </p:cNvSpPr>
          <p:nvPr>
            <p:ph type="body" sz="quarter" idx="11"/>
          </p:nvPr>
        </p:nvSpPr>
        <p:spPr>
          <a:xfrm>
            <a:off x="2330133" y="4637088"/>
            <a:ext cx="6322365" cy="908306"/>
          </a:xfrm>
        </p:spPr>
        <p:txBody>
          <a:bodyPr>
            <a:normAutofit/>
          </a:bodyPr>
          <a:lstStyle/>
          <a:p>
            <a:r>
              <a:rPr lang="en-BR" dirty="0"/>
              <a:t>Felipe Simões  </a:t>
            </a:r>
          </a:p>
          <a:p>
            <a:r>
              <a:rPr lang="en-BR" dirty="0"/>
              <a:t>S</a:t>
            </a:r>
            <a:r>
              <a:rPr lang="en-US" dirty="0"/>
              <a:t>o</a:t>
            </a:r>
            <a:r>
              <a:rPr lang="en-BR" dirty="0"/>
              <a:t>lution Engineer</a:t>
            </a:r>
          </a:p>
        </p:txBody>
      </p:sp>
      <p:pic>
        <p:nvPicPr>
          <p:cNvPr id="6" name="Picture 5" descr="A person in a blue shirt&#10;&#10;Description automatically generated">
            <a:extLst>
              <a:ext uri="{FF2B5EF4-FFF2-40B4-BE49-F238E27FC236}">
                <a16:creationId xmlns:a16="http://schemas.microsoft.com/office/drawing/2014/main" id="{AC3B5B40-4714-014D-9FF5-1F15AB904EAC}"/>
              </a:ext>
            </a:extLst>
          </p:cNvPr>
          <p:cNvPicPr>
            <a:picLocks noChangeAspect="1"/>
          </p:cNvPicPr>
          <p:nvPr/>
        </p:nvPicPr>
        <p:blipFill rotWithShape="1">
          <a:blip r:embed="rId3">
            <a:extLst>
              <a:ext uri="{28A0092B-C50C-407E-A947-70E740481C1C}">
                <a14:useLocalDpi xmlns:a14="http://schemas.microsoft.com/office/drawing/2010/main" val="0"/>
              </a:ext>
            </a:extLst>
          </a:blip>
          <a:srcRect t="6516" b="18483"/>
          <a:stretch/>
        </p:blipFill>
        <p:spPr>
          <a:xfrm>
            <a:off x="618010" y="4218933"/>
            <a:ext cx="1518190" cy="1518190"/>
          </a:xfrm>
          <a:prstGeom prst="ellipse">
            <a:avLst/>
          </a:prstGeom>
        </p:spPr>
      </p:pic>
    </p:spTree>
    <p:extLst>
      <p:ext uri="{BB962C8B-B14F-4D97-AF65-F5344CB8AC3E}">
        <p14:creationId xmlns:p14="http://schemas.microsoft.com/office/powerpoint/2010/main" val="263963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9715130" cy="512961"/>
          </a:xfrm>
        </p:spPr>
        <p:txBody>
          <a:bodyPr/>
          <a:lstStyle/>
          <a:p>
            <a:r>
              <a:rPr lang="pt-BR" sz="3800"/>
              <a:t>SQL Plan Cache Analysis </a:t>
            </a:r>
          </a:p>
        </p:txBody>
      </p:sp>
      <p:sp>
        <p:nvSpPr>
          <p:cNvPr id="4" name="Content Placeholder 3">
            <a:extLst>
              <a:ext uri="{FF2B5EF4-FFF2-40B4-BE49-F238E27FC236}">
                <a16:creationId xmlns:a16="http://schemas.microsoft.com/office/drawing/2014/main" id="{46AB628A-D48C-4EC8-92E7-1CCC6B0497E7}"/>
              </a:ext>
            </a:extLst>
          </p:cNvPr>
          <p:cNvSpPr>
            <a:spLocks noGrp="1"/>
          </p:cNvSpPr>
          <p:nvPr>
            <p:ph idx="14"/>
          </p:nvPr>
        </p:nvSpPr>
        <p:spPr>
          <a:xfrm>
            <a:off x="609600" y="1736726"/>
            <a:ext cx="5194917" cy="3180358"/>
          </a:xfrm>
        </p:spPr>
        <p:txBody>
          <a:bodyPr/>
          <a:lstStyle/>
          <a:p>
            <a:pPr marL="162000" marR="0" lvl="0" indent="-162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kumimoji="0" lang="pt-BR" sz="1600" b="1" i="0" u="none" strike="noStrike" cap="none" spc="-20" normalizeH="0" noProof="0">
                <a:ln>
                  <a:noFill/>
                </a:ln>
                <a:solidFill>
                  <a:schemeClr val="accent1"/>
                </a:solidFill>
                <a:uLnTx/>
                <a:uFillTx/>
                <a:latin typeface="+mj-lt"/>
                <a:ea typeface="+mn-ea"/>
                <a:cs typeface="+mn-cs"/>
              </a:rPr>
              <a:t>Os resultados podem ser consultados usando SQL</a:t>
            </a:r>
          </a:p>
          <a:p>
            <a:pPr marL="324000" marR="0" lvl="1" indent="-108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kumimoji="0" lang="pt-BR" sz="1600" b="0" i="0" u="none" strike="noStrike" cap="none" normalizeH="0" baseline="0" noProof="0" err="1">
                <a:ln>
                  <a:noFill/>
                </a:ln>
                <a:solidFill>
                  <a:schemeClr val="accent6"/>
                </a:solidFill>
                <a:uLnTx/>
                <a:uFillTx/>
                <a:latin typeface="+mj-lt"/>
                <a:ea typeface="+mn-ea"/>
                <a:cs typeface="+mn-cs"/>
              </a:rPr>
              <a:t>Select</a:t>
            </a:r>
            <a:r>
              <a:rPr kumimoji="0" lang="pt-BR" sz="1600" b="0" i="0" u="none" strike="noStrike" cap="none" normalizeH="0" baseline="0" noProof="0">
                <a:ln>
                  <a:noFill/>
                </a:ln>
                <a:solidFill>
                  <a:schemeClr val="accent1"/>
                </a:solidFill>
                <a:uLnTx/>
                <a:uFillTx/>
                <a:latin typeface="+mj-lt"/>
                <a:ea typeface="+mn-ea"/>
                <a:cs typeface="+mn-cs"/>
              </a:rPr>
              <a:t> * </a:t>
            </a:r>
            <a:r>
              <a:rPr kumimoji="0" lang="pt-BR" sz="1600" b="0" i="0" u="none" strike="noStrike" cap="none" normalizeH="0" baseline="0" noProof="0" err="1">
                <a:ln>
                  <a:noFill/>
                </a:ln>
                <a:solidFill>
                  <a:schemeClr val="accent6"/>
                </a:solidFill>
                <a:uLnTx/>
                <a:uFillTx/>
                <a:latin typeface="+mj-lt"/>
                <a:ea typeface="+mn-ea"/>
                <a:cs typeface="+mn-cs"/>
              </a:rPr>
              <a:t>from</a:t>
            </a:r>
            <a:r>
              <a:rPr kumimoji="0" lang="pt-BR" sz="1600" b="0" i="0" u="none" strike="noStrike" cap="none" normalizeH="0" baseline="0" noProof="0">
                <a:ln>
                  <a:noFill/>
                </a:ln>
                <a:solidFill>
                  <a:schemeClr val="accent1"/>
                </a:solidFill>
                <a:uLnTx/>
                <a:uFillTx/>
                <a:latin typeface="+mj-lt"/>
                <a:ea typeface="+mn-ea"/>
                <a:cs typeface="+mn-cs"/>
              </a:rPr>
              <a:t> M_SQL_PLAN_CACHE</a:t>
            </a:r>
          </a:p>
          <a:p>
            <a:pPr marL="216000" marR="0" lvl="1" indent="0" algn="l" defTabSz="914400" rtl="0" eaLnBrk="1" fontAlgn="auto" latinLnBrk="0" hangingPunct="1">
              <a:lnSpc>
                <a:spcPct val="100000"/>
              </a:lnSpc>
              <a:spcBef>
                <a:spcPts val="0"/>
              </a:spcBef>
              <a:spcAft>
                <a:spcPts val="800"/>
              </a:spcAft>
              <a:buClrTx/>
              <a:buSzPct val="80000"/>
              <a:buNone/>
              <a:tabLst/>
              <a:defRPr/>
            </a:pPr>
            <a:endParaRPr kumimoji="0" lang="en-GB" sz="1600" b="0" i="0" u="none" strike="noStrike" kern="1200" cap="none" spc="0" normalizeH="0" baseline="0" noProof="0">
              <a:ln>
                <a:noFill/>
              </a:ln>
              <a:solidFill>
                <a:schemeClr val="accent1"/>
              </a:solidFill>
              <a:effectLst/>
              <a:uLnTx/>
              <a:uFillTx/>
              <a:latin typeface="+mj-lt"/>
              <a:ea typeface="+mn-ea"/>
              <a:cs typeface="+mn-cs"/>
            </a:endParaRPr>
          </a:p>
          <a:p>
            <a:pPr marL="162000" indent="-162000" defTabSz="914400" fontAlgn="auto">
              <a:buClrTx/>
              <a:buSzPct val="80000"/>
              <a:buFont typeface="Wingdings" panose="05000000000000000000" pitchFamily="2" charset="2"/>
              <a:buChar char="§"/>
              <a:defRPr/>
            </a:pP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O Tableau pode ser usado para analisar </a:t>
            </a:r>
            <a:b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b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os resultados</a:t>
            </a:r>
          </a:p>
          <a:p>
            <a:pPr marL="396951" lvl="1" indent="-162000" defTabSz="914400" fontAlgn="auto">
              <a:buClrTx/>
              <a:buSzPct val="80000"/>
              <a:buFont typeface="Wingdings" panose="05000000000000000000" pitchFamily="2" charset="2"/>
              <a:buChar char="§"/>
              <a:defRPr/>
            </a:pPr>
            <a:r>
              <a:rPr lang="pt-BR" sz="1600" err="1">
                <a:solidFill>
                  <a:schemeClr val="accent1"/>
                </a:solidFill>
                <a:latin typeface="+mj-lt"/>
                <a:ea typeface="+mn-ea"/>
                <a:cs typeface="+mn-cs"/>
              </a:rPr>
              <a:t>View</a:t>
            </a:r>
            <a:r>
              <a:rPr lang="pt-BR" sz="1600">
                <a:solidFill>
                  <a:schemeClr val="accent1"/>
                </a:solidFill>
                <a:latin typeface="+mj-lt"/>
                <a:ea typeface="+mn-ea"/>
                <a:cs typeface="+mn-cs"/>
              </a:rPr>
              <a:t> ‘M_SQL_PLAN_CACHE’                                      </a:t>
            </a:r>
            <a:r>
              <a:rPr lang="pt-BR" sz="1600" err="1">
                <a:solidFill>
                  <a:schemeClr val="accent1"/>
                </a:solidFill>
                <a:latin typeface="+mj-lt"/>
                <a:ea typeface="+mn-ea"/>
                <a:cs typeface="+mn-cs"/>
              </a:rPr>
              <a:t>Schema</a:t>
            </a:r>
            <a:r>
              <a:rPr lang="pt-BR" sz="1600">
                <a:solidFill>
                  <a:schemeClr val="accent1"/>
                </a:solidFill>
                <a:latin typeface="+mj-lt"/>
                <a:ea typeface="+mn-ea"/>
                <a:cs typeface="+mn-cs"/>
              </a:rPr>
              <a:t> ‘SYS;</a:t>
            </a:r>
          </a:p>
          <a:p>
            <a:pPr marL="0" marR="0" lvl="0" indent="0" algn="l" defTabSz="914400" rtl="0" eaLnBrk="1" fontAlgn="auto" latinLnBrk="0" hangingPunct="1">
              <a:lnSpc>
                <a:spcPct val="100000"/>
              </a:lnSpc>
              <a:spcBef>
                <a:spcPts val="0"/>
              </a:spcBef>
              <a:spcAft>
                <a:spcPts val="800"/>
              </a:spcAft>
              <a:buClrTx/>
              <a:buSzPct val="80000"/>
              <a:buNone/>
              <a:tabLst/>
              <a:defRPr/>
            </a:pPr>
            <a:endParaRPr kumimoji="0" lang="en-GB" sz="1600" b="0" i="0" u="none" strike="noStrike" kern="1200" cap="none" spc="0" normalizeH="0" baseline="0" noProof="0">
              <a:ln>
                <a:noFill/>
              </a:ln>
              <a:solidFill>
                <a:schemeClr val="accent1"/>
              </a:solidFill>
              <a:effectLst/>
              <a:uLnTx/>
              <a:uFillTx/>
              <a:latin typeface="+mj-lt"/>
              <a:ea typeface="+mn-ea"/>
              <a:cs typeface="+mn-cs"/>
            </a:endParaRPr>
          </a:p>
          <a:p>
            <a:pPr marL="0" indent="0" defTabSz="914400" fontAlgn="auto">
              <a:buClrTx/>
              <a:buSzPct val="80000"/>
              <a:buNone/>
              <a:defRPr/>
            </a:pPr>
            <a:endParaRPr kumimoji="0" lang="en-US" sz="1600" b="1"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162000" marR="0" lvl="0" indent="-16200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endParaRPr kumimoji="0" lang="en-GB" sz="1600" b="0" i="0" u="none" strike="noStrike" kern="1200" cap="none" spc="0" normalizeH="0" baseline="0" noProof="0">
              <a:ln>
                <a:noFill/>
              </a:ln>
              <a:solidFill>
                <a:schemeClr val="accent1"/>
              </a:solidFill>
              <a:effectLst/>
              <a:uLnTx/>
              <a:uFillTx/>
              <a:latin typeface="+mj-lt"/>
              <a:ea typeface="+mn-ea"/>
              <a:cs typeface="+mn-cs"/>
            </a:endParaRPr>
          </a:p>
        </p:txBody>
      </p:sp>
      <p:pic>
        <p:nvPicPr>
          <p:cNvPr id="2" name="Picture 1">
            <a:extLst>
              <a:ext uri="{FF2B5EF4-FFF2-40B4-BE49-F238E27FC236}">
                <a16:creationId xmlns:a16="http://schemas.microsoft.com/office/drawing/2014/main" id="{556E2300-8EA2-44BD-8A28-EB041A9BB118}"/>
              </a:ext>
            </a:extLst>
          </p:cNvPr>
          <p:cNvPicPr>
            <a:picLocks noChangeAspect="1"/>
          </p:cNvPicPr>
          <p:nvPr/>
        </p:nvPicPr>
        <p:blipFill>
          <a:blip r:embed="rId3"/>
          <a:stretch>
            <a:fillRect/>
          </a:stretch>
        </p:blipFill>
        <p:spPr>
          <a:xfrm>
            <a:off x="5804517" y="1241051"/>
            <a:ext cx="5928828" cy="140079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98F9A49-1187-4222-AC5F-B7E2D96BE048}"/>
              </a:ext>
            </a:extLst>
          </p:cNvPr>
          <p:cNvPicPr>
            <a:picLocks noChangeAspect="1"/>
          </p:cNvPicPr>
          <p:nvPr/>
        </p:nvPicPr>
        <p:blipFill>
          <a:blip r:embed="rId4"/>
          <a:stretch>
            <a:fillRect/>
          </a:stretch>
        </p:blipFill>
        <p:spPr>
          <a:xfrm>
            <a:off x="5804517" y="2871021"/>
            <a:ext cx="5942245" cy="3214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089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1190515" cy="512961"/>
          </a:xfrm>
        </p:spPr>
        <p:txBody>
          <a:bodyPr/>
          <a:lstStyle/>
          <a:p>
            <a:r>
              <a:rPr lang="pt-BR" sz="3800"/>
              <a:t>Habilitando o rastreamento do uso de memória</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599" y="1278383"/>
            <a:ext cx="11225349" cy="1600438"/>
          </a:xfrm>
        </p:spPr>
        <p:txBody>
          <a:bodyPr/>
          <a:lstStyle/>
          <a:p>
            <a:pPr marL="0" indent="0" defTabSz="914400" fontAlgn="auto">
              <a:spcAft>
                <a:spcPts val="0"/>
              </a:spcAft>
              <a:buClrTx/>
              <a:buSzTx/>
              <a:buNone/>
              <a:defRPr/>
            </a:pP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Se o consumo de memória do SAP HANA precisar ser rastreado, por exemplo, para o </a:t>
            </a:r>
            <a:r>
              <a:rPr kumimoji="0" lang="pt-BR" sz="1600" b="1"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Expensive</a:t>
            </a: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 </a:t>
            </a:r>
            <a:r>
              <a:rPr kumimoji="0" lang="pt-BR" sz="1600" b="1"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Statements</a:t>
            </a: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 trace, os parâmetros a seguir deverão estar ativados (“</a:t>
            </a:r>
            <a:r>
              <a:rPr kumimoji="0" lang="pt-BR" sz="1600" b="1"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on</a:t>
            </a: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 na seção [</a:t>
            </a:r>
            <a:r>
              <a:rPr kumimoji="0" lang="pt-BR" sz="1600" b="1"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resource_tracking</a:t>
            </a:r>
            <a:r>
              <a:rPr kumimoji="0" lang="pt-BR" sz="1600" b="1"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 do arquivo global.ini:</a:t>
            </a:r>
          </a:p>
          <a:p>
            <a:pPr marL="577851" lvl="1" defTabSz="914400" fontAlgn="auto">
              <a:spcAft>
                <a:spcPts val="0"/>
              </a:spcAft>
              <a:buClrTx/>
              <a:buSzTx/>
              <a:buFont typeface="Symbol" panose="05050102010706020507" pitchFamily="18" charset="2"/>
              <a:buChar char=""/>
              <a:defRPr/>
            </a:pPr>
            <a:r>
              <a:rPr lang="pt-BR" sz="1600">
                <a:solidFill>
                  <a:schemeClr val="accent1"/>
                </a:solidFill>
                <a:latin typeface="+mj-lt"/>
                <a:ea typeface="Yu Mincho" panose="02020400000000000000" pitchFamily="18" charset="-128"/>
                <a:cs typeface="Times New Roman" panose="02020603050405020304" pitchFamily="18" charset="0"/>
              </a:rPr>
              <a:t>e</a:t>
            </a:r>
            <a:r>
              <a:rPr kumimoji="0" lang="pt-BR" sz="1600" b="0"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nable_tracking</a:t>
            </a:r>
            <a:endParaRPr kumimoji="0" lang="pt-BR" sz="16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endParaRPr>
          </a:p>
          <a:p>
            <a:pPr marL="577851" lvl="1" defTabSz="914400" fontAlgn="auto">
              <a:spcAft>
                <a:spcPts val="0"/>
              </a:spcAft>
              <a:buClrTx/>
              <a:buSzTx/>
              <a:buFont typeface="Symbol" panose="05050102010706020507" pitchFamily="18" charset="2"/>
              <a:buChar char=""/>
              <a:defRPr/>
            </a:pPr>
            <a:r>
              <a:rPr lang="pt-BR" sz="1600">
                <a:solidFill>
                  <a:schemeClr val="accent1"/>
                </a:solidFill>
                <a:latin typeface="+mj-lt"/>
                <a:ea typeface="Yu Mincho" panose="02020400000000000000" pitchFamily="18" charset="-128"/>
                <a:cs typeface="Times New Roman" panose="02020603050405020304" pitchFamily="18" charset="0"/>
              </a:rPr>
              <a:t>m</a:t>
            </a:r>
            <a:r>
              <a:rPr kumimoji="0" lang="pt-BR" sz="1600" b="0" i="0" u="none" strike="noStrike" cap="none" normalizeH="0" baseline="0" noProof="0" err="1">
                <a:ln>
                  <a:noFill/>
                </a:ln>
                <a:solidFill>
                  <a:schemeClr val="accent1"/>
                </a:solidFill>
                <a:uLnTx/>
                <a:uFillTx/>
                <a:latin typeface="+mj-lt"/>
                <a:ea typeface="Yu Mincho" panose="02020400000000000000" pitchFamily="18" charset="-128"/>
                <a:cs typeface="Times New Roman" panose="02020603050405020304" pitchFamily="18" charset="0"/>
              </a:rPr>
              <a:t>emory_tracking</a:t>
            </a:r>
            <a:endParaRPr kumimoji="0" lang="pt-BR" sz="16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endParaRPr>
          </a:p>
          <a:p>
            <a:pPr marL="0" marR="0" lvl="0" indent="0" algn="l" defTabSz="914400" rtl="0" eaLnBrk="1" fontAlgn="auto" latinLnBrk="0" hangingPunct="1">
              <a:spcBef>
                <a:spcPts val="0"/>
              </a:spcBef>
              <a:spcAft>
                <a:spcPts val="0"/>
              </a:spcAft>
              <a:buClrTx/>
              <a:buSzTx/>
              <a:buNone/>
              <a:tabLst/>
              <a:defRPr/>
            </a:pPr>
            <a:endParaRPr kumimoji="0" lang="en-US" sz="2000" b="0"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lang="en-US" sz="2000">
              <a:solidFill>
                <a:schemeClr val="accent1"/>
              </a:solidFill>
              <a:latin typeface="+mj-lt"/>
              <a:ea typeface="Yu Mincho" panose="02020400000000000000" pitchFamily="18" charset="-128"/>
              <a:cs typeface="Times New Roman" panose="02020603050405020304" pitchFamily="18" charset="0"/>
            </a:endParaRPr>
          </a:p>
        </p:txBody>
      </p:sp>
      <p:pic>
        <p:nvPicPr>
          <p:cNvPr id="2" name="Picture 1">
            <a:extLst>
              <a:ext uri="{FF2B5EF4-FFF2-40B4-BE49-F238E27FC236}">
                <a16:creationId xmlns:a16="http://schemas.microsoft.com/office/drawing/2014/main" id="{62901649-2BB8-4392-88E3-D5E1CB12DA08}"/>
              </a:ext>
            </a:extLst>
          </p:cNvPr>
          <p:cNvPicPr/>
          <p:nvPr/>
        </p:nvPicPr>
        <p:blipFill>
          <a:blip r:embed="rId3"/>
          <a:stretch>
            <a:fillRect/>
          </a:stretch>
        </p:blipFill>
        <p:spPr>
          <a:xfrm>
            <a:off x="609599" y="2628403"/>
            <a:ext cx="7770921" cy="2103395"/>
          </a:xfrm>
          <a:prstGeom prst="rect">
            <a:avLst/>
          </a:prstGeom>
          <a:ln>
            <a:noFill/>
          </a:ln>
          <a:effectLst>
            <a:outerShdw blurRad="292100" dist="139700" dir="2700000" algn="tl" rotWithShape="0">
              <a:srgbClr val="333333">
                <a:alpha val="65000"/>
              </a:srgbClr>
            </a:outerShdw>
          </a:effectLst>
        </p:spPr>
      </p:pic>
      <p:sp>
        <p:nvSpPr>
          <p:cNvPr id="7" name="Content Placeholder 3">
            <a:extLst>
              <a:ext uri="{FF2B5EF4-FFF2-40B4-BE49-F238E27FC236}">
                <a16:creationId xmlns:a16="http://schemas.microsoft.com/office/drawing/2014/main" id="{B41CEB5C-8D4F-411C-BC56-B884233B9540}"/>
              </a:ext>
            </a:extLst>
          </p:cNvPr>
          <p:cNvSpPr txBox="1">
            <a:spLocks/>
          </p:cNvSpPr>
          <p:nvPr/>
        </p:nvSpPr>
        <p:spPr>
          <a:xfrm>
            <a:off x="609599" y="5026239"/>
            <a:ext cx="10816047" cy="1846659"/>
          </a:xfrm>
          <a:prstGeom prst="rect">
            <a:avLst/>
          </a:prstGeom>
        </p:spPr>
        <p:txBody>
          <a:bodyPr wrap="square" lIns="0" tIns="0" rIns="0" bIns="0" numCol="1" spcCol="365760">
            <a:spAutoFit/>
          </a:bodyPr>
          <a:lstStyle>
            <a:lvl1pPr marL="347662" marR="0" indent="-342900" algn="l" defTabSz="1087394" rtl="0" eaLnBrk="1" fontAlgn="base" latinLnBrk="0" hangingPunct="1">
              <a:lnSpc>
                <a:spcPct val="100000"/>
              </a:lnSpc>
              <a:spcBef>
                <a:spcPts val="0"/>
              </a:spcBef>
              <a:spcAft>
                <a:spcPts val="800"/>
              </a:spcAft>
              <a:buClr>
                <a:schemeClr val="accent1"/>
              </a:buClr>
              <a:buSzPct val="100000"/>
              <a:buFont typeface="Arial" panose="020B0604020202020204" pitchFamily="34" charset="0"/>
              <a:buChar char="•"/>
              <a:tabLst/>
              <a:defRPr sz="2400" b="0" kern="1200" baseline="0">
                <a:solidFill>
                  <a:schemeClr val="tx1"/>
                </a:solidFill>
                <a:latin typeface="Arial" panose="020B0604020202020204" pitchFamily="34" charset="0"/>
                <a:ea typeface="ＭＳ Ｐゴシック" charset="0"/>
                <a:cs typeface="Arial" panose="020B0604020202020204" pitchFamily="34" charset="0"/>
              </a:defRPr>
            </a:lvl1pPr>
            <a:lvl2pPr marL="582613" indent="-34290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2000" kern="1200" baseline="0">
                <a:solidFill>
                  <a:schemeClr val="tx1"/>
                </a:solidFill>
                <a:latin typeface="Arial" panose="020B0604020202020204" pitchFamily="34" charset="0"/>
                <a:ea typeface="ＭＳ Ｐゴシック" charset="0"/>
                <a:cs typeface="Arial" panose="020B0604020202020204" pitchFamily="34" charset="0"/>
              </a:defRPr>
            </a:lvl2pPr>
            <a:lvl3pPr marL="712787" indent="-28575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1600" kern="1200" baseline="0">
                <a:solidFill>
                  <a:schemeClr val="tx1"/>
                </a:solidFill>
                <a:latin typeface="Arial" panose="020B0604020202020204" pitchFamily="34" charset="0"/>
                <a:ea typeface="ＭＳ Ｐゴシック" charset="0"/>
                <a:cs typeface="+mn-cs"/>
              </a:defRPr>
            </a:lvl3pPr>
            <a:lvl4pPr marL="903287" indent="-285750" algn="l" defTabSz="1087394" rtl="0" eaLnBrk="1" fontAlgn="base" hangingPunct="1">
              <a:spcBef>
                <a:spcPts val="0"/>
              </a:spcBef>
              <a:spcAft>
                <a:spcPts val="800"/>
              </a:spcAft>
              <a:buClr>
                <a:schemeClr val="accent1"/>
              </a:buClr>
              <a:buSzPct val="100000"/>
              <a:buFont typeface="Arial" panose="020B0604020202020204" pitchFamily="34" charset="0"/>
              <a:buChar char="•"/>
              <a:tabLst/>
              <a:defRPr sz="1400" kern="1200" baseline="0">
                <a:solidFill>
                  <a:schemeClr val="tx1"/>
                </a:solidFill>
                <a:latin typeface="+mn-lt"/>
                <a:ea typeface="ＭＳ Ｐゴシック" charset="0"/>
                <a:cs typeface="+mn-cs"/>
              </a:defRPr>
            </a:lvl4pPr>
            <a:lvl5pPr marL="2005461" indent="-285739" algn="l" defTabSz="1087394" rtl="0" eaLnBrk="1" fontAlgn="base" hangingPunct="1">
              <a:spcBef>
                <a:spcPct val="20000"/>
              </a:spcBef>
              <a:spcAft>
                <a:spcPct val="0"/>
              </a:spcAft>
              <a:buSzPct val="100000"/>
              <a:buFont typeface="+mj-lt"/>
              <a:buAutoNum type="arabicPeriod"/>
              <a:defRPr sz="1333" kern="1200">
                <a:solidFill>
                  <a:schemeClr val="accent5"/>
                </a:solidFill>
                <a:latin typeface="+mn-lt"/>
                <a:ea typeface="ＭＳ Ｐゴシック" charset="0"/>
                <a:cs typeface="+mn-cs"/>
              </a:defRPr>
            </a:lvl5pPr>
            <a:lvl6pPr marL="299330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6pPr>
            <a:lvl7pPr marL="3537538"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7pPr>
            <a:lvl8pPr marL="4081775"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8pPr>
            <a:lvl9pPr marL="4626012" indent="-272118" algn="l" defTabSz="1088474"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9pPr>
          </a:lstStyle>
          <a:p>
            <a:pPr marL="0" indent="0" defTabSz="914400" fontAlgn="auto">
              <a:spcAft>
                <a:spcPts val="0"/>
              </a:spcAft>
              <a:buClrTx/>
              <a:buSzTx/>
              <a:buFont typeface="Arial" panose="020B0604020202020204" pitchFamily="34" charset="0"/>
              <a:buNone/>
              <a:defRPr/>
            </a:pPr>
            <a:r>
              <a:rPr lang="pt-BR" sz="1600" b="1">
                <a:solidFill>
                  <a:schemeClr val="accent1"/>
                </a:solidFill>
                <a:latin typeface="+mj-lt"/>
                <a:ea typeface="Yu Mincho" panose="02020400000000000000" pitchFamily="18" charset="-128"/>
                <a:cs typeface="Times New Roman" panose="02020603050405020304" pitchFamily="18" charset="0"/>
              </a:rPr>
              <a:t>Observação</a:t>
            </a:r>
          </a:p>
          <a:p>
            <a:pPr marL="577851" lvl="1" defTabSz="914400" fontAlgn="auto">
              <a:spcAft>
                <a:spcPts val="0"/>
              </a:spcAft>
              <a:buClrTx/>
              <a:buSzTx/>
              <a:buFont typeface="Symbol" panose="05050102010706020507" pitchFamily="18" charset="2"/>
              <a:buChar char=""/>
              <a:defRPr/>
            </a:pPr>
            <a:r>
              <a:rPr lang="pt-BR" sz="1600">
                <a:solidFill>
                  <a:schemeClr val="accent1"/>
                </a:solidFill>
                <a:latin typeface="+mj-lt"/>
                <a:ea typeface="Yu Mincho" panose="02020400000000000000" pitchFamily="18" charset="-128"/>
                <a:cs typeface="Times New Roman" panose="02020603050405020304" pitchFamily="18" charset="0"/>
              </a:rPr>
              <a:t>Em geral, é aconselhável limitar a alocação máxima de memória por instrução </a:t>
            </a:r>
          </a:p>
          <a:p>
            <a:pPr marL="577851" lvl="1" defTabSz="914400" fontAlgn="auto">
              <a:spcAft>
                <a:spcPts val="0"/>
              </a:spcAft>
              <a:buClrTx/>
              <a:buSzTx/>
              <a:buFont typeface="Symbol" panose="05050102010706020507" pitchFamily="18" charset="2"/>
              <a:buChar char=""/>
              <a:defRPr/>
            </a:pPr>
            <a:r>
              <a:rPr lang="pt-BR" sz="1600">
                <a:solidFill>
                  <a:schemeClr val="accent1"/>
                </a:solidFill>
                <a:latin typeface="+mj-lt"/>
                <a:ea typeface="Yu Mincho" panose="02020400000000000000" pitchFamily="18" charset="-128"/>
                <a:cs typeface="Times New Roman" panose="02020603050405020304" pitchFamily="18" charset="0"/>
              </a:rPr>
              <a:t>Isso pode ser feito ao definir um valor para o parâmetro [</a:t>
            </a:r>
            <a:r>
              <a:rPr lang="pt-BR" sz="1600" err="1">
                <a:solidFill>
                  <a:schemeClr val="accent1"/>
                </a:solidFill>
                <a:latin typeface="+mj-lt"/>
                <a:ea typeface="Yu Mincho" panose="02020400000000000000" pitchFamily="18" charset="-128"/>
                <a:cs typeface="Times New Roman" panose="02020603050405020304" pitchFamily="18" charset="0"/>
              </a:rPr>
              <a:t>memorymanager</a:t>
            </a:r>
            <a:r>
              <a:rPr lang="pt-BR" sz="1600">
                <a:solidFill>
                  <a:schemeClr val="accent1"/>
                </a:solidFill>
                <a:latin typeface="+mj-lt"/>
                <a:ea typeface="Yu Mincho" panose="02020400000000000000" pitchFamily="18" charset="-128"/>
                <a:cs typeface="Times New Roman" panose="02020603050405020304" pitchFamily="18" charset="0"/>
              </a:rPr>
              <a:t>] </a:t>
            </a:r>
            <a:r>
              <a:rPr lang="pt-BR" sz="1600" err="1">
                <a:solidFill>
                  <a:schemeClr val="accent1"/>
                </a:solidFill>
                <a:latin typeface="+mj-lt"/>
                <a:ea typeface="Yu Mincho" panose="02020400000000000000" pitchFamily="18" charset="-128"/>
                <a:cs typeface="Times New Roman" panose="02020603050405020304" pitchFamily="18" charset="0"/>
              </a:rPr>
              <a:t>statement_memory_limit</a:t>
            </a:r>
            <a:r>
              <a:rPr lang="pt-BR" sz="1600">
                <a:solidFill>
                  <a:schemeClr val="accent1"/>
                </a:solidFill>
                <a:latin typeface="+mj-lt"/>
                <a:ea typeface="Yu Mincho" panose="02020400000000000000" pitchFamily="18" charset="-128"/>
                <a:cs typeface="Times New Roman" panose="02020603050405020304" pitchFamily="18" charset="0"/>
              </a:rPr>
              <a:t> no arquivo global.ini. O valor 10 corresponderia a um limite de 10 GB.</a:t>
            </a:r>
          </a:p>
          <a:p>
            <a:pPr marL="234951" lvl="1" indent="0" defTabSz="914400" fontAlgn="auto">
              <a:spcAft>
                <a:spcPts val="0"/>
              </a:spcAft>
              <a:buClrTx/>
              <a:buSzTx/>
              <a:buNone/>
              <a:defRPr/>
            </a:pPr>
            <a:endParaRPr lang="en-US" sz="1600">
              <a:solidFill>
                <a:schemeClr val="accent1"/>
              </a:solidFill>
              <a:latin typeface="+mj-lt"/>
              <a:ea typeface="Yu Mincho" panose="02020400000000000000" pitchFamily="18" charset="-128"/>
              <a:cs typeface="Times New Roman" panose="02020603050405020304" pitchFamily="18" charset="0"/>
            </a:endParaRPr>
          </a:p>
          <a:p>
            <a:pPr marL="0" indent="0" defTabSz="914400" fontAlgn="auto">
              <a:spcAft>
                <a:spcPts val="0"/>
              </a:spcAft>
              <a:buClrTx/>
              <a:buSzTx/>
              <a:buFont typeface="Arial" panose="020B0604020202020204" pitchFamily="34" charset="0"/>
              <a:buNone/>
              <a:defRPr/>
            </a:pPr>
            <a:endParaRPr lang="en-US" sz="2000">
              <a:solidFill>
                <a:schemeClr val="accent1"/>
              </a:solidFill>
              <a:latin typeface="+mj-lt"/>
              <a:ea typeface="Yu Mincho" panose="02020400000000000000" pitchFamily="18" charset="-128"/>
              <a:cs typeface="Times New Roman" panose="02020603050405020304" pitchFamily="18" charset="0"/>
            </a:endParaRPr>
          </a:p>
          <a:p>
            <a:pPr marL="342900" defTabSz="914400" fontAlgn="auto">
              <a:spcAft>
                <a:spcPts val="0"/>
              </a:spcAft>
              <a:buClrTx/>
              <a:buSzTx/>
              <a:buFont typeface="Symbol" panose="05050102010706020507" pitchFamily="18" charset="2"/>
              <a:buChar char=""/>
              <a:defRPr/>
            </a:pPr>
            <a:endParaRPr lang="en-US" sz="2000">
              <a:solidFill>
                <a:schemeClr val="accent1"/>
              </a:solidFill>
              <a:latin typeface="+mj-lt"/>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5763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599" y="498916"/>
            <a:ext cx="10061359" cy="512961"/>
          </a:xfrm>
        </p:spPr>
        <p:txBody>
          <a:bodyPr/>
          <a:lstStyle/>
          <a:p>
            <a:r>
              <a:rPr lang="pt-BR" sz="3800"/>
              <a:t>Informações adicionais</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600" y="1434517"/>
            <a:ext cx="10238913" cy="5770811"/>
          </a:xfrm>
        </p:spPr>
        <p:txBody>
          <a:bodyPr/>
          <a:lstStyle/>
          <a:p>
            <a:pPr marL="0" marR="0" lvl="0" indent="0" algn="l" defTabSz="914400" rtl="0" eaLnBrk="1" fontAlgn="auto" latinLnBrk="0" hangingPunct="1">
              <a:spcBef>
                <a:spcPts val="0"/>
              </a:spcBef>
              <a:spcAft>
                <a:spcPts val="0"/>
              </a:spcAft>
              <a:buClrTx/>
              <a:buSzTx/>
              <a:buNone/>
              <a:tabLst/>
              <a:defRPr/>
            </a:pPr>
            <a:r>
              <a:rPr kumimoji="0" lang="pt-BR" sz="2000" b="0" i="0" u="none" strike="noStrike" cap="none" normalizeH="0" baseline="0" noProof="0">
                <a:ln>
                  <a:noFill/>
                </a:ln>
                <a:solidFill>
                  <a:schemeClr val="accent1"/>
                </a:solidFill>
                <a:uLnTx/>
                <a:uFillTx/>
                <a:latin typeface="+mj-lt"/>
                <a:ea typeface="Yu Mincho" panose="02020400000000000000" pitchFamily="18" charset="-128"/>
                <a:cs typeface="Times New Roman" panose="02020603050405020304" pitchFamily="18" charset="0"/>
              </a:rPr>
              <a:t>Para obter mais informações sobre as possibilidades de otimização, consulte:</a:t>
            </a:r>
          </a:p>
          <a:p>
            <a:pPr marL="0" marR="0" lvl="0" indent="0" algn="l" defTabSz="914400" rtl="0" eaLnBrk="1" fontAlgn="auto" latinLnBrk="0" hangingPunct="1">
              <a:spcBef>
                <a:spcPts val="0"/>
              </a:spcBef>
              <a:spcAft>
                <a:spcPts val="0"/>
              </a:spcAft>
              <a:buClrTx/>
              <a:buSzTx/>
              <a:buNone/>
              <a:tabLst/>
              <a:defRPr/>
            </a:pPr>
            <a:endParaRPr kumimoji="0" lang="en-US" sz="2000" b="0" i="0" u="none" strike="noStrike" kern="1200" cap="none" spc="0" normalizeH="0" baseline="0" noProof="0">
              <a:ln>
                <a:noFill/>
              </a:ln>
              <a:solidFill>
                <a:schemeClr val="accent1"/>
              </a:solidFill>
              <a:effectLst/>
              <a:uLnTx/>
              <a:uFillTx/>
              <a:latin typeface="+mj-lt"/>
              <a:ea typeface="Yu Mincho" panose="02020400000000000000" pitchFamily="18" charset="-128"/>
              <a:cs typeface="Times New Roman" panose="02020603050405020304" pitchFamily="18" charset="0"/>
            </a:endParaRP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SAP HANA Troubleshooting </a:t>
            </a:r>
            <a:r>
              <a:rPr lang="pt-BR" sz="1800" err="1">
                <a:solidFill>
                  <a:schemeClr val="accent1"/>
                </a:solidFill>
                <a:latin typeface="+mj-lt"/>
                <a:ea typeface="Yu Mincho" panose="02020400000000000000" pitchFamily="18" charset="-128"/>
                <a:cs typeface="Times New Roman" panose="02020603050405020304" pitchFamily="18" charset="0"/>
              </a:rPr>
              <a:t>and</a:t>
            </a:r>
            <a:r>
              <a:rPr lang="pt-BR" sz="1800">
                <a:solidFill>
                  <a:schemeClr val="accent1"/>
                </a:solidFill>
                <a:latin typeface="+mj-lt"/>
                <a:ea typeface="Yu Mincho" panose="02020400000000000000" pitchFamily="18" charset="-128"/>
                <a:cs typeface="Times New Roman" panose="02020603050405020304" pitchFamily="18" charset="0"/>
              </a:rPr>
              <a:t> Performance </a:t>
            </a:r>
            <a:r>
              <a:rPr lang="pt-BR" sz="1800" err="1">
                <a:solidFill>
                  <a:schemeClr val="accent1"/>
                </a:solidFill>
                <a:latin typeface="+mj-lt"/>
                <a:ea typeface="Yu Mincho" panose="02020400000000000000" pitchFamily="18" charset="-128"/>
                <a:cs typeface="Times New Roman" panose="02020603050405020304" pitchFamily="18" charset="0"/>
              </a:rPr>
              <a:t>Analysis</a:t>
            </a:r>
            <a:r>
              <a:rPr lang="pt-BR" sz="1800">
                <a:solidFill>
                  <a:schemeClr val="accent1"/>
                </a:solidFill>
                <a:latin typeface="+mj-lt"/>
                <a:ea typeface="Yu Mincho" panose="02020400000000000000" pitchFamily="18" charset="-128"/>
                <a:cs typeface="Times New Roman" panose="02020603050405020304" pitchFamily="18" charset="0"/>
              </a:rPr>
              <a:t> </a:t>
            </a:r>
            <a:r>
              <a:rPr lang="pt-BR" sz="1800" err="1">
                <a:solidFill>
                  <a:schemeClr val="accent1"/>
                </a:solidFill>
                <a:latin typeface="+mj-lt"/>
                <a:ea typeface="Yu Mincho" panose="02020400000000000000" pitchFamily="18" charset="-128"/>
                <a:cs typeface="Times New Roman" panose="02020603050405020304" pitchFamily="18" charset="0"/>
              </a:rPr>
              <a:t>Guide</a:t>
            </a:r>
            <a:r>
              <a:rPr lang="pt-BR" sz="1800">
                <a:solidFill>
                  <a:schemeClr val="accent1"/>
                </a:solidFill>
                <a:latin typeface="+mj-lt"/>
                <a:ea typeface="Yu Mincho" panose="02020400000000000000" pitchFamily="18" charset="-128"/>
                <a:cs typeface="Times New Roman" panose="02020603050405020304" pitchFamily="18" charset="0"/>
              </a:rPr>
              <a:t> (Guia de solução de problemas </a:t>
            </a:r>
            <a:br>
              <a:rPr lang="pt-BR" sz="1800">
                <a:solidFill>
                  <a:schemeClr val="accent1"/>
                </a:solidFill>
                <a:latin typeface="+mj-lt"/>
                <a:ea typeface="Yu Mincho" panose="02020400000000000000" pitchFamily="18" charset="-128"/>
                <a:cs typeface="Times New Roman" panose="02020603050405020304" pitchFamily="18" charset="0"/>
              </a:rPr>
            </a:br>
            <a:r>
              <a:rPr lang="pt-BR" sz="1800">
                <a:solidFill>
                  <a:schemeClr val="accent1"/>
                </a:solidFill>
                <a:latin typeface="+mj-lt"/>
                <a:ea typeface="Yu Mincho" panose="02020400000000000000" pitchFamily="18" charset="-128"/>
                <a:cs typeface="Times New Roman" panose="02020603050405020304" pitchFamily="18" charset="0"/>
              </a:rPr>
              <a:t>e análise de desempenho do SAP HANA)</a:t>
            </a: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Exemplos fornecidos em SAP HANA SQL </a:t>
            </a:r>
            <a:r>
              <a:rPr lang="pt-BR" sz="1800" err="1">
                <a:solidFill>
                  <a:schemeClr val="accent1"/>
                </a:solidFill>
                <a:latin typeface="+mj-lt"/>
                <a:ea typeface="Yu Mincho" panose="02020400000000000000" pitchFamily="18" charset="-128"/>
                <a:cs typeface="Times New Roman" panose="02020603050405020304" pitchFamily="18" charset="0"/>
              </a:rPr>
              <a:t>and</a:t>
            </a:r>
            <a:r>
              <a:rPr lang="pt-BR" sz="1800">
                <a:solidFill>
                  <a:schemeClr val="accent1"/>
                </a:solidFill>
                <a:latin typeface="+mj-lt"/>
                <a:ea typeface="Yu Mincho" panose="02020400000000000000" pitchFamily="18" charset="-128"/>
                <a:cs typeface="Times New Roman" panose="02020603050405020304" pitchFamily="18" charset="0"/>
              </a:rPr>
              <a:t> System </a:t>
            </a:r>
            <a:r>
              <a:rPr lang="pt-BR" sz="1800" err="1">
                <a:solidFill>
                  <a:schemeClr val="accent1"/>
                </a:solidFill>
                <a:latin typeface="+mj-lt"/>
                <a:ea typeface="Yu Mincho" panose="02020400000000000000" pitchFamily="18" charset="-128"/>
                <a:cs typeface="Times New Roman" panose="02020603050405020304" pitchFamily="18" charset="0"/>
              </a:rPr>
              <a:t>Views</a:t>
            </a:r>
            <a:r>
              <a:rPr lang="pt-BR" sz="1800">
                <a:solidFill>
                  <a:schemeClr val="accent1"/>
                </a:solidFill>
                <a:latin typeface="+mj-lt"/>
                <a:ea typeface="Yu Mincho" panose="02020400000000000000" pitchFamily="18" charset="-128"/>
                <a:cs typeface="Times New Roman" panose="02020603050405020304" pitchFamily="18" charset="0"/>
              </a:rPr>
              <a:t> </a:t>
            </a: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SAP Note 2000002 - FAQ: SAP HANA SQL </a:t>
            </a:r>
            <a:r>
              <a:rPr lang="pt-BR" sz="1800" err="1">
                <a:solidFill>
                  <a:schemeClr val="accent1"/>
                </a:solidFill>
                <a:latin typeface="+mj-lt"/>
                <a:ea typeface="Yu Mincho" panose="02020400000000000000" pitchFamily="18" charset="-128"/>
                <a:cs typeface="Times New Roman" panose="02020603050405020304" pitchFamily="18" charset="0"/>
              </a:rPr>
              <a:t>Optimization</a:t>
            </a:r>
            <a:endParaRPr lang="pt-BR" sz="1800">
              <a:solidFill>
                <a:schemeClr val="accent1"/>
              </a:solidFill>
              <a:latin typeface="+mj-lt"/>
              <a:ea typeface="Yu Mincho" panose="02020400000000000000" pitchFamily="18" charset="-128"/>
              <a:cs typeface="Times New Roman" panose="02020603050405020304" pitchFamily="18" charset="0"/>
            </a:endParaRP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SAP Note 2142945 - FAQ: SAP HANA </a:t>
            </a:r>
            <a:r>
              <a:rPr lang="pt-BR" sz="1800" err="1">
                <a:solidFill>
                  <a:schemeClr val="accent1"/>
                </a:solidFill>
                <a:latin typeface="+mj-lt"/>
                <a:ea typeface="Yu Mincho" panose="02020400000000000000" pitchFamily="18" charset="-128"/>
                <a:cs typeface="Times New Roman" panose="02020603050405020304" pitchFamily="18" charset="0"/>
              </a:rPr>
              <a:t>Hints</a:t>
            </a:r>
            <a:endParaRPr lang="pt-BR" sz="1800">
              <a:solidFill>
                <a:schemeClr val="accent1"/>
              </a:solidFill>
              <a:latin typeface="+mj-lt"/>
              <a:ea typeface="Yu Mincho" panose="02020400000000000000" pitchFamily="18" charset="-128"/>
              <a:cs typeface="Times New Roman" panose="02020603050405020304" pitchFamily="18" charset="0"/>
            </a:endParaRP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SAP Note 2180165 - FAQ: SAP HANA </a:t>
            </a:r>
            <a:r>
              <a:rPr lang="pt-BR" sz="1800" err="1">
                <a:solidFill>
                  <a:schemeClr val="accent1"/>
                </a:solidFill>
                <a:latin typeface="+mj-lt"/>
                <a:ea typeface="Yu Mincho" panose="02020400000000000000" pitchFamily="18" charset="-128"/>
                <a:cs typeface="Times New Roman" panose="02020603050405020304" pitchFamily="18" charset="0"/>
              </a:rPr>
              <a:t>Expensive</a:t>
            </a:r>
            <a:r>
              <a:rPr lang="pt-BR" sz="1800">
                <a:solidFill>
                  <a:schemeClr val="accent1"/>
                </a:solidFill>
                <a:latin typeface="+mj-lt"/>
                <a:ea typeface="Yu Mincho" panose="02020400000000000000" pitchFamily="18" charset="-128"/>
                <a:cs typeface="Times New Roman" panose="02020603050405020304" pitchFamily="18" charset="0"/>
              </a:rPr>
              <a:t> </a:t>
            </a:r>
            <a:r>
              <a:rPr lang="pt-BR" sz="1800" err="1">
                <a:solidFill>
                  <a:schemeClr val="accent1"/>
                </a:solidFill>
                <a:latin typeface="+mj-lt"/>
                <a:ea typeface="Yu Mincho" panose="02020400000000000000" pitchFamily="18" charset="-128"/>
                <a:cs typeface="Times New Roman" panose="02020603050405020304" pitchFamily="18" charset="0"/>
              </a:rPr>
              <a:t>Statements</a:t>
            </a:r>
            <a:r>
              <a:rPr lang="pt-BR" sz="1800">
                <a:solidFill>
                  <a:schemeClr val="accent1"/>
                </a:solidFill>
                <a:latin typeface="+mj-lt"/>
                <a:ea typeface="Yu Mincho" panose="02020400000000000000" pitchFamily="18" charset="-128"/>
                <a:cs typeface="Times New Roman" panose="02020603050405020304" pitchFamily="18" charset="0"/>
              </a:rPr>
              <a:t> Trace</a:t>
            </a: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SAP Note 2410208 - </a:t>
            </a:r>
            <a:r>
              <a:rPr lang="pt-BR" sz="1800" err="1">
                <a:solidFill>
                  <a:schemeClr val="accent1"/>
                </a:solidFill>
                <a:latin typeface="+mj-lt"/>
                <a:ea typeface="Yu Mincho" panose="02020400000000000000" pitchFamily="18" charset="-128"/>
                <a:cs typeface="Times New Roman" panose="02020603050405020304" pitchFamily="18" charset="0"/>
              </a:rPr>
              <a:t>Collect</a:t>
            </a:r>
            <a:r>
              <a:rPr lang="pt-BR" sz="1800">
                <a:solidFill>
                  <a:schemeClr val="accent1"/>
                </a:solidFill>
                <a:latin typeface="+mj-lt"/>
                <a:ea typeface="Yu Mincho" panose="02020400000000000000" pitchFamily="18" charset="-128"/>
                <a:cs typeface="Times New Roman" panose="02020603050405020304" pitchFamily="18" charset="0"/>
              </a:rPr>
              <a:t> </a:t>
            </a:r>
            <a:r>
              <a:rPr lang="pt-BR" sz="1800" err="1">
                <a:solidFill>
                  <a:schemeClr val="accent1"/>
                </a:solidFill>
                <a:latin typeface="+mj-lt"/>
                <a:ea typeface="Yu Mincho" panose="02020400000000000000" pitchFamily="18" charset="-128"/>
                <a:cs typeface="Times New Roman" panose="02020603050405020304" pitchFamily="18" charset="0"/>
              </a:rPr>
              <a:t>Explain</a:t>
            </a:r>
            <a:r>
              <a:rPr lang="pt-BR" sz="1800">
                <a:solidFill>
                  <a:schemeClr val="accent1"/>
                </a:solidFill>
                <a:latin typeface="+mj-lt"/>
                <a:ea typeface="Yu Mincho" panose="02020400000000000000" pitchFamily="18" charset="-128"/>
                <a:cs typeface="Times New Roman" panose="02020603050405020304" pitchFamily="18" charset="0"/>
              </a:rPr>
              <a:t> </a:t>
            </a:r>
            <a:r>
              <a:rPr lang="pt-BR" sz="1800" err="1">
                <a:solidFill>
                  <a:schemeClr val="accent1"/>
                </a:solidFill>
                <a:latin typeface="+mj-lt"/>
                <a:ea typeface="Yu Mincho" panose="02020400000000000000" pitchFamily="18" charset="-128"/>
                <a:cs typeface="Times New Roman" panose="02020603050405020304" pitchFamily="18" charset="0"/>
              </a:rPr>
              <a:t>Plan</a:t>
            </a:r>
            <a:r>
              <a:rPr lang="pt-BR" sz="1800">
                <a:solidFill>
                  <a:schemeClr val="accent1"/>
                </a:solidFill>
                <a:latin typeface="+mj-lt"/>
                <a:ea typeface="Yu Mincho" panose="02020400000000000000" pitchFamily="18" charset="-128"/>
                <a:cs typeface="Times New Roman" panose="02020603050405020304" pitchFamily="18" charset="0"/>
              </a:rPr>
              <a:t> </a:t>
            </a:r>
            <a:r>
              <a:rPr lang="pt-BR" sz="1800" err="1">
                <a:solidFill>
                  <a:schemeClr val="accent1"/>
                </a:solidFill>
                <a:latin typeface="+mj-lt"/>
                <a:ea typeface="Yu Mincho" panose="02020400000000000000" pitchFamily="18" charset="-128"/>
                <a:cs typeface="Times New Roman" panose="02020603050405020304" pitchFamily="18" charset="0"/>
              </a:rPr>
              <a:t>of</a:t>
            </a:r>
            <a:r>
              <a:rPr lang="pt-BR" sz="1800">
                <a:solidFill>
                  <a:schemeClr val="accent1"/>
                </a:solidFill>
                <a:latin typeface="+mj-lt"/>
                <a:ea typeface="Yu Mincho" panose="02020400000000000000" pitchFamily="18" charset="-128"/>
                <a:cs typeface="Times New Roman" panose="02020603050405020304" pitchFamily="18" charset="0"/>
              </a:rPr>
              <a:t> a </a:t>
            </a:r>
            <a:r>
              <a:rPr lang="pt-BR" sz="1800" err="1">
                <a:solidFill>
                  <a:schemeClr val="accent1"/>
                </a:solidFill>
                <a:latin typeface="+mj-lt"/>
                <a:ea typeface="Yu Mincho" panose="02020400000000000000" pitchFamily="18" charset="-128"/>
                <a:cs typeface="Times New Roman" panose="02020603050405020304" pitchFamily="18" charset="0"/>
              </a:rPr>
              <a:t>Prepared</a:t>
            </a:r>
            <a:r>
              <a:rPr lang="pt-BR" sz="1800">
                <a:solidFill>
                  <a:schemeClr val="accent1"/>
                </a:solidFill>
                <a:latin typeface="+mj-lt"/>
                <a:ea typeface="Yu Mincho" panose="02020400000000000000" pitchFamily="18" charset="-128"/>
                <a:cs typeface="Times New Roman" panose="02020603050405020304" pitchFamily="18" charset="0"/>
              </a:rPr>
              <a:t> </a:t>
            </a:r>
            <a:r>
              <a:rPr lang="pt-BR" sz="1800" err="1">
                <a:solidFill>
                  <a:schemeClr val="accent1"/>
                </a:solidFill>
                <a:latin typeface="+mj-lt"/>
                <a:ea typeface="Yu Mincho" panose="02020400000000000000" pitchFamily="18" charset="-128"/>
                <a:cs typeface="Times New Roman" panose="02020603050405020304" pitchFamily="18" charset="0"/>
              </a:rPr>
              <a:t>Statement</a:t>
            </a:r>
            <a:endParaRPr lang="pt-BR" sz="1800">
              <a:solidFill>
                <a:schemeClr val="accent1"/>
              </a:solidFill>
              <a:latin typeface="+mj-lt"/>
              <a:ea typeface="Yu Mincho" panose="02020400000000000000" pitchFamily="18" charset="-128"/>
              <a:cs typeface="Times New Roman" panose="02020603050405020304" pitchFamily="18" charset="0"/>
            </a:endParaRPr>
          </a:p>
          <a:p>
            <a:pPr marL="342900" defTabSz="914400" fontAlgn="auto">
              <a:lnSpc>
                <a:spcPct val="150000"/>
              </a:lnSpc>
              <a:spcAft>
                <a:spcPts val="0"/>
              </a:spcAft>
              <a:buClrTx/>
              <a:buSzTx/>
              <a:buFont typeface="Symbol" panose="05050102010706020507" pitchFamily="18" charset="2"/>
              <a:buChar char=""/>
              <a:defRPr/>
            </a:pPr>
            <a:r>
              <a:rPr lang="pt-BR" sz="1800">
                <a:solidFill>
                  <a:schemeClr val="accent1"/>
                </a:solidFill>
                <a:latin typeface="+mj-lt"/>
                <a:ea typeface="Yu Mincho" panose="02020400000000000000" pitchFamily="18" charset="-128"/>
                <a:cs typeface="Times New Roman" panose="02020603050405020304" pitchFamily="18" charset="0"/>
              </a:rPr>
              <a:t>A SAP postou vários blogs com instruções sobre como usar o </a:t>
            </a:r>
            <a:r>
              <a:rPr lang="pt-BR" sz="1800" err="1">
                <a:solidFill>
                  <a:schemeClr val="accent1"/>
                </a:solidFill>
                <a:latin typeface="+mj-lt"/>
                <a:ea typeface="Yu Mincho" panose="02020400000000000000" pitchFamily="18" charset="-128"/>
                <a:cs typeface="Times New Roman" panose="02020603050405020304" pitchFamily="18" charset="0"/>
              </a:rPr>
              <a:t>PlanViz</a:t>
            </a:r>
            <a:r>
              <a:rPr lang="pt-BR" sz="1800">
                <a:solidFill>
                  <a:schemeClr val="accent1"/>
                </a:solidFill>
                <a:latin typeface="+mj-lt"/>
                <a:ea typeface="Yu Mincho" panose="02020400000000000000" pitchFamily="18" charset="-128"/>
                <a:cs typeface="Times New Roman" panose="02020603050405020304" pitchFamily="18" charset="0"/>
              </a:rPr>
              <a:t>:</a:t>
            </a:r>
          </a:p>
          <a:p>
            <a:pPr marL="577851" lvl="1" defTabSz="914400" fontAlgn="auto">
              <a:lnSpc>
                <a:spcPct val="150000"/>
              </a:lnSpc>
              <a:spcAft>
                <a:spcPts val="0"/>
              </a:spcAft>
              <a:buSzTx/>
              <a:buFont typeface="Symbol" panose="05050102010706020507" pitchFamily="18" charset="2"/>
              <a:buChar char=""/>
              <a:defRPr/>
            </a:pPr>
            <a:r>
              <a:rPr kumimoji="0" lang="pt-BR" sz="1400" b="0" i="0" u="none" strike="noStrike" cap="none" normalizeH="0" baseline="0" noProof="0">
                <a:ln>
                  <a:noFill/>
                </a:ln>
                <a:solidFill>
                  <a:prstClr val="black"/>
                </a:solidFill>
                <a:uLnTx/>
                <a:uFillTx/>
                <a:ea typeface="Times New Roman" panose="02020603050405020304" pitchFamily="18" charset="0"/>
                <a:cs typeface="+mn-cs"/>
                <a:hlinkClick r:id="rId3"/>
              </a:rPr>
              <a:t>https://blogs.sap.com/2019/03/15/the-hana-planvisualizer-planviz-quick-and-easy/</a:t>
            </a:r>
            <a:r>
              <a:rPr kumimoji="0" lang="pt-BR" sz="1400" b="0" i="0" u="none" strike="noStrike" cap="none" normalizeH="0" baseline="0" noProof="0">
                <a:ln>
                  <a:noFill/>
                </a:ln>
                <a:solidFill>
                  <a:prstClr val="black"/>
                </a:solidFill>
                <a:uLnTx/>
                <a:uFillTx/>
                <a:ea typeface="Times New Roman" panose="02020603050405020304" pitchFamily="18" charset="0"/>
                <a:cs typeface="+mn-cs"/>
              </a:rPr>
              <a:t> </a:t>
            </a:r>
          </a:p>
          <a:p>
            <a:pPr marL="577851" lvl="1" defTabSz="914400" fontAlgn="auto">
              <a:lnSpc>
                <a:spcPct val="150000"/>
              </a:lnSpc>
              <a:spcAft>
                <a:spcPts val="0"/>
              </a:spcAft>
              <a:buSzTx/>
              <a:buFont typeface="Symbol" panose="05050102010706020507" pitchFamily="18" charset="2"/>
              <a:buChar char=""/>
              <a:defRPr/>
            </a:pPr>
            <a:r>
              <a:rPr kumimoji="0" lang="pt-BR" sz="1400" b="0" i="0" u="none" strike="noStrike" cap="none" normalizeH="0" baseline="0" noProof="0">
                <a:ln>
                  <a:noFill/>
                </a:ln>
                <a:solidFill>
                  <a:prstClr val="black"/>
                </a:solidFill>
                <a:uLnTx/>
                <a:uFillTx/>
                <a:ea typeface="Times New Roman" panose="02020603050405020304" pitchFamily="18" charset="0"/>
                <a:cs typeface="+mn-cs"/>
                <a:hlinkClick r:id="rId4"/>
              </a:rPr>
              <a:t>https://blogs.sap.com/2018/04/29/analyzing-sql-execution-with-the-plan-visualizer-planviz/</a:t>
            </a:r>
            <a:r>
              <a:rPr kumimoji="0" lang="pt-BR" sz="1400" b="0" i="0" u="none" strike="noStrike" cap="none" normalizeH="0" baseline="0" noProof="0">
                <a:ln>
                  <a:noFill/>
                </a:ln>
                <a:solidFill>
                  <a:prstClr val="black"/>
                </a:solidFill>
                <a:uLnTx/>
                <a:uFillTx/>
                <a:ea typeface="Times New Roman" panose="02020603050405020304" pitchFamily="18" charset="0"/>
                <a:cs typeface="+mn-cs"/>
              </a:rPr>
              <a:t> </a:t>
            </a:r>
          </a:p>
          <a:p>
            <a:pPr marL="234951" lvl="1" indent="0" defTabSz="914400" fontAlgn="auto">
              <a:lnSpc>
                <a:spcPct val="150000"/>
              </a:lnSpc>
              <a:spcAft>
                <a:spcPts val="0"/>
              </a:spcAft>
              <a:buClrTx/>
              <a:buSzTx/>
              <a:buNone/>
              <a:defRPr/>
            </a:pPr>
            <a:endParaRPr lang="en-US" sz="1400">
              <a:solidFill>
                <a:schemeClr val="accent1"/>
              </a:solidFill>
              <a:latin typeface="+mj-lt"/>
              <a:ea typeface="Yu Mincho" panose="02020400000000000000" pitchFamily="18" charset="-128"/>
              <a:cs typeface="Times New Roman" panose="02020603050405020304" pitchFamily="18" charset="0"/>
            </a:endParaRPr>
          </a:p>
          <a:p>
            <a:pPr marL="342900" defTabSz="914400" fontAlgn="auto">
              <a:spcAft>
                <a:spcPts val="0"/>
              </a:spcAft>
              <a:buClrTx/>
              <a:buSzTx/>
              <a:buFont typeface="Symbol" panose="05050102010706020507" pitchFamily="18" charset="2"/>
              <a:buChar char=""/>
              <a:defRPr/>
            </a:pPr>
            <a:endParaRPr kumimoji="0" lang="en-US" sz="1800" b="0" i="0" u="none" strike="noStrike" kern="1200" cap="none" spc="0" normalizeH="0" baseline="0" noProof="0">
              <a:ln>
                <a:noFill/>
              </a:ln>
              <a:solidFill>
                <a:srgbClr val="000000"/>
              </a:solidFill>
              <a:effectLst/>
              <a:uLnTx/>
              <a:uFillTx/>
              <a:ea typeface="+mn-ea"/>
              <a:cs typeface="+mn-cs"/>
            </a:endParaRPr>
          </a:p>
          <a:p>
            <a:pPr marL="342900" defTabSz="914400" fontAlgn="auto">
              <a:spcAft>
                <a:spcPts val="0"/>
              </a:spcAft>
              <a:buClrTx/>
              <a:buSzTx/>
              <a:buFont typeface="Symbol" panose="05050102010706020507" pitchFamily="18" charset="2"/>
              <a:buChar char=""/>
              <a:defRPr/>
            </a:pPr>
            <a:endParaRPr lang="en-US" sz="1800">
              <a:solidFill>
                <a:schemeClr val="accent1"/>
              </a:solidFill>
              <a:latin typeface="+mj-lt"/>
              <a:ea typeface="Yu Mincho" panose="02020400000000000000" pitchFamily="18" charset="-128"/>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Symbol" panose="05050102010706020507" pitchFamily="18" charset="2"/>
              <a:buChar char=""/>
              <a:tabLst/>
              <a:defRPr/>
            </a:pPr>
            <a:endParaRPr lang="en-US" sz="2000">
              <a:solidFill>
                <a:schemeClr val="accent1"/>
              </a:solidFill>
              <a:latin typeface="+mj-lt"/>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4382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8A9C-763B-4D46-816C-D79AB76647C9}"/>
              </a:ext>
            </a:extLst>
          </p:cNvPr>
          <p:cNvSpPr>
            <a:spLocks noGrp="1"/>
          </p:cNvSpPr>
          <p:nvPr>
            <p:ph type="title"/>
          </p:nvPr>
        </p:nvSpPr>
        <p:spPr>
          <a:xfrm>
            <a:off x="609601" y="2690337"/>
            <a:ext cx="10972800" cy="738664"/>
          </a:xfrm>
        </p:spPr>
        <p:txBody>
          <a:bodyPr/>
          <a:lstStyle/>
          <a:p>
            <a:pPr algn="ctr"/>
            <a:r>
              <a:rPr lang="pt-BR" sz="6000" dirty="0"/>
              <a:t>Perguntas e respostas</a:t>
            </a:r>
          </a:p>
        </p:txBody>
      </p:sp>
    </p:spTree>
    <p:extLst>
      <p:ext uri="{BB962C8B-B14F-4D97-AF65-F5344CB8AC3E}">
        <p14:creationId xmlns:p14="http://schemas.microsoft.com/office/powerpoint/2010/main" val="138793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F6204-B7B2-9041-AD90-C2C9268F811D}"/>
              </a:ext>
            </a:extLst>
          </p:cNvPr>
          <p:cNvSpPr txBox="1"/>
          <p:nvPr/>
        </p:nvSpPr>
        <p:spPr>
          <a:xfrm>
            <a:off x="4509668" y="1000664"/>
            <a:ext cx="3172663" cy="1015663"/>
          </a:xfrm>
          <a:prstGeom prst="rect">
            <a:avLst/>
          </a:prstGeom>
          <a:noFill/>
        </p:spPr>
        <p:txBody>
          <a:bodyPr wrap="none" lIns="0" tIns="0" rIns="0" bIns="0" rtlCol="0">
            <a:spAutoFit/>
          </a:bodyPr>
          <a:lstStyle/>
          <a:p>
            <a:pPr algn="l"/>
            <a:r>
              <a:rPr lang="en-BR" sz="6600" dirty="0">
                <a:solidFill>
                  <a:schemeClr val="bg1"/>
                </a:solidFill>
                <a:latin typeface="BentonSans" panose="02000504020000020004" pitchFamily="2" charset="0"/>
              </a:rPr>
              <a:t>Obrigado</a:t>
            </a:r>
          </a:p>
        </p:txBody>
      </p:sp>
    </p:spTree>
    <p:extLst>
      <p:ext uri="{BB962C8B-B14F-4D97-AF65-F5344CB8AC3E}">
        <p14:creationId xmlns:p14="http://schemas.microsoft.com/office/powerpoint/2010/main" val="166973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C217FB-812F-3846-B37F-CDF1C942652B}"/>
              </a:ext>
            </a:extLst>
          </p:cNvPr>
          <p:cNvSpPr>
            <a:spLocks noGrp="1"/>
          </p:cNvSpPr>
          <p:nvPr>
            <p:ph type="body" sz="quarter" idx="12"/>
          </p:nvPr>
        </p:nvSpPr>
        <p:spPr>
          <a:xfrm>
            <a:off x="609600" y="498916"/>
            <a:ext cx="4823655" cy="512961"/>
          </a:xfrm>
        </p:spPr>
        <p:txBody>
          <a:bodyPr/>
          <a:lstStyle/>
          <a:p>
            <a:r>
              <a:rPr lang="pt-BR" sz="3800" dirty="0"/>
              <a:t>Agenda</a:t>
            </a:r>
          </a:p>
        </p:txBody>
      </p:sp>
      <p:sp>
        <p:nvSpPr>
          <p:cNvPr id="7" name="Content Placeholder 6">
            <a:extLst>
              <a:ext uri="{FF2B5EF4-FFF2-40B4-BE49-F238E27FC236}">
                <a16:creationId xmlns:a16="http://schemas.microsoft.com/office/drawing/2014/main" id="{7DFFF7D5-53B8-5F40-811E-CF25C1684363}"/>
              </a:ext>
            </a:extLst>
          </p:cNvPr>
          <p:cNvSpPr>
            <a:spLocks noGrp="1"/>
          </p:cNvSpPr>
          <p:nvPr>
            <p:ph idx="14"/>
          </p:nvPr>
        </p:nvSpPr>
        <p:spPr>
          <a:xfrm>
            <a:off x="609600" y="1524839"/>
            <a:ext cx="5356193" cy="2725683"/>
          </a:xfrm>
        </p:spPr>
        <p:txBody>
          <a:bodyPr/>
          <a:lstStyle/>
          <a:p>
            <a:pPr marL="0" defTabSz="412733" hangingPunct="0">
              <a:spcBef>
                <a:spcPts val="600"/>
              </a:spcBef>
              <a:spcAft>
                <a:spcPts val="600"/>
              </a:spcAft>
            </a:pPr>
            <a:endParaRPr lang="en-US" sz="2083" b="1" kern="0" dirty="0">
              <a:solidFill>
                <a:schemeClr val="accent1"/>
              </a:solidFill>
              <a:latin typeface="+mn-lt"/>
              <a:sym typeface="BentonSans Light"/>
            </a:endParaRPr>
          </a:p>
          <a:p>
            <a:pPr marL="285739" indent="-285739" defTabSz="412733" hangingPunct="0">
              <a:lnSpc>
                <a:spcPct val="150000"/>
              </a:lnSpc>
              <a:spcBef>
                <a:spcPts val="600"/>
              </a:spcBef>
              <a:spcAft>
                <a:spcPts val="600"/>
              </a:spcAft>
              <a:buFont typeface="Arial" panose="020B0604020202020204" pitchFamily="34" charset="0"/>
              <a:buChar char="•"/>
            </a:pPr>
            <a:r>
              <a:rPr lang="pt-BR" sz="2000" dirty="0">
                <a:solidFill>
                  <a:schemeClr val="accent1"/>
                </a:solidFill>
                <a:latin typeface="+mn-lt"/>
                <a:sym typeface="BentonSans Light"/>
              </a:rPr>
              <a:t>Melhores práticas</a:t>
            </a:r>
          </a:p>
          <a:p>
            <a:pPr marL="285739" indent="-285739" defTabSz="412733" hangingPunct="0">
              <a:lnSpc>
                <a:spcPct val="150000"/>
              </a:lnSpc>
              <a:spcBef>
                <a:spcPts val="600"/>
              </a:spcBef>
              <a:spcAft>
                <a:spcPts val="600"/>
              </a:spcAft>
              <a:buFont typeface="Arial" panose="020B0604020202020204" pitchFamily="34" charset="0"/>
              <a:buChar char="•"/>
            </a:pPr>
            <a:r>
              <a:rPr lang="pt-BR" sz="2000" dirty="0">
                <a:solidFill>
                  <a:schemeClr val="accent1"/>
                </a:solidFill>
                <a:latin typeface="+mn-lt"/>
                <a:cs typeface="Calibri"/>
                <a:sym typeface="BentonSans Light"/>
              </a:rPr>
              <a:t>Demonstração em tempo real</a:t>
            </a:r>
          </a:p>
          <a:p>
            <a:pPr marL="285739" indent="-285739" defTabSz="412733" hangingPunct="0">
              <a:lnSpc>
                <a:spcPct val="150000"/>
              </a:lnSpc>
              <a:spcBef>
                <a:spcPts val="600"/>
              </a:spcBef>
              <a:spcAft>
                <a:spcPts val="600"/>
              </a:spcAft>
              <a:buFont typeface="Arial" panose="020B0604020202020204" pitchFamily="34" charset="0"/>
              <a:buChar char="•"/>
            </a:pPr>
            <a:r>
              <a:rPr lang="pt-BR" sz="2000" dirty="0">
                <a:solidFill>
                  <a:schemeClr val="accent1"/>
                </a:solidFill>
                <a:latin typeface="+mn-lt"/>
                <a:sym typeface="BentonSans Light"/>
              </a:rPr>
              <a:t>Análises de desempenho</a:t>
            </a:r>
          </a:p>
          <a:p>
            <a:pPr marL="285739" indent="-285739" defTabSz="412733" hangingPunct="0">
              <a:lnSpc>
                <a:spcPct val="150000"/>
              </a:lnSpc>
              <a:spcBef>
                <a:spcPts val="600"/>
              </a:spcBef>
              <a:spcAft>
                <a:spcPts val="600"/>
              </a:spcAft>
              <a:buFont typeface="Arial" panose="020B0604020202020204" pitchFamily="34" charset="0"/>
              <a:buChar char="•"/>
            </a:pPr>
            <a:r>
              <a:rPr lang="pt-BR" sz="2000" dirty="0">
                <a:solidFill>
                  <a:schemeClr val="accent1"/>
                </a:solidFill>
                <a:latin typeface="+mn-lt"/>
                <a:sym typeface="BentonSans Light"/>
              </a:rPr>
              <a:t>Perguntas e respostas</a:t>
            </a:r>
          </a:p>
        </p:txBody>
      </p:sp>
    </p:spTree>
    <p:extLst>
      <p:ext uri="{BB962C8B-B14F-4D97-AF65-F5344CB8AC3E}">
        <p14:creationId xmlns:p14="http://schemas.microsoft.com/office/powerpoint/2010/main" val="44132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9715130" cy="512961"/>
          </a:xfrm>
        </p:spPr>
        <p:txBody>
          <a:bodyPr/>
          <a:lstStyle/>
          <a:p>
            <a:r>
              <a:rPr lang="pt-BR" sz="3800"/>
              <a:t>Práticas recomendadas: BW</a:t>
            </a:r>
          </a:p>
        </p:txBody>
      </p:sp>
      <p:sp>
        <p:nvSpPr>
          <p:cNvPr id="4" name="Content Placeholder 3">
            <a:extLst>
              <a:ext uri="{FF2B5EF4-FFF2-40B4-BE49-F238E27FC236}">
                <a16:creationId xmlns:a16="http://schemas.microsoft.com/office/drawing/2014/main" id="{46AB628A-D48C-4EC8-92E7-1CCC6B0497E7}"/>
              </a:ext>
            </a:extLst>
          </p:cNvPr>
          <p:cNvSpPr>
            <a:spLocks noGrp="1"/>
          </p:cNvSpPr>
          <p:nvPr>
            <p:ph idx="14"/>
          </p:nvPr>
        </p:nvSpPr>
        <p:spPr>
          <a:xfrm>
            <a:off x="609600" y="1484178"/>
            <a:ext cx="10238913" cy="2661691"/>
          </a:xfrm>
        </p:spPr>
        <p:txBody>
          <a:bodyPr/>
          <a:lstStyle/>
          <a:p>
            <a:pPr marL="285750" indent="-285750">
              <a:lnSpc>
                <a:spcPct val="150000"/>
              </a:lnSpc>
              <a:buFont typeface="Arial" panose="020B0604020202020204" pitchFamily="34" charset="0"/>
              <a:buChar char="•"/>
            </a:pPr>
            <a:r>
              <a:rPr lang="pt-BR" sz="2000">
                <a:solidFill>
                  <a:schemeClr val="accent1"/>
                </a:solidFill>
                <a:latin typeface="+mj-lt"/>
              </a:rPr>
              <a:t>Use o conector SAP HANA sempre que possível</a:t>
            </a:r>
          </a:p>
          <a:p>
            <a:pPr marL="285750" indent="-285750">
              <a:lnSpc>
                <a:spcPct val="150000"/>
              </a:lnSpc>
              <a:buFont typeface="Arial" panose="020B0604020202020204" pitchFamily="34" charset="0"/>
              <a:buChar char="•"/>
            </a:pPr>
            <a:r>
              <a:rPr lang="pt-BR" sz="2000">
                <a:solidFill>
                  <a:schemeClr val="accent1"/>
                </a:solidFill>
                <a:latin typeface="+mj-lt"/>
              </a:rPr>
              <a:t>Não exponha o modelo de dados BW </a:t>
            </a:r>
            <a:r>
              <a:rPr lang="pt-BR" sz="2000" err="1">
                <a:solidFill>
                  <a:schemeClr val="accent1"/>
                </a:solidFill>
                <a:latin typeface="+mj-lt"/>
              </a:rPr>
              <a:t>Content</a:t>
            </a:r>
            <a:r>
              <a:rPr lang="pt-BR" sz="2000">
                <a:solidFill>
                  <a:schemeClr val="accent1"/>
                </a:solidFill>
                <a:latin typeface="+mj-lt"/>
              </a:rPr>
              <a:t> diretamente no Tableau</a:t>
            </a:r>
          </a:p>
          <a:p>
            <a:pPr marL="285750" indent="-285750">
              <a:lnSpc>
                <a:spcPct val="150000"/>
              </a:lnSpc>
              <a:buFont typeface="Arial" panose="020B0604020202020204" pitchFamily="34" charset="0"/>
              <a:buChar char="•"/>
            </a:pPr>
            <a:r>
              <a:rPr lang="pt-BR" sz="2000">
                <a:solidFill>
                  <a:schemeClr val="accent1"/>
                </a:solidFill>
                <a:latin typeface="+mj-lt"/>
              </a:rPr>
              <a:t>Não reutilize </a:t>
            </a:r>
            <a:r>
              <a:rPr lang="pt-BR" sz="2000" err="1">
                <a:solidFill>
                  <a:schemeClr val="accent1"/>
                </a:solidFill>
                <a:latin typeface="+mj-lt"/>
              </a:rPr>
              <a:t>BEx</a:t>
            </a:r>
            <a:r>
              <a:rPr lang="pt-BR" sz="2000">
                <a:solidFill>
                  <a:schemeClr val="accent1"/>
                </a:solidFill>
                <a:latin typeface="+mj-lt"/>
              </a:rPr>
              <a:t> Queries existentes</a:t>
            </a:r>
          </a:p>
          <a:p>
            <a:pPr marL="285750" indent="-285750">
              <a:lnSpc>
                <a:spcPct val="150000"/>
              </a:lnSpc>
              <a:buFont typeface="Arial" panose="020B0604020202020204" pitchFamily="34" charset="0"/>
              <a:buChar char="•"/>
            </a:pPr>
            <a:r>
              <a:rPr lang="pt-BR" sz="2000">
                <a:solidFill>
                  <a:schemeClr val="accent1"/>
                </a:solidFill>
                <a:latin typeface="+mj-lt"/>
              </a:rPr>
              <a:t>Use </a:t>
            </a:r>
            <a:r>
              <a:rPr lang="pt-BR" sz="2000" err="1">
                <a:solidFill>
                  <a:schemeClr val="accent1"/>
                </a:solidFill>
                <a:latin typeface="+mj-lt"/>
              </a:rPr>
              <a:t>calculation</a:t>
            </a:r>
            <a:r>
              <a:rPr lang="pt-BR" sz="2000">
                <a:solidFill>
                  <a:schemeClr val="accent1"/>
                </a:solidFill>
                <a:latin typeface="+mj-lt"/>
              </a:rPr>
              <a:t> </a:t>
            </a:r>
            <a:r>
              <a:rPr lang="pt-BR" sz="2000" err="1">
                <a:solidFill>
                  <a:schemeClr val="accent1"/>
                </a:solidFill>
                <a:latin typeface="+mj-lt"/>
              </a:rPr>
              <a:t>views</a:t>
            </a:r>
            <a:r>
              <a:rPr lang="pt-BR" sz="2000">
                <a:solidFill>
                  <a:schemeClr val="accent1"/>
                </a:solidFill>
                <a:latin typeface="+mj-lt"/>
              </a:rPr>
              <a:t> diretamente no </a:t>
            </a:r>
            <a:r>
              <a:rPr lang="pt-BR" sz="2000" err="1">
                <a:solidFill>
                  <a:schemeClr val="accent1"/>
                </a:solidFill>
                <a:latin typeface="+mj-lt"/>
              </a:rPr>
              <a:t>InfoProvider</a:t>
            </a:r>
            <a:r>
              <a:rPr lang="pt-BR" sz="2000">
                <a:solidFill>
                  <a:schemeClr val="accent1"/>
                </a:solidFill>
                <a:latin typeface="+mj-lt"/>
              </a:rPr>
              <a:t> e não no </a:t>
            </a:r>
            <a:r>
              <a:rPr lang="pt-BR" sz="2000" err="1">
                <a:solidFill>
                  <a:schemeClr val="accent1"/>
                </a:solidFill>
                <a:latin typeface="+mj-lt"/>
              </a:rPr>
              <a:t>BEx</a:t>
            </a:r>
            <a:r>
              <a:rPr lang="pt-BR" sz="2000">
                <a:solidFill>
                  <a:schemeClr val="accent1"/>
                </a:solidFill>
                <a:latin typeface="+mj-lt"/>
              </a:rPr>
              <a:t> Queries</a:t>
            </a:r>
          </a:p>
          <a:p>
            <a:pPr marL="285750" indent="-285750">
              <a:lnSpc>
                <a:spcPct val="150000"/>
              </a:lnSpc>
              <a:buFont typeface="Arial" panose="020B0604020202020204" pitchFamily="34" charset="0"/>
              <a:buChar char="•"/>
            </a:pPr>
            <a:r>
              <a:rPr lang="pt-BR" sz="2000">
                <a:solidFill>
                  <a:schemeClr val="accent1"/>
                </a:solidFill>
                <a:latin typeface="+mj-lt"/>
              </a:rPr>
              <a:t>Limite a quantidade de colunas o quanto antes (camada BW ou HANA)</a:t>
            </a:r>
          </a:p>
        </p:txBody>
      </p:sp>
    </p:spTree>
    <p:extLst>
      <p:ext uri="{BB962C8B-B14F-4D97-AF65-F5344CB8AC3E}">
        <p14:creationId xmlns:p14="http://schemas.microsoft.com/office/powerpoint/2010/main" val="361628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10972800" cy="512961"/>
          </a:xfrm>
        </p:spPr>
        <p:txBody>
          <a:bodyPr/>
          <a:lstStyle/>
          <a:p>
            <a:r>
              <a:rPr lang="pt-BR" sz="3800"/>
              <a:t>Práticas recomendadas: HANA e Tableau</a:t>
            </a:r>
          </a:p>
        </p:txBody>
      </p:sp>
      <p:sp>
        <p:nvSpPr>
          <p:cNvPr id="4" name="Content Placeholder 3">
            <a:extLst>
              <a:ext uri="{FF2B5EF4-FFF2-40B4-BE49-F238E27FC236}">
                <a16:creationId xmlns:a16="http://schemas.microsoft.com/office/drawing/2014/main" id="{46AB628A-D48C-4EC8-92E7-1CCC6B0497E7}"/>
              </a:ext>
            </a:extLst>
          </p:cNvPr>
          <p:cNvSpPr>
            <a:spLocks noGrp="1"/>
          </p:cNvSpPr>
          <p:nvPr>
            <p:ph idx="14"/>
          </p:nvPr>
        </p:nvSpPr>
        <p:spPr>
          <a:xfrm>
            <a:off x="609600" y="1579213"/>
            <a:ext cx="10238913" cy="4083169"/>
          </a:xfrm>
        </p:spPr>
        <p:txBody>
          <a:bodyPr/>
          <a:lstStyle/>
          <a:p>
            <a:pPr marL="4762" indent="0">
              <a:buNone/>
            </a:pPr>
            <a:r>
              <a:rPr lang="pt-BR" sz="1600" b="1">
                <a:solidFill>
                  <a:schemeClr val="accent1"/>
                </a:solidFill>
                <a:latin typeface="+mj-lt"/>
                <a:cs typeface="Calibri" panose="020F0502020204030204"/>
              </a:rPr>
              <a:t>Tableau</a:t>
            </a:r>
          </a:p>
          <a:p>
            <a:pPr marL="285750" indent="-285750">
              <a:buFont typeface="Arial" panose="020B0604020202020204" pitchFamily="34" charset="0"/>
              <a:buChar char="•"/>
            </a:pPr>
            <a:r>
              <a:rPr lang="pt-BR" sz="1600">
                <a:solidFill>
                  <a:schemeClr val="accent1"/>
                </a:solidFill>
                <a:latin typeface="+mj-lt"/>
              </a:rPr>
              <a:t>Limite o uso de filtros rápidos no Tableau. Caso seja necessário, priorize o uso dos filtros curinga</a:t>
            </a:r>
          </a:p>
          <a:p>
            <a:pPr marL="285750" indent="-285750">
              <a:buFont typeface="Arial" panose="020B0604020202020204" pitchFamily="34" charset="0"/>
              <a:buChar char="•"/>
            </a:pPr>
            <a:r>
              <a:rPr lang="pt-BR" sz="1600">
                <a:solidFill>
                  <a:schemeClr val="accent1"/>
                </a:solidFill>
                <a:latin typeface="+mj-lt"/>
              </a:rPr>
              <a:t>Limite a quantidade de colunas usadas</a:t>
            </a:r>
          </a:p>
          <a:p>
            <a:pPr marL="285750" indent="-285750">
              <a:buFont typeface="Arial" panose="020B0604020202020204" pitchFamily="34" charset="0"/>
              <a:buChar char="•"/>
            </a:pPr>
            <a:r>
              <a:rPr lang="pt-BR" sz="1600">
                <a:solidFill>
                  <a:schemeClr val="accent1"/>
                </a:solidFill>
                <a:latin typeface="+mj-lt"/>
              </a:rPr>
              <a:t>Análise guiada (filtro com ações | nenhum dado sem seleção)</a:t>
            </a:r>
          </a:p>
          <a:p>
            <a:pPr marL="285750" indent="-285750">
              <a:buFont typeface="Arial" panose="020B0604020202020204" pitchFamily="34" charset="0"/>
              <a:buChar char="•"/>
            </a:pPr>
            <a:r>
              <a:rPr lang="pt-BR" sz="1600">
                <a:solidFill>
                  <a:schemeClr val="accent1"/>
                </a:solidFill>
                <a:latin typeface="+mj-lt"/>
              </a:rPr>
              <a:t>Evite SQL personalizado no Tableau se não for necessário</a:t>
            </a:r>
          </a:p>
          <a:p>
            <a:pPr marL="285750" indent="-285750">
              <a:buChar char="•"/>
            </a:pPr>
            <a:endParaRPr lang="en-GB" sz="1600" b="1">
              <a:solidFill>
                <a:schemeClr val="accent1"/>
              </a:solidFill>
              <a:latin typeface="+mj-lt"/>
              <a:cs typeface="Calibri"/>
            </a:endParaRPr>
          </a:p>
          <a:p>
            <a:pPr marL="4762" indent="0">
              <a:buNone/>
            </a:pPr>
            <a:r>
              <a:rPr lang="pt-BR" sz="1600" b="1">
                <a:solidFill>
                  <a:schemeClr val="accent1"/>
                </a:solidFill>
                <a:latin typeface="+mj-lt"/>
                <a:cs typeface="Calibri"/>
              </a:rPr>
              <a:t>HANA</a:t>
            </a:r>
          </a:p>
          <a:p>
            <a:pPr marL="285750" indent="-285750">
              <a:buFont typeface="Arial" panose="020B0604020202020204" pitchFamily="34" charset="0"/>
              <a:buChar char="•"/>
            </a:pPr>
            <a:r>
              <a:rPr lang="pt-BR" sz="1600">
                <a:solidFill>
                  <a:schemeClr val="accent1"/>
                </a:solidFill>
                <a:latin typeface="+mj-lt"/>
              </a:rPr>
              <a:t>Persistir dados no SAP HANA (se o desempenho é um fator fundamental)</a:t>
            </a:r>
          </a:p>
          <a:p>
            <a:pPr marL="285750" indent="-285750">
              <a:buFont typeface="Arial" panose="020B0604020202020204" pitchFamily="34" charset="0"/>
              <a:buChar char="•"/>
            </a:pPr>
            <a:r>
              <a:rPr lang="pt-BR" sz="1600">
                <a:solidFill>
                  <a:schemeClr val="accent1"/>
                </a:solidFill>
                <a:latin typeface="+mj-lt"/>
              </a:rPr>
              <a:t>Evite alternar mecanismos de cálculo (linha, coluna)</a:t>
            </a:r>
          </a:p>
          <a:p>
            <a:pPr marL="285750" indent="-285750">
              <a:buFont typeface="Arial" panose="020B0604020202020204" pitchFamily="34" charset="0"/>
              <a:buChar char="•"/>
            </a:pPr>
            <a:r>
              <a:rPr lang="pt-BR" sz="1600">
                <a:solidFill>
                  <a:schemeClr val="accent1"/>
                </a:solidFill>
                <a:latin typeface="+mj-lt"/>
              </a:rPr>
              <a:t>Use HANA Star </a:t>
            </a:r>
            <a:r>
              <a:rPr lang="pt-BR" sz="1600" err="1">
                <a:solidFill>
                  <a:schemeClr val="accent1"/>
                </a:solidFill>
                <a:latin typeface="+mj-lt"/>
              </a:rPr>
              <a:t>Joins</a:t>
            </a:r>
            <a:r>
              <a:rPr lang="pt-BR" sz="1600">
                <a:solidFill>
                  <a:schemeClr val="accent1"/>
                </a:solidFill>
                <a:latin typeface="+mj-lt"/>
              </a:rPr>
              <a:t> ao unir fatos e tabelas de dimensão</a:t>
            </a:r>
          </a:p>
          <a:p>
            <a:pPr marL="285750" indent="-285750">
              <a:buFont typeface="Arial" panose="020B0604020202020204" pitchFamily="34" charset="0"/>
              <a:buChar char="•"/>
            </a:pPr>
            <a:r>
              <a:rPr lang="pt-BR" sz="1600">
                <a:solidFill>
                  <a:schemeClr val="accent1"/>
                </a:solidFill>
                <a:latin typeface="+mj-lt"/>
              </a:rPr>
              <a:t>Evite tabelas que sejam distribuídas por diversos nós</a:t>
            </a:r>
          </a:p>
          <a:p>
            <a:pPr marL="285750" indent="-285750">
              <a:buFont typeface="Arial" panose="020B0604020202020204" pitchFamily="34" charset="0"/>
              <a:buChar char="•"/>
            </a:pPr>
            <a:r>
              <a:rPr lang="pt-BR" sz="1600" b="1">
                <a:solidFill>
                  <a:schemeClr val="accent1"/>
                </a:solidFill>
                <a:latin typeface="+mj-lt"/>
              </a:rPr>
              <a:t>Faça análises de desempenho enquanto desenvolve novos painéis</a:t>
            </a:r>
          </a:p>
        </p:txBody>
      </p:sp>
    </p:spTree>
    <p:extLst>
      <p:ext uri="{BB962C8B-B14F-4D97-AF65-F5344CB8AC3E}">
        <p14:creationId xmlns:p14="http://schemas.microsoft.com/office/powerpoint/2010/main" val="249369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5146766" cy="1641475"/>
          </a:xfrm>
        </p:spPr>
        <p:txBody>
          <a:bodyPr/>
          <a:lstStyle/>
          <a:p>
            <a:r>
              <a:rPr lang="pt-BR" sz="3800"/>
              <a:t>S4/HANA </a:t>
            </a:r>
            <a:r>
              <a:rPr lang="pt-BR" sz="3800" err="1"/>
              <a:t>Analytics</a:t>
            </a:r>
            <a:endParaRPr lang="pt-BR" sz="3800"/>
          </a:p>
          <a:p>
            <a:r>
              <a:rPr lang="pt-BR" sz="3800"/>
              <a:t>via BW/4HANA </a:t>
            </a:r>
            <a:br>
              <a:rPr lang="pt-BR" sz="3800"/>
            </a:br>
            <a:r>
              <a:rPr lang="pt-BR" sz="3800"/>
              <a:t>e SAP HANA </a:t>
            </a:r>
            <a:r>
              <a:rPr lang="pt-BR" sz="3800" err="1"/>
              <a:t>Views</a:t>
            </a:r>
            <a:endParaRPr lang="pt-BR" sz="3800"/>
          </a:p>
        </p:txBody>
      </p:sp>
      <p:sp>
        <p:nvSpPr>
          <p:cNvPr id="42" name="TextBox 41">
            <a:extLst>
              <a:ext uri="{FF2B5EF4-FFF2-40B4-BE49-F238E27FC236}">
                <a16:creationId xmlns:a16="http://schemas.microsoft.com/office/drawing/2014/main" id="{55EAC3F6-0F07-4154-B3A7-F7C162C75315}"/>
              </a:ext>
            </a:extLst>
          </p:cNvPr>
          <p:cNvSpPr txBox="1"/>
          <p:nvPr/>
        </p:nvSpPr>
        <p:spPr>
          <a:xfrm>
            <a:off x="8544057" y="5760859"/>
            <a:ext cx="1549398" cy="461665"/>
          </a:xfrm>
          <a:prstGeom prst="rect">
            <a:avLst/>
          </a:prstGeom>
          <a:noFill/>
        </p:spPr>
        <p:txBody>
          <a:bodyPr wrap="square" rtlCol="0">
            <a:spAutoFit/>
          </a:bodyPr>
          <a:lstStyle/>
          <a:p>
            <a:pPr algn="ctr" defTabSz="914363">
              <a:defRPr/>
            </a:pPr>
            <a:r>
              <a:rPr lang="pt-BR" sz="1200" b="1">
                <a:solidFill>
                  <a:prstClr val="black"/>
                </a:solidFill>
                <a:latin typeface="Calibri" panose="020F0502020204030204"/>
                <a:cs typeface="Arial"/>
                <a:sym typeface="Arial"/>
              </a:rPr>
              <a:t>Gerar/criar exibições de cálculo </a:t>
            </a:r>
          </a:p>
        </p:txBody>
      </p:sp>
      <p:sp>
        <p:nvSpPr>
          <p:cNvPr id="44" name="Rectangle 43">
            <a:extLst>
              <a:ext uri="{FF2B5EF4-FFF2-40B4-BE49-F238E27FC236}">
                <a16:creationId xmlns:a16="http://schemas.microsoft.com/office/drawing/2014/main" id="{9A5EDB72-2DC9-4EB3-AC76-0B4A4D12D0A0}"/>
              </a:ext>
            </a:extLst>
          </p:cNvPr>
          <p:cNvSpPr/>
          <p:nvPr/>
        </p:nvSpPr>
        <p:spPr>
          <a:xfrm>
            <a:off x="2138484" y="3156209"/>
            <a:ext cx="2535669" cy="2344056"/>
          </a:xfrm>
          <a:prstGeom prst="rect">
            <a:avLst/>
          </a:prstGeom>
          <a:solidFill>
            <a:srgbClr val="E1AD12"/>
          </a:solidFill>
          <a:ln>
            <a:solidFill>
              <a:srgbClr val="EFAB0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63">
              <a:defRPr/>
            </a:pPr>
            <a:r>
              <a:rPr lang="pt-BR" sz="1400">
                <a:solidFill>
                  <a:prstClr val="white"/>
                </a:solidFill>
                <a:latin typeface="Merriweather Light"/>
                <a:sym typeface="Arial"/>
              </a:rPr>
              <a:t>SAP S/4HANA</a:t>
            </a:r>
          </a:p>
        </p:txBody>
      </p:sp>
      <p:sp>
        <p:nvSpPr>
          <p:cNvPr id="46" name="Flowchart: Magnetic Disk 45">
            <a:extLst>
              <a:ext uri="{FF2B5EF4-FFF2-40B4-BE49-F238E27FC236}">
                <a16:creationId xmlns:a16="http://schemas.microsoft.com/office/drawing/2014/main" id="{D3D704D5-3C1C-49FE-A66B-F51D59EA9877}"/>
              </a:ext>
            </a:extLst>
          </p:cNvPr>
          <p:cNvSpPr/>
          <p:nvPr/>
        </p:nvSpPr>
        <p:spPr>
          <a:xfrm>
            <a:off x="2333535" y="3652991"/>
            <a:ext cx="803958" cy="531308"/>
          </a:xfrm>
          <a:prstGeom prst="flowChartMagneticDisk">
            <a:avLst/>
          </a:prstGeom>
          <a:solidFill>
            <a:srgbClr val="F8DBBA"/>
          </a:solidFill>
          <a:ln>
            <a:solidFill>
              <a:srgbClr val="E7CB85"/>
            </a:solidFill>
          </a:ln>
          <a:effectLst>
            <a:outerShdw blurRad="50800" dist="50800" dir="540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63">
              <a:defRPr/>
            </a:pPr>
            <a:r>
              <a:rPr lang="pt-BR" sz="900" b="1">
                <a:solidFill>
                  <a:schemeClr val="tx1"/>
                </a:solidFill>
                <a:latin typeface="Merriweather Light"/>
                <a:sym typeface="Arial"/>
              </a:rPr>
              <a:t>Tabelas/</a:t>
            </a:r>
            <a:br>
              <a:rPr lang="pt-BR" sz="900" b="1">
                <a:solidFill>
                  <a:schemeClr val="tx1"/>
                </a:solidFill>
                <a:latin typeface="Merriweather Light"/>
                <a:sym typeface="Arial"/>
              </a:rPr>
            </a:br>
            <a:r>
              <a:rPr lang="pt-BR" sz="900" b="1">
                <a:solidFill>
                  <a:schemeClr val="tx1"/>
                </a:solidFill>
                <a:latin typeface="Merriweather Light"/>
                <a:sym typeface="Arial"/>
              </a:rPr>
              <a:t>Exibições</a:t>
            </a:r>
          </a:p>
        </p:txBody>
      </p:sp>
      <p:sp>
        <p:nvSpPr>
          <p:cNvPr id="48" name="Flowchart: Magnetic Disk 47">
            <a:extLst>
              <a:ext uri="{FF2B5EF4-FFF2-40B4-BE49-F238E27FC236}">
                <a16:creationId xmlns:a16="http://schemas.microsoft.com/office/drawing/2014/main" id="{77B043DB-B111-4883-9063-CE6C5BF3511D}"/>
              </a:ext>
            </a:extLst>
          </p:cNvPr>
          <p:cNvSpPr/>
          <p:nvPr/>
        </p:nvSpPr>
        <p:spPr>
          <a:xfrm>
            <a:off x="2333535" y="4545177"/>
            <a:ext cx="803958" cy="531308"/>
          </a:xfrm>
          <a:prstGeom prst="flowChartMagneticDisk">
            <a:avLst/>
          </a:prstGeom>
          <a:solidFill>
            <a:srgbClr val="F8DBBA"/>
          </a:solidFill>
          <a:ln>
            <a:solidFill>
              <a:srgbClr val="E7CB85"/>
            </a:solidFill>
          </a:ln>
          <a:effectLst>
            <a:outerShdw blurRad="50800" dist="50800" dir="540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63">
              <a:defRPr/>
            </a:pPr>
            <a:r>
              <a:rPr lang="pt-BR" sz="900" b="1">
                <a:solidFill>
                  <a:schemeClr val="tx1"/>
                </a:solidFill>
                <a:latin typeface="Merriweather Light"/>
                <a:sym typeface="Arial"/>
              </a:rPr>
              <a:t>Tabelas/</a:t>
            </a:r>
            <a:br>
              <a:rPr lang="pt-BR" sz="900" b="1">
                <a:solidFill>
                  <a:schemeClr val="tx1"/>
                </a:solidFill>
                <a:latin typeface="Merriweather Light"/>
                <a:sym typeface="Arial"/>
              </a:rPr>
            </a:br>
            <a:r>
              <a:rPr lang="pt-BR" sz="900" b="1">
                <a:solidFill>
                  <a:schemeClr val="tx1"/>
                </a:solidFill>
                <a:latin typeface="Merriweather Light"/>
                <a:sym typeface="Arial"/>
              </a:rPr>
              <a:t>Exibições</a:t>
            </a:r>
          </a:p>
        </p:txBody>
      </p:sp>
      <p:sp>
        <p:nvSpPr>
          <p:cNvPr id="50" name="Rectangle 49">
            <a:extLst>
              <a:ext uri="{FF2B5EF4-FFF2-40B4-BE49-F238E27FC236}">
                <a16:creationId xmlns:a16="http://schemas.microsoft.com/office/drawing/2014/main" id="{7575A7D1-5A53-4310-8054-4DD9DBD24F5E}"/>
              </a:ext>
            </a:extLst>
          </p:cNvPr>
          <p:cNvSpPr/>
          <p:nvPr/>
        </p:nvSpPr>
        <p:spPr>
          <a:xfrm>
            <a:off x="3404344" y="3651889"/>
            <a:ext cx="916741" cy="531308"/>
          </a:xfrm>
          <a:prstGeom prst="rect">
            <a:avLst/>
          </a:prstGeom>
          <a:solidFill>
            <a:srgbClr val="F8DBBA"/>
          </a:solidFill>
          <a:ln>
            <a:noFill/>
          </a:ln>
          <a:effectLst>
            <a:outerShdw blurRad="50800" dist="50800" dir="5400000" algn="ctr" rotWithShape="0">
              <a:schemeClr val="tx1">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r>
              <a:rPr lang="pt-BR" sz="900" b="1">
                <a:solidFill>
                  <a:schemeClr val="tx1"/>
                </a:solidFill>
                <a:latin typeface="Merriweather Light"/>
                <a:sym typeface="Arial"/>
              </a:rPr>
              <a:t>Exibições CDS</a:t>
            </a:r>
          </a:p>
        </p:txBody>
      </p:sp>
      <p:sp>
        <p:nvSpPr>
          <p:cNvPr id="52" name="Rectangle 51">
            <a:extLst>
              <a:ext uri="{FF2B5EF4-FFF2-40B4-BE49-F238E27FC236}">
                <a16:creationId xmlns:a16="http://schemas.microsoft.com/office/drawing/2014/main" id="{D67FAF82-D003-441B-90C9-4C019257DEED}"/>
              </a:ext>
            </a:extLst>
          </p:cNvPr>
          <p:cNvSpPr/>
          <p:nvPr/>
        </p:nvSpPr>
        <p:spPr>
          <a:xfrm>
            <a:off x="3404344" y="4544763"/>
            <a:ext cx="916741" cy="531308"/>
          </a:xfrm>
          <a:prstGeom prst="rect">
            <a:avLst/>
          </a:prstGeom>
          <a:solidFill>
            <a:srgbClr val="F8DBBA"/>
          </a:solidFill>
          <a:ln>
            <a:noFill/>
          </a:ln>
          <a:effectLst>
            <a:outerShdw blurRad="50800" dist="50800" dir="5400000" algn="ctr" rotWithShape="0">
              <a:schemeClr val="tx1">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r>
              <a:rPr lang="pt-BR" sz="900" b="1">
                <a:solidFill>
                  <a:schemeClr val="tx1"/>
                </a:solidFill>
                <a:latin typeface="Merriweather Light"/>
                <a:sym typeface="Arial"/>
              </a:rPr>
              <a:t>Extrações BW</a:t>
            </a:r>
          </a:p>
        </p:txBody>
      </p:sp>
      <p:pic>
        <p:nvPicPr>
          <p:cNvPr id="54" name="Picture 53">
            <a:extLst>
              <a:ext uri="{FF2B5EF4-FFF2-40B4-BE49-F238E27FC236}">
                <a16:creationId xmlns:a16="http://schemas.microsoft.com/office/drawing/2014/main" id="{8857DA7A-0F86-4EE1-AF50-E65E90EA1EA9}"/>
              </a:ext>
            </a:extLst>
          </p:cNvPr>
          <p:cNvPicPr>
            <a:picLocks noChangeAspect="1"/>
          </p:cNvPicPr>
          <p:nvPr/>
        </p:nvPicPr>
        <p:blipFill>
          <a:blip r:embed="rId3"/>
          <a:stretch>
            <a:fillRect/>
          </a:stretch>
        </p:blipFill>
        <p:spPr>
          <a:xfrm>
            <a:off x="6961203" y="2816860"/>
            <a:ext cx="3172882" cy="2956031"/>
          </a:xfrm>
          <a:prstGeom prst="rect">
            <a:avLst/>
          </a:prstGeom>
        </p:spPr>
      </p:pic>
      <p:sp>
        <p:nvSpPr>
          <p:cNvPr id="56" name="Arrow: Right 55">
            <a:extLst>
              <a:ext uri="{FF2B5EF4-FFF2-40B4-BE49-F238E27FC236}">
                <a16:creationId xmlns:a16="http://schemas.microsoft.com/office/drawing/2014/main" id="{9A32129B-6EDE-48F7-A779-1BA7697F911F}"/>
              </a:ext>
            </a:extLst>
          </p:cNvPr>
          <p:cNvSpPr/>
          <p:nvPr/>
        </p:nvSpPr>
        <p:spPr>
          <a:xfrm rot="16200000">
            <a:off x="8701731" y="2394833"/>
            <a:ext cx="335011" cy="266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en-US" sz="1800">
              <a:solidFill>
                <a:prstClr val="white"/>
              </a:solidFill>
              <a:latin typeface="Calibri" panose="020F0502020204030204"/>
              <a:sym typeface="Arial"/>
            </a:endParaRPr>
          </a:p>
        </p:txBody>
      </p:sp>
      <p:sp>
        <p:nvSpPr>
          <p:cNvPr id="58" name="Arrow: Right 57">
            <a:extLst>
              <a:ext uri="{FF2B5EF4-FFF2-40B4-BE49-F238E27FC236}">
                <a16:creationId xmlns:a16="http://schemas.microsoft.com/office/drawing/2014/main" id="{C74EBB0F-903C-4EF5-9AF6-150A05ACE6AA}"/>
              </a:ext>
            </a:extLst>
          </p:cNvPr>
          <p:cNvSpPr/>
          <p:nvPr/>
        </p:nvSpPr>
        <p:spPr>
          <a:xfrm>
            <a:off x="4726028" y="4745251"/>
            <a:ext cx="2082948" cy="130334"/>
          </a:xfrm>
          <a:prstGeom prst="rightArrow">
            <a:avLst/>
          </a:prstGeom>
          <a:solidFill>
            <a:srgbClr val="927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en-US" sz="1800">
              <a:solidFill>
                <a:prstClr val="white"/>
              </a:solidFill>
              <a:latin typeface="Merriweather Light"/>
              <a:sym typeface="Arial"/>
            </a:endParaRPr>
          </a:p>
        </p:txBody>
      </p:sp>
      <p:pic>
        <p:nvPicPr>
          <p:cNvPr id="60" name="Picture 59">
            <a:extLst>
              <a:ext uri="{FF2B5EF4-FFF2-40B4-BE49-F238E27FC236}">
                <a16:creationId xmlns:a16="http://schemas.microsoft.com/office/drawing/2014/main" id="{F4209F34-DF8D-446A-8D54-1FC4DF5817D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66344" y="2384760"/>
            <a:ext cx="304826" cy="335309"/>
          </a:xfrm>
          <a:prstGeom prst="rect">
            <a:avLst/>
          </a:prstGeom>
        </p:spPr>
      </p:pic>
      <p:sp>
        <p:nvSpPr>
          <p:cNvPr id="62" name="Rectangle 61">
            <a:extLst>
              <a:ext uri="{FF2B5EF4-FFF2-40B4-BE49-F238E27FC236}">
                <a16:creationId xmlns:a16="http://schemas.microsoft.com/office/drawing/2014/main" id="{36D26E17-AFB6-40B2-B457-35BA2826A457}"/>
              </a:ext>
            </a:extLst>
          </p:cNvPr>
          <p:cNvSpPr/>
          <p:nvPr/>
        </p:nvSpPr>
        <p:spPr>
          <a:xfrm>
            <a:off x="9433547" y="2407372"/>
            <a:ext cx="553357" cy="307777"/>
          </a:xfrm>
          <a:prstGeom prst="rect">
            <a:avLst/>
          </a:prstGeom>
        </p:spPr>
        <p:txBody>
          <a:bodyPr wrap="none">
            <a:spAutoFit/>
          </a:bodyPr>
          <a:lstStyle/>
          <a:p>
            <a:pPr defTabSz="914363">
              <a:defRPr/>
            </a:pPr>
            <a:r>
              <a:rPr lang="pt-BR" sz="1400" b="1">
                <a:solidFill>
                  <a:srgbClr val="000000"/>
                </a:solidFill>
                <a:latin typeface="Arial"/>
                <a:ea typeface="Arial Unicode MS" pitchFamily="34" charset="-128"/>
                <a:cs typeface="Arial Unicode MS" pitchFamily="34" charset="-128"/>
                <a:sym typeface="Arial"/>
              </a:rPr>
              <a:t>SQL</a:t>
            </a:r>
          </a:p>
        </p:txBody>
      </p:sp>
      <p:sp>
        <p:nvSpPr>
          <p:cNvPr id="64" name="Rectangle 63">
            <a:extLst>
              <a:ext uri="{FF2B5EF4-FFF2-40B4-BE49-F238E27FC236}">
                <a16:creationId xmlns:a16="http://schemas.microsoft.com/office/drawing/2014/main" id="{318AC41E-FBEF-4A4C-9C13-4F471F0BD4A4}"/>
              </a:ext>
            </a:extLst>
          </p:cNvPr>
          <p:cNvSpPr/>
          <p:nvPr/>
        </p:nvSpPr>
        <p:spPr>
          <a:xfrm>
            <a:off x="8005946" y="2737761"/>
            <a:ext cx="1993542" cy="430887"/>
          </a:xfrm>
          <a:prstGeom prst="rect">
            <a:avLst/>
          </a:prstGeom>
        </p:spPr>
        <p:txBody>
          <a:bodyPr wrap="square">
            <a:spAutoFit/>
          </a:bodyPr>
          <a:lstStyle/>
          <a:p>
            <a:pPr marL="571477" defTabSz="914363">
              <a:buClr>
                <a:srgbClr val="666666"/>
              </a:buClr>
              <a:buSzPts val="1800"/>
            </a:pPr>
            <a:r>
              <a:rPr lang="pt-BR" sz="1100" b="1">
                <a:solidFill>
                  <a:srgbClr val="C72035">
                    <a:lumMod val="50000"/>
                  </a:srgbClr>
                </a:solidFill>
                <a:latin typeface="Calibri"/>
                <a:ea typeface="Calibri"/>
                <a:cs typeface="Calibri"/>
                <a:sym typeface="Calibri"/>
              </a:rPr>
              <a:t>FIN_AR_DFIAR30_CV Accounts Receivable</a:t>
            </a:r>
          </a:p>
        </p:txBody>
      </p:sp>
      <p:sp>
        <p:nvSpPr>
          <p:cNvPr id="66" name="Rectangle 65">
            <a:extLst>
              <a:ext uri="{FF2B5EF4-FFF2-40B4-BE49-F238E27FC236}">
                <a16:creationId xmlns:a16="http://schemas.microsoft.com/office/drawing/2014/main" id="{A2B85893-62EE-4F31-9C1D-C21725275423}"/>
              </a:ext>
            </a:extLst>
          </p:cNvPr>
          <p:cNvSpPr/>
          <p:nvPr/>
        </p:nvSpPr>
        <p:spPr>
          <a:xfrm>
            <a:off x="4688389" y="4270785"/>
            <a:ext cx="2240885" cy="661720"/>
          </a:xfrm>
          <a:prstGeom prst="rect">
            <a:avLst/>
          </a:prstGeom>
        </p:spPr>
        <p:txBody>
          <a:bodyPr wrap="square">
            <a:spAutoFit/>
          </a:bodyPr>
          <a:lstStyle/>
          <a:p>
            <a:pPr defTabSz="914363">
              <a:buClr>
                <a:srgbClr val="000000"/>
              </a:buClr>
            </a:pPr>
            <a:r>
              <a:rPr lang="pt-BR" sz="1050">
                <a:solidFill>
                  <a:srgbClr val="000000"/>
                </a:solidFill>
                <a:latin typeface="Arial"/>
                <a:cs typeface="Arial"/>
                <a:sym typeface="Arial"/>
              </a:rPr>
              <a:t>SAP HANA-Optimized BI Content</a:t>
            </a:r>
          </a:p>
          <a:p>
            <a:pPr defTabSz="914363">
              <a:buClr>
                <a:srgbClr val="000000"/>
              </a:buClr>
            </a:pPr>
            <a:r>
              <a:rPr lang="pt-BR" sz="800">
                <a:solidFill>
                  <a:srgbClr val="000000"/>
                </a:solidFill>
                <a:latin typeface="Arial"/>
                <a:cs typeface="Arial"/>
                <a:sym typeface="Arial"/>
              </a:rPr>
              <a:t>(0FI_AR_30 FI-AR Customer line items - Open &amp; Closed)</a:t>
            </a:r>
          </a:p>
          <a:p>
            <a:pPr defTabSz="914363">
              <a:buClr>
                <a:srgbClr val="000000"/>
              </a:buClr>
            </a:pPr>
            <a:endParaRPr lang="en-US" sz="1050" kern="0">
              <a:solidFill>
                <a:srgbClr val="000000"/>
              </a:solidFill>
              <a:latin typeface="Arial"/>
              <a:cs typeface="Arial"/>
              <a:sym typeface="Arial"/>
            </a:endParaRPr>
          </a:p>
        </p:txBody>
      </p:sp>
      <p:sp>
        <p:nvSpPr>
          <p:cNvPr id="68" name="Flowchart: Magnetic Disk 67">
            <a:extLst>
              <a:ext uri="{FF2B5EF4-FFF2-40B4-BE49-F238E27FC236}">
                <a16:creationId xmlns:a16="http://schemas.microsoft.com/office/drawing/2014/main" id="{D0A789DD-80DE-471A-AEC8-22606D5435CF}"/>
              </a:ext>
            </a:extLst>
          </p:cNvPr>
          <p:cNvSpPr/>
          <p:nvPr/>
        </p:nvSpPr>
        <p:spPr>
          <a:xfrm>
            <a:off x="4876800" y="5297551"/>
            <a:ext cx="949723" cy="531308"/>
          </a:xfrm>
          <a:prstGeom prst="flowChartMagneticDisk">
            <a:avLst/>
          </a:prstGeom>
          <a:solidFill>
            <a:srgbClr val="F8DBBA"/>
          </a:solidFill>
          <a:ln>
            <a:solidFill>
              <a:srgbClr val="E7CB85"/>
            </a:solidFill>
          </a:ln>
          <a:effectLst>
            <a:outerShdw blurRad="50800" dist="50800" dir="540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63">
              <a:defRPr/>
            </a:pPr>
            <a:r>
              <a:rPr lang="pt-BR" sz="900" b="1">
                <a:solidFill>
                  <a:srgbClr val="000000"/>
                </a:solidFill>
                <a:latin typeface="Merriweather Light"/>
                <a:sym typeface="Arial"/>
              </a:rPr>
              <a:t>Arquivos sem formatação</a:t>
            </a:r>
          </a:p>
        </p:txBody>
      </p:sp>
      <p:sp>
        <p:nvSpPr>
          <p:cNvPr id="70" name="Arrow: Right 69">
            <a:extLst>
              <a:ext uri="{FF2B5EF4-FFF2-40B4-BE49-F238E27FC236}">
                <a16:creationId xmlns:a16="http://schemas.microsoft.com/office/drawing/2014/main" id="{375940D2-313B-43A6-9AC3-A27DD9734C07}"/>
              </a:ext>
            </a:extLst>
          </p:cNvPr>
          <p:cNvSpPr/>
          <p:nvPr/>
        </p:nvSpPr>
        <p:spPr>
          <a:xfrm rot="20230369">
            <a:off x="5831280" y="5095445"/>
            <a:ext cx="1050422" cy="141410"/>
          </a:xfrm>
          <a:prstGeom prst="rightArrow">
            <a:avLst/>
          </a:prstGeom>
          <a:solidFill>
            <a:srgbClr val="927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en-US" sz="1800">
              <a:solidFill>
                <a:prstClr val="white"/>
              </a:solidFill>
              <a:latin typeface="Merriweather Light"/>
              <a:sym typeface="Arial"/>
            </a:endParaRPr>
          </a:p>
        </p:txBody>
      </p:sp>
      <p:sp>
        <p:nvSpPr>
          <p:cNvPr id="72" name="Rectangle 71">
            <a:extLst>
              <a:ext uri="{FF2B5EF4-FFF2-40B4-BE49-F238E27FC236}">
                <a16:creationId xmlns:a16="http://schemas.microsoft.com/office/drawing/2014/main" id="{403E8040-D7A9-4B07-8E64-F0557B05007C}"/>
              </a:ext>
            </a:extLst>
          </p:cNvPr>
          <p:cNvSpPr/>
          <p:nvPr/>
        </p:nvSpPr>
        <p:spPr>
          <a:xfrm>
            <a:off x="4402972" y="5857042"/>
            <a:ext cx="2074607" cy="415498"/>
          </a:xfrm>
          <a:prstGeom prst="rect">
            <a:avLst/>
          </a:prstGeom>
        </p:spPr>
        <p:txBody>
          <a:bodyPr wrap="square">
            <a:spAutoFit/>
          </a:bodyPr>
          <a:lstStyle/>
          <a:p>
            <a:pPr algn="ctr" defTabSz="914363">
              <a:buClr>
                <a:srgbClr val="000000"/>
              </a:buClr>
            </a:pPr>
            <a:r>
              <a:rPr lang="pt-BR" sz="1050">
                <a:solidFill>
                  <a:srgbClr val="000000"/>
                </a:solidFill>
                <a:latin typeface="Arial"/>
                <a:cs typeface="Arial"/>
                <a:sym typeface="Arial"/>
              </a:rPr>
              <a:t>Aumentar/alterar </a:t>
            </a:r>
            <a:br>
              <a:rPr lang="pt-BR" sz="1050">
                <a:solidFill>
                  <a:srgbClr val="000000"/>
                </a:solidFill>
                <a:latin typeface="Arial"/>
                <a:cs typeface="Arial"/>
                <a:sym typeface="Arial"/>
              </a:rPr>
            </a:br>
            <a:r>
              <a:rPr lang="pt-BR" sz="1050">
                <a:solidFill>
                  <a:srgbClr val="000000"/>
                </a:solidFill>
                <a:latin typeface="Arial"/>
                <a:cs typeface="Arial"/>
                <a:sym typeface="Arial"/>
              </a:rPr>
              <a:t>conjunto de dados</a:t>
            </a:r>
          </a:p>
        </p:txBody>
      </p:sp>
      <p:pic>
        <p:nvPicPr>
          <p:cNvPr id="74" name="Picture 73">
            <a:extLst>
              <a:ext uri="{FF2B5EF4-FFF2-40B4-BE49-F238E27FC236}">
                <a16:creationId xmlns:a16="http://schemas.microsoft.com/office/drawing/2014/main" id="{4ABDD27B-91CF-4719-891F-71FF8AD8AF51}"/>
              </a:ext>
            </a:extLst>
          </p:cNvPr>
          <p:cNvPicPr>
            <a:picLocks noChangeAspect="1"/>
          </p:cNvPicPr>
          <p:nvPr/>
        </p:nvPicPr>
        <p:blipFill>
          <a:blip r:embed="rId5"/>
          <a:stretch>
            <a:fillRect/>
          </a:stretch>
        </p:blipFill>
        <p:spPr>
          <a:xfrm>
            <a:off x="6867998" y="135256"/>
            <a:ext cx="3731800" cy="2087278"/>
          </a:xfrm>
          <a:prstGeom prst="rect">
            <a:avLst/>
          </a:prstGeom>
        </p:spPr>
      </p:pic>
    </p:spTree>
    <p:extLst>
      <p:ext uri="{BB962C8B-B14F-4D97-AF65-F5344CB8AC3E}">
        <p14:creationId xmlns:p14="http://schemas.microsoft.com/office/powerpoint/2010/main" val="242377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A8667A-21E8-0545-AF4E-D50E1350B06E}"/>
              </a:ext>
            </a:extLst>
          </p:cNvPr>
          <p:cNvSpPr>
            <a:spLocks noGrp="1"/>
          </p:cNvSpPr>
          <p:nvPr>
            <p:ph type="body" sz="quarter" idx="12"/>
          </p:nvPr>
        </p:nvSpPr>
        <p:spPr>
          <a:xfrm>
            <a:off x="3200400" y="2869073"/>
            <a:ext cx="5791199" cy="559927"/>
          </a:xfrm>
        </p:spPr>
        <p:txBody>
          <a:bodyPr/>
          <a:lstStyle/>
          <a:p>
            <a:pPr algn="ctr"/>
            <a:r>
              <a:rPr lang="en-BR" sz="7200"/>
              <a:t>Live Demo</a:t>
            </a:r>
          </a:p>
        </p:txBody>
      </p:sp>
    </p:spTree>
    <p:extLst>
      <p:ext uri="{BB962C8B-B14F-4D97-AF65-F5344CB8AC3E}">
        <p14:creationId xmlns:p14="http://schemas.microsoft.com/office/powerpoint/2010/main" val="215446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8328173-E13E-4CA2-BC9E-933A8796164F}"/>
              </a:ext>
            </a:extLst>
          </p:cNvPr>
          <p:cNvSpPr>
            <a:spLocks noGrp="1"/>
          </p:cNvSpPr>
          <p:nvPr>
            <p:ph type="title"/>
          </p:nvPr>
        </p:nvSpPr>
        <p:spPr>
          <a:xfrm>
            <a:off x="618011" y="2209623"/>
            <a:ext cx="10964389" cy="984885"/>
          </a:xfrm>
        </p:spPr>
        <p:txBody>
          <a:bodyPr/>
          <a:lstStyle/>
          <a:p>
            <a:r>
              <a:rPr lang="pt-BR"/>
              <a:t>Gerenciamento de carga de trabalho </a:t>
            </a:r>
            <a:br>
              <a:rPr lang="pt-BR"/>
            </a:br>
            <a:r>
              <a:rPr lang="pt-BR"/>
              <a:t>e desempenho para Tableau no SAP HANA</a:t>
            </a:r>
          </a:p>
        </p:txBody>
      </p:sp>
    </p:spTree>
    <p:extLst>
      <p:ext uri="{BB962C8B-B14F-4D97-AF65-F5344CB8AC3E}">
        <p14:creationId xmlns:p14="http://schemas.microsoft.com/office/powerpoint/2010/main" val="277915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137BE1-8F6C-4372-BD5D-3EB789E7FAE2}"/>
              </a:ext>
            </a:extLst>
          </p:cNvPr>
          <p:cNvSpPr>
            <a:spLocks noGrp="1"/>
          </p:cNvSpPr>
          <p:nvPr>
            <p:ph type="body" sz="quarter" idx="12"/>
          </p:nvPr>
        </p:nvSpPr>
        <p:spPr>
          <a:xfrm>
            <a:off x="609600" y="498916"/>
            <a:ext cx="9962606" cy="512961"/>
          </a:xfrm>
        </p:spPr>
        <p:txBody>
          <a:bodyPr/>
          <a:lstStyle/>
          <a:p>
            <a:r>
              <a:rPr lang="pt-BR" sz="3800"/>
              <a:t>Desempenho / Carga de trabalho</a:t>
            </a:r>
          </a:p>
        </p:txBody>
      </p:sp>
      <p:sp>
        <p:nvSpPr>
          <p:cNvPr id="10" name="Content Placeholder 3">
            <a:extLst>
              <a:ext uri="{FF2B5EF4-FFF2-40B4-BE49-F238E27FC236}">
                <a16:creationId xmlns:a16="http://schemas.microsoft.com/office/drawing/2014/main" id="{28AC2DE4-81C7-4B70-BFB3-89138404B945}"/>
              </a:ext>
            </a:extLst>
          </p:cNvPr>
          <p:cNvSpPr>
            <a:spLocks noGrp="1"/>
          </p:cNvSpPr>
          <p:nvPr>
            <p:ph idx="14"/>
          </p:nvPr>
        </p:nvSpPr>
        <p:spPr>
          <a:xfrm>
            <a:off x="609600" y="1722121"/>
            <a:ext cx="10894423" cy="2097434"/>
          </a:xfrm>
        </p:spPr>
        <p:txBody>
          <a:bodyPr/>
          <a:lstStyle/>
          <a:p>
            <a:pPr marL="285750" indent="-285750">
              <a:lnSpc>
                <a:spcPct val="150000"/>
              </a:lnSpc>
              <a:buChar char="•"/>
            </a:pPr>
            <a:r>
              <a:rPr lang="pt-BR" sz="2000">
                <a:solidFill>
                  <a:schemeClr val="accent1"/>
                </a:solidFill>
                <a:latin typeface="+mj-lt"/>
                <a:cs typeface="Calibri"/>
              </a:rPr>
              <a:t>Identifique a carga de trabalho proveniente do Tableau em comparação com outras soluções </a:t>
            </a:r>
          </a:p>
          <a:p>
            <a:pPr marL="285750" indent="-285750">
              <a:lnSpc>
                <a:spcPct val="150000"/>
              </a:lnSpc>
              <a:buChar char="•"/>
            </a:pPr>
            <a:r>
              <a:rPr lang="pt-BR" sz="2000">
                <a:solidFill>
                  <a:schemeClr val="accent1"/>
                </a:solidFill>
                <a:latin typeface="+mj-lt"/>
                <a:cs typeface="Calibri"/>
              </a:rPr>
              <a:t>Identifique consultas com alto consumo de memória/tempos de execução longos</a:t>
            </a:r>
          </a:p>
          <a:p>
            <a:pPr marL="285750" indent="-285750">
              <a:lnSpc>
                <a:spcPct val="150000"/>
              </a:lnSpc>
              <a:buChar char="•"/>
            </a:pPr>
            <a:r>
              <a:rPr lang="pt-BR" sz="2000">
                <a:solidFill>
                  <a:schemeClr val="accent1"/>
                </a:solidFill>
                <a:latin typeface="+mj-lt"/>
                <a:cs typeface="Calibri"/>
              </a:rPr>
              <a:t>Onde meu tempo de execução é gasto? Pode ser um problema de rede ou do HANA?</a:t>
            </a:r>
          </a:p>
          <a:p>
            <a:pPr marL="285750" indent="-285750">
              <a:lnSpc>
                <a:spcPct val="150000"/>
              </a:lnSpc>
            </a:pPr>
            <a:r>
              <a:rPr lang="pt-BR" sz="2000">
                <a:solidFill>
                  <a:schemeClr val="accent1"/>
                </a:solidFill>
                <a:latin typeface="+mj-lt"/>
                <a:cs typeface="Calibri"/>
              </a:rPr>
              <a:t>Investigue </a:t>
            </a:r>
            <a:r>
              <a:rPr lang="pt-BR" sz="2000">
                <a:solidFill>
                  <a:schemeClr val="accent1"/>
                </a:solidFill>
                <a:cs typeface="Calibri"/>
              </a:rPr>
              <a:t>potenciais </a:t>
            </a:r>
            <a:r>
              <a:rPr lang="pt-BR" sz="2000">
                <a:solidFill>
                  <a:schemeClr val="accent1"/>
                </a:solidFill>
                <a:latin typeface="+mj-lt"/>
                <a:cs typeface="Calibri"/>
              </a:rPr>
              <a:t>otimizações de desempenho dentro do SAP HANA</a:t>
            </a:r>
          </a:p>
        </p:txBody>
      </p:sp>
    </p:spTree>
    <p:extLst>
      <p:ext uri="{BB962C8B-B14F-4D97-AF65-F5344CB8AC3E}">
        <p14:creationId xmlns:p14="http://schemas.microsoft.com/office/powerpoint/2010/main" val="71098122"/>
      </p:ext>
    </p:extLst>
  </p:cSld>
  <p:clrMapOvr>
    <a:masterClrMapping/>
  </p:clrMapOvr>
</p:sld>
</file>

<file path=ppt/theme/theme1.xml><?xml version="1.0" encoding="utf-8"?>
<a:theme xmlns:a="http://schemas.openxmlformats.org/drawingml/2006/main" name="TableauPPT-Theme-2020">
  <a:themeElements>
    <a:clrScheme name="Tableau2020_Colors">
      <a:dk1>
        <a:srgbClr val="333333"/>
      </a:dk1>
      <a:lt1>
        <a:srgbClr val="FFFFFF"/>
      </a:lt1>
      <a:dk2>
        <a:srgbClr val="787878"/>
      </a:dk2>
      <a:lt2>
        <a:srgbClr val="FAFAFA"/>
      </a:lt2>
      <a:accent1>
        <a:srgbClr val="26569A"/>
      </a:accent1>
      <a:accent2>
        <a:srgbClr val="F58220"/>
      </a:accent2>
      <a:accent3>
        <a:srgbClr val="63A5B9"/>
      </a:accent3>
      <a:accent4>
        <a:srgbClr val="576EB2"/>
      </a:accent4>
      <a:accent5>
        <a:srgbClr val="0F1E3C"/>
      </a:accent5>
      <a:accent6>
        <a:srgbClr val="CD2033"/>
      </a:accent6>
      <a:hlink>
        <a:srgbClr val="F58220"/>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2400" dirty="0" err="1" smtClean="0">
            <a:latin typeface="BentonSans" panose="02000504020000020004" pitchFamily="2" charset="0"/>
          </a:defRPr>
        </a:defPPr>
      </a:lstStyle>
    </a:txDef>
  </a:objectDefaults>
  <a:extraClrSchemeLst/>
  <a:extLst>
    <a:ext uri="{05A4C25C-085E-4340-85A3-A5531E510DB2}">
      <thm15:themeFamily xmlns:thm15="http://schemas.microsoft.com/office/thememl/2012/main" name="TableauPPT-Theme-2020" id="{BB3ACDE7-CCCB-E943-AEF1-A001B7517133}" vid="{ECEAFFF2-2F35-3441-93A8-EEB02E72B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5B5E495B94C41AAFD3658C0BCDB82" ma:contentTypeVersion="5" ma:contentTypeDescription="Create a new document." ma:contentTypeScope="" ma:versionID="418f3a8a10eacdbd59a07243f1fcb47d">
  <xsd:schema xmlns:xsd="http://www.w3.org/2001/XMLSchema" xmlns:xs="http://www.w3.org/2001/XMLSchema" xmlns:p="http://schemas.microsoft.com/office/2006/metadata/properties" xmlns:ns3="8cb82421-d13e-47f9-8f40-ba2a01242e74" xmlns:ns4="25c7eff5-0b72-4c1c-a4c3-c577c12fbd33" targetNamespace="http://schemas.microsoft.com/office/2006/metadata/properties" ma:root="true" ma:fieldsID="c51ae7b677cbaa16e1cca0ea4b51c253" ns3:_="" ns4:_="">
    <xsd:import namespace="8cb82421-d13e-47f9-8f40-ba2a01242e74"/>
    <xsd:import namespace="25c7eff5-0b72-4c1c-a4c3-c577c12fbd3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82421-d13e-47f9-8f40-ba2a01242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c7eff5-0b72-4c1c-a4c3-c577c12fbd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78C613-0B30-4ADC-AE5A-514584A48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b82421-d13e-47f9-8f40-ba2a01242e74"/>
    <ds:schemaRef ds:uri="25c7eff5-0b72-4c1c-a4c3-c577c12fb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3E77B-0F9F-463F-AAB5-B18D96347157}">
  <ds:schemaRefs>
    <ds:schemaRef ds:uri="http://schemas.microsoft.com/sharepoint/v3/contenttype/forms"/>
  </ds:schemaRefs>
</ds:datastoreItem>
</file>

<file path=customXml/itemProps3.xml><?xml version="1.0" encoding="utf-8"?>
<ds:datastoreItem xmlns:ds="http://schemas.openxmlformats.org/officeDocument/2006/customXml" ds:itemID="{6E3664A4-AB01-4126-9B88-6AF32A376547}">
  <ds:schemaRefs>
    <ds:schemaRef ds:uri="8cb82421-d13e-47f9-8f40-ba2a01242e74"/>
    <ds:schemaRef ds:uri="http://purl.org/dc/elements/1.1/"/>
    <ds:schemaRef ds:uri="http://schemas.microsoft.com/office/2006/metadata/properties"/>
    <ds:schemaRef ds:uri="25c7eff5-0b72-4c1c-a4c3-c577c12fbd3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3605_Tableau_PPT_Template_Master_June2020_FontsNotEmbedded</Template>
  <TotalTime>4086</TotalTime>
  <Words>4682</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BentonSans</vt:lpstr>
      <vt:lpstr>BentonSans Book</vt:lpstr>
      <vt:lpstr>Calibri</vt:lpstr>
      <vt:lpstr>Gill Sans MT</vt:lpstr>
      <vt:lpstr>Merriweather Light</vt:lpstr>
      <vt:lpstr>Symbol</vt:lpstr>
      <vt:lpstr>Wingdings</vt:lpstr>
      <vt:lpstr>TableauPPT-Theme-2020</vt:lpstr>
      <vt:lpstr>PowerPoint Presentation</vt:lpstr>
      <vt:lpstr>Tableau + SAP</vt:lpstr>
      <vt:lpstr>PowerPoint Presentation</vt:lpstr>
      <vt:lpstr>PowerPoint Presentation</vt:lpstr>
      <vt:lpstr>PowerPoint Presentation</vt:lpstr>
      <vt:lpstr>PowerPoint Presentation</vt:lpstr>
      <vt:lpstr>PowerPoint Presentation</vt:lpstr>
      <vt:lpstr>Gerenciamento de carga de trabalho  e desempenho para Tableau no SAP HANA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Perguntas e respostas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Tableau Presentation Template</dc:title>
  <dc:subject/>
  <dc:creator>Matt Knorr</dc:creator>
  <cp:keywords/>
  <dc:description/>
  <cp:lastModifiedBy>Felipe Simões de Oliveira</cp:lastModifiedBy>
  <cp:revision>116</cp:revision>
  <cp:lastPrinted>2015-11-05T23:58:20Z</cp:lastPrinted>
  <dcterms:created xsi:type="dcterms:W3CDTF">2020-06-16T20:19:25Z</dcterms:created>
  <dcterms:modified xsi:type="dcterms:W3CDTF">2020-11-19T13:00:28Z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0x010100EE95B5E495B94C41AAFD3658C0BCDB82</vt:lpwstr>
  </property>
</Properties>
</file>