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17"/>
  </p:notesMasterIdLst>
  <p:handoutMasterIdLst>
    <p:handoutMasterId r:id="rId18"/>
  </p:handoutMasterIdLst>
  <p:sldIdLst>
    <p:sldId id="727" r:id="rId2"/>
    <p:sldId id="691" r:id="rId3"/>
    <p:sldId id="730" r:id="rId4"/>
    <p:sldId id="737" r:id="rId5"/>
    <p:sldId id="738" r:id="rId6"/>
    <p:sldId id="746" r:id="rId7"/>
    <p:sldId id="741" r:id="rId8"/>
    <p:sldId id="745" r:id="rId9"/>
    <p:sldId id="749" r:id="rId10"/>
    <p:sldId id="750" r:id="rId11"/>
    <p:sldId id="748" r:id="rId12"/>
    <p:sldId id="688" r:id="rId13"/>
    <p:sldId id="735" r:id="rId14"/>
    <p:sldId id="747" r:id="rId15"/>
    <p:sldId id="736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56" autoAdjust="0"/>
    <p:restoredTop sz="80333" autoAdjust="0"/>
  </p:normalViewPr>
  <p:slideViewPr>
    <p:cSldViewPr>
      <p:cViewPr>
        <p:scale>
          <a:sx n="75" d="100"/>
          <a:sy n="75" d="100"/>
        </p:scale>
        <p:origin x="2178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1860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589" cy="479897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957" y="0"/>
            <a:ext cx="3169589" cy="479897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r">
              <a:defRPr sz="1200"/>
            </a:lvl1pPr>
          </a:lstStyle>
          <a:p>
            <a:fld id="{5B1F4B3E-C632-4F7D-B70C-66202D3A5F59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666"/>
            <a:ext cx="3169589" cy="479897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957" y="9119666"/>
            <a:ext cx="3169589" cy="479897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r">
              <a:defRPr sz="1200"/>
            </a:lvl1pPr>
          </a:lstStyle>
          <a:p>
            <a:fld id="{BC287C0D-5B5F-4255-9611-DBB2FCCF59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07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1" y="4560571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46CF61-36CE-4524-BC7C-EC57F77732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93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6CF61-36CE-4524-BC7C-EC57F77732E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16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579F-8F24-9647-B509-625D6CF2ED7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52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628650" lvl="1" indent="-1714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264B5-3873-4999-8405-00CF135F27E7}" type="slidenum">
              <a:rPr lang="en-US" smtClean="0"/>
              <a:pPr/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8748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6CF61-36CE-4524-BC7C-EC57F77732E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02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3579F-8F24-9647-B509-625D6CF2ED7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84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6CF61-36CE-4524-BC7C-EC57F77732E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21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057DB-1CD0-5C4E-9F33-55F6BB311F4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77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6CF61-36CE-4524-BC7C-EC57F77732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0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C0E433-E654-4884-8D8E-D963D9D1013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2313"/>
            <a:ext cx="4797425" cy="359886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2021" y="4560571"/>
            <a:ext cx="5851161" cy="4318874"/>
          </a:xfrm>
          <a:noFill/>
          <a:ln/>
        </p:spPr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652242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7E4625-4614-4F40-8E32-B7CADF202C9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2313"/>
            <a:ext cx="4797425" cy="3598862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2021" y="4560571"/>
            <a:ext cx="5851161" cy="4318874"/>
          </a:xfrm>
          <a:noFill/>
          <a:ln/>
        </p:spPr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7089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6CF61-36CE-4524-BC7C-EC57F77732E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81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7E4625-4614-4F40-8E32-B7CADF202C98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2313"/>
            <a:ext cx="4797425" cy="3598862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2021" y="4560571"/>
            <a:ext cx="5851161" cy="4318874"/>
          </a:xfrm>
          <a:noFill/>
          <a:ln/>
        </p:spPr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1888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70C4-B9B5-4DF3-9FC0-2B71F405F6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75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70C4-B9B5-4DF3-9FC0-2B71F405F6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6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8" y="0"/>
            <a:ext cx="9130473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00300" y="4648199"/>
            <a:ext cx="4343400" cy="818471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>
              <a:buNone/>
              <a:defRPr sz="28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Presentation Name</a:t>
            </a:r>
            <a:endParaRPr lang="en-US" dirty="0"/>
          </a:p>
        </p:txBody>
      </p:sp>
      <p:pic>
        <p:nvPicPr>
          <p:cNvPr id="5" name="Picture 4" descr="tableau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438" y="2389510"/>
            <a:ext cx="6263124" cy="142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109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30473" cy="685799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63757" y="2810929"/>
            <a:ext cx="4799584" cy="103928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4400" b="0" i="0" baseline="0">
                <a:solidFill>
                  <a:srgbClr val="1F447D"/>
                </a:solidFill>
                <a:latin typeface="Gill Sans MT"/>
                <a:cs typeface="Gill Sans MT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" y="3748543"/>
            <a:ext cx="4227871" cy="0"/>
          </a:xfrm>
          <a:prstGeom prst="line">
            <a:avLst/>
          </a:prstGeom>
          <a:ln>
            <a:solidFill>
              <a:srgbClr val="FFFFFF"/>
            </a:solidFill>
          </a:ln>
          <a:effectLst>
            <a:outerShdw blurRad="12700" dist="19939" dir="5400000" algn="tl" rotWithShape="0">
              <a:srgbClr val="000000">
                <a:alpha val="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ines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821" y="4833964"/>
            <a:ext cx="12436099" cy="208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646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8" y="0"/>
            <a:ext cx="9130473" cy="6858000"/>
          </a:xfrm>
          <a:prstGeom prst="rect">
            <a:avLst/>
          </a:prstGeom>
        </p:spPr>
      </p:pic>
      <p:pic>
        <p:nvPicPr>
          <p:cNvPr id="7" name="Picture 6" descr="7 Area Char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6492" y="4890613"/>
            <a:ext cx="6828865" cy="23848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" y="994152"/>
            <a:ext cx="4227871" cy="0"/>
          </a:xfrm>
          <a:prstGeom prst="line">
            <a:avLst/>
          </a:prstGeom>
          <a:ln>
            <a:solidFill>
              <a:srgbClr val="FFFFFF"/>
            </a:solidFill>
          </a:ln>
          <a:effectLst>
            <a:outerShdw blurRad="12700" dist="19939" dir="5400000" algn="tl" rotWithShape="0">
              <a:srgbClr val="000000">
                <a:alpha val="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Agenda slide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457201" y="1600200"/>
            <a:ext cx="3933707" cy="4834467"/>
          </a:xfrm>
        </p:spPr>
        <p:txBody>
          <a:bodyPr/>
          <a:lstStyle>
            <a:lvl1pPr marL="0" indent="0">
              <a:buFont typeface="Arial"/>
              <a:buNone/>
              <a:defRPr baseline="0"/>
            </a:lvl1pPr>
            <a:lvl2pPr>
              <a:defRPr baseline="0"/>
            </a:lvl2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9 am</a:t>
            </a:r>
          </a:p>
          <a:p>
            <a:pPr lvl="1"/>
            <a:r>
              <a:rPr lang="en-US" dirty="0" smtClean="0"/>
              <a:t>Agenda Item #1</a:t>
            </a:r>
          </a:p>
          <a:p>
            <a:pPr lvl="0"/>
            <a:r>
              <a:rPr lang="en-US" dirty="0" smtClean="0"/>
              <a:t>10 am</a:t>
            </a:r>
          </a:p>
          <a:p>
            <a:pPr lvl="1"/>
            <a:r>
              <a:rPr lang="en-US" dirty="0" smtClean="0"/>
              <a:t>Agenda Item #2</a:t>
            </a:r>
          </a:p>
          <a:p>
            <a:pPr lvl="0"/>
            <a:r>
              <a:rPr lang="en-US" dirty="0" smtClean="0"/>
              <a:t>11:30 am</a:t>
            </a:r>
          </a:p>
          <a:p>
            <a:pPr lvl="1"/>
            <a:r>
              <a:rPr lang="en-US" dirty="0" smtClean="0"/>
              <a:t>Agenda Item #3</a:t>
            </a:r>
          </a:p>
          <a:p>
            <a:pPr lvl="0"/>
            <a:r>
              <a:rPr lang="en-US" dirty="0" smtClean="0"/>
              <a:t>12 pm</a:t>
            </a:r>
          </a:p>
          <a:p>
            <a:pPr lvl="1"/>
            <a:r>
              <a:rPr lang="en-US" dirty="0" smtClean="0"/>
              <a:t>Agenda Item #4</a:t>
            </a:r>
          </a:p>
          <a:p>
            <a:pPr lvl="0"/>
            <a:r>
              <a:rPr lang="en-US" dirty="0" smtClean="0"/>
              <a:t>1 pm</a:t>
            </a:r>
          </a:p>
          <a:p>
            <a:pPr lvl="1"/>
            <a:r>
              <a:rPr lang="en-US" dirty="0" smtClean="0"/>
              <a:t>Agenda Item #5</a:t>
            </a:r>
          </a:p>
          <a:p>
            <a:pPr lvl="0"/>
            <a:r>
              <a:rPr lang="en-US" dirty="0" smtClean="0"/>
              <a:t>2 pm</a:t>
            </a:r>
          </a:p>
          <a:p>
            <a:pPr lvl="1"/>
            <a:r>
              <a:rPr lang="en-US" dirty="0" smtClean="0"/>
              <a:t>Agenda Item #6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19303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ction break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232" y="-76473"/>
            <a:ext cx="9232287" cy="693447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2819400"/>
            <a:ext cx="8686800" cy="1930400"/>
          </a:xfrm>
          <a:prstGeom prst="rect">
            <a:avLst/>
          </a:prstGeom>
        </p:spPr>
        <p:txBody>
          <a:bodyPr/>
          <a:lstStyle>
            <a:lvl1pPr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Break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137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8" y="0"/>
            <a:ext cx="9130473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" y="994152"/>
            <a:ext cx="4227871" cy="0"/>
          </a:xfrm>
          <a:prstGeom prst="line">
            <a:avLst/>
          </a:prstGeom>
          <a:ln>
            <a:solidFill>
              <a:srgbClr val="FFFFFF"/>
            </a:solidFill>
          </a:ln>
          <a:effectLst>
            <a:outerShdw blurRad="12700" dist="19939" dir="5400000" algn="tl" rotWithShape="0">
              <a:srgbClr val="000000">
                <a:alpha val="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able Placeholder 8"/>
          <p:cNvSpPr>
            <a:spLocks noGrp="1"/>
          </p:cNvSpPr>
          <p:nvPr>
            <p:ph type="tbl" sz="quarter" idx="11" hasCustomPrompt="1"/>
          </p:nvPr>
        </p:nvSpPr>
        <p:spPr>
          <a:xfrm>
            <a:off x="914400" y="2616200"/>
            <a:ext cx="7315200" cy="3556000"/>
          </a:xfrm>
          <a:prstGeom prst="rect">
            <a:avLst/>
          </a:prstGeom>
        </p:spPr>
        <p:txBody>
          <a:bodyPr/>
          <a:lstStyle>
            <a:lvl1pPr>
              <a:buNone/>
              <a:defRPr sz="2800" baseline="0"/>
            </a:lvl1pPr>
          </a:lstStyle>
          <a:p>
            <a:r>
              <a:rPr lang="en-US" dirty="0" smtClean="0"/>
              <a:t>Click to insert table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667001" y="1881717"/>
            <a:ext cx="3859289" cy="734483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b="0" i="0" baseline="0">
                <a:solidFill>
                  <a:srgbClr val="1F447D"/>
                </a:solidFill>
                <a:latin typeface="Gill Sans MT"/>
                <a:cs typeface="Gill Sans M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Table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3507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8" y="0"/>
            <a:ext cx="9130473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5876644" y="2385888"/>
            <a:ext cx="0" cy="2801997"/>
          </a:xfrm>
          <a:prstGeom prst="line">
            <a:avLst/>
          </a:prstGeom>
          <a:ln>
            <a:solidFill>
              <a:srgbClr val="FFFFFF"/>
            </a:solidFill>
          </a:ln>
          <a:effectLst>
            <a:outerShdw blurRad="12700" dist="19939" dir="21420000" algn="tl" rotWithShape="0">
              <a:srgbClr val="000000">
                <a:alpha val="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1616698"/>
            <a:ext cx="5003800" cy="4633383"/>
          </a:xfrm>
          <a:prstGeom prst="rect">
            <a:avLst/>
          </a:prstGeom>
          <a:ln w="6350" cmpd="sng">
            <a:solidFill>
              <a:schemeClr val="bg1"/>
            </a:solidFill>
          </a:ln>
        </p:spPr>
        <p:txBody>
          <a:bodyPr vert="horz"/>
          <a:lstStyle>
            <a:lvl1pPr>
              <a:buNone/>
              <a:defRPr/>
            </a:lvl1pPr>
          </a:lstStyle>
          <a:p>
            <a:r>
              <a:rPr lang="en-US" dirty="0" smtClean="0"/>
              <a:t>Click to insert image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176818" y="3228028"/>
            <a:ext cx="1905000" cy="1117721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400" b="0" i="0" baseline="0">
                <a:solidFill>
                  <a:srgbClr val="666666"/>
                </a:solidFill>
                <a:latin typeface="Gill Sans MT"/>
                <a:cs typeface="Gill Sans MT"/>
              </a:defRPr>
            </a:lvl1pPr>
            <a:lvl2pPr>
              <a:defRPr sz="1400">
                <a:solidFill>
                  <a:srgbClr val="666666"/>
                </a:solidFill>
                <a:latin typeface="+mn-lt"/>
              </a:defRPr>
            </a:lvl2pPr>
            <a:lvl3pPr>
              <a:defRPr sz="1400">
                <a:solidFill>
                  <a:srgbClr val="666666"/>
                </a:solidFill>
                <a:latin typeface="+mn-lt"/>
              </a:defRPr>
            </a:lvl3pPr>
            <a:lvl4pPr>
              <a:defRPr sz="1400">
                <a:solidFill>
                  <a:srgbClr val="666666"/>
                </a:solidFill>
                <a:latin typeface="+mn-lt"/>
              </a:defRPr>
            </a:lvl4pPr>
            <a:lvl5pPr>
              <a:defRPr sz="1400">
                <a:solidFill>
                  <a:srgbClr val="666666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Insert text here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994152"/>
            <a:ext cx="4227871" cy="0"/>
          </a:xfrm>
          <a:prstGeom prst="line">
            <a:avLst/>
          </a:prstGeom>
          <a:ln>
            <a:solidFill>
              <a:srgbClr val="FFFFFF"/>
            </a:solidFill>
          </a:ln>
          <a:effectLst>
            <a:outerShdw blurRad="12700" dist="19939" dir="5400000" algn="tl" rotWithShape="0">
              <a:srgbClr val="000000">
                <a:alpha val="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Image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757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8" y="0"/>
            <a:ext cx="9130473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" y="994152"/>
            <a:ext cx="4227871" cy="0"/>
          </a:xfrm>
          <a:prstGeom prst="line">
            <a:avLst/>
          </a:prstGeom>
          <a:ln>
            <a:solidFill>
              <a:srgbClr val="FFFFFF"/>
            </a:solidFill>
          </a:ln>
          <a:effectLst>
            <a:outerShdw blurRad="12700" dist="19939" dir="5400000" algn="tl" rotWithShape="0">
              <a:srgbClr val="000000">
                <a:alpha val="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Review slide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4753094" y="1600201"/>
            <a:ext cx="3933707" cy="4525433"/>
          </a:xfrm>
        </p:spPr>
        <p:txBody>
          <a:bodyPr/>
          <a:lstStyle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Objective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dot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1061">
            <a:off x="-97120" y="3565445"/>
            <a:ext cx="3117722" cy="279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663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8" y="0"/>
            <a:ext cx="9130473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" y="994152"/>
            <a:ext cx="4227871" cy="0"/>
          </a:xfrm>
          <a:prstGeom prst="line">
            <a:avLst/>
          </a:prstGeom>
          <a:ln>
            <a:solidFill>
              <a:srgbClr val="FFFFFF"/>
            </a:solidFill>
          </a:ln>
          <a:effectLst>
            <a:outerShdw blurRad="12700" dist="19939" dir="5400000" algn="tl" rotWithShape="0">
              <a:srgbClr val="000000">
                <a:alpha val="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700003" y="1885039"/>
            <a:ext cx="0" cy="1125611"/>
          </a:xfrm>
          <a:prstGeom prst="line">
            <a:avLst/>
          </a:prstGeom>
          <a:ln w="12700" cmpd="sng">
            <a:solidFill>
              <a:schemeClr val="bg1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700003" y="3515323"/>
            <a:ext cx="0" cy="1125611"/>
          </a:xfrm>
          <a:prstGeom prst="line">
            <a:avLst/>
          </a:prstGeom>
          <a:ln w="12700" cmpd="sng">
            <a:solidFill>
              <a:schemeClr val="bg1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700003" y="5156200"/>
            <a:ext cx="0" cy="1125611"/>
          </a:xfrm>
          <a:prstGeom prst="line">
            <a:avLst/>
          </a:prstGeom>
          <a:ln w="12700" cmpd="sng">
            <a:solidFill>
              <a:schemeClr val="bg1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999672" y="1832133"/>
            <a:ext cx="1397000" cy="1278467"/>
          </a:xfrm>
          <a:prstGeom prst="rect">
            <a:avLst/>
          </a:prstGeom>
          <a:ln>
            <a:solidFill>
              <a:srgbClr val="E2E2E2"/>
            </a:solidFill>
          </a:ln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Click to insert image</a:t>
            </a:r>
            <a:endParaRPr lang="en-US" dirty="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90600" y="3449027"/>
            <a:ext cx="1397000" cy="1278467"/>
          </a:xfrm>
          <a:prstGeom prst="rect">
            <a:avLst/>
          </a:prstGeom>
          <a:ln>
            <a:solidFill>
              <a:srgbClr val="E2E2E2"/>
            </a:solidFill>
          </a:ln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Click to insert image</a:t>
            </a:r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990600" y="5079621"/>
            <a:ext cx="1397000" cy="1278467"/>
          </a:xfrm>
          <a:prstGeom prst="rect">
            <a:avLst/>
          </a:prstGeom>
          <a:ln>
            <a:solidFill>
              <a:srgbClr val="E2E2E2"/>
            </a:solidFill>
          </a:ln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Click to insert image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819400" y="1969773"/>
            <a:ext cx="2243138" cy="895351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0" i="0" baseline="0">
                <a:solidFill>
                  <a:srgbClr val="666666"/>
                </a:solidFill>
                <a:latin typeface="Gill Sans MT"/>
                <a:cs typeface="Gill Sans MT"/>
              </a:defRPr>
            </a:lvl1pPr>
            <a:lvl2pPr>
              <a:defRPr sz="1400">
                <a:solidFill>
                  <a:srgbClr val="666666"/>
                </a:solidFill>
                <a:latin typeface="+mn-lt"/>
              </a:defRPr>
            </a:lvl2pPr>
            <a:lvl3pPr>
              <a:defRPr sz="1400">
                <a:solidFill>
                  <a:srgbClr val="666666"/>
                </a:solidFill>
                <a:latin typeface="+mn-lt"/>
              </a:defRPr>
            </a:lvl3pPr>
            <a:lvl4pPr>
              <a:defRPr sz="1400">
                <a:solidFill>
                  <a:srgbClr val="666666"/>
                </a:solidFill>
                <a:latin typeface="+mn-lt"/>
              </a:defRPr>
            </a:lvl4pPr>
            <a:lvl5pPr>
              <a:defRPr sz="1400">
                <a:solidFill>
                  <a:srgbClr val="666666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Insert text here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819400" y="3616807"/>
            <a:ext cx="2243138" cy="895351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0" i="0" baseline="0">
                <a:solidFill>
                  <a:srgbClr val="666666"/>
                </a:solidFill>
                <a:latin typeface="Gill Sans MT"/>
                <a:cs typeface="Gill Sans MT"/>
              </a:defRPr>
            </a:lvl1pPr>
            <a:lvl2pPr>
              <a:defRPr sz="1400">
                <a:solidFill>
                  <a:srgbClr val="666666"/>
                </a:solidFill>
                <a:latin typeface="+mn-lt"/>
              </a:defRPr>
            </a:lvl2pPr>
            <a:lvl3pPr>
              <a:defRPr sz="1400">
                <a:solidFill>
                  <a:srgbClr val="666666"/>
                </a:solidFill>
                <a:latin typeface="+mn-lt"/>
              </a:defRPr>
            </a:lvl3pPr>
            <a:lvl4pPr>
              <a:defRPr sz="1400">
                <a:solidFill>
                  <a:srgbClr val="666666"/>
                </a:solidFill>
                <a:latin typeface="+mn-lt"/>
              </a:defRPr>
            </a:lvl4pPr>
            <a:lvl5pPr>
              <a:defRPr sz="1400">
                <a:solidFill>
                  <a:srgbClr val="666666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Insert text here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819400" y="5275206"/>
            <a:ext cx="2243138" cy="895351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0" i="0" baseline="0">
                <a:solidFill>
                  <a:srgbClr val="666666"/>
                </a:solidFill>
                <a:latin typeface="Gill Sans MT"/>
                <a:cs typeface="Gill Sans MT"/>
              </a:defRPr>
            </a:lvl1pPr>
            <a:lvl2pPr>
              <a:defRPr sz="1400">
                <a:solidFill>
                  <a:srgbClr val="666666"/>
                </a:solidFill>
                <a:latin typeface="+mn-lt"/>
              </a:defRPr>
            </a:lvl2pPr>
            <a:lvl3pPr>
              <a:defRPr sz="1400">
                <a:solidFill>
                  <a:srgbClr val="666666"/>
                </a:solidFill>
                <a:latin typeface="+mn-lt"/>
              </a:defRPr>
            </a:lvl3pPr>
            <a:lvl4pPr>
              <a:defRPr sz="1400">
                <a:solidFill>
                  <a:srgbClr val="666666"/>
                </a:solidFill>
                <a:latin typeface="+mn-lt"/>
              </a:defRPr>
            </a:lvl4pPr>
            <a:lvl5pPr>
              <a:defRPr sz="1400">
                <a:solidFill>
                  <a:srgbClr val="666666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Insert text here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Content/Picture slide</a:t>
            </a:r>
            <a:endParaRPr lang="en-US" dirty="0"/>
          </a:p>
        </p:txBody>
      </p:sp>
      <p:pic>
        <p:nvPicPr>
          <p:cNvPr id="16" name="Picture 15" descr="smalldots_croppe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77" b="22182"/>
          <a:stretch/>
        </p:blipFill>
        <p:spPr>
          <a:xfrm>
            <a:off x="6071134" y="4301270"/>
            <a:ext cx="3072866" cy="25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3246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/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8" y="0"/>
            <a:ext cx="9130473" cy="6858000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080490" y="2108200"/>
            <a:ext cx="6336146" cy="23489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baseline="0">
                <a:solidFill>
                  <a:schemeClr val="tx1"/>
                </a:solidFill>
                <a:latin typeface="Gill Sans MT"/>
                <a:cs typeface="Gill Sans MT"/>
              </a:defRPr>
            </a:lvl1pPr>
            <a:lvl2pPr>
              <a:defRPr sz="1400">
                <a:solidFill>
                  <a:srgbClr val="666666"/>
                </a:solidFill>
                <a:latin typeface="+mn-lt"/>
              </a:defRPr>
            </a:lvl2pPr>
            <a:lvl3pPr>
              <a:defRPr sz="1400">
                <a:solidFill>
                  <a:srgbClr val="666666"/>
                </a:solidFill>
                <a:latin typeface="+mn-lt"/>
              </a:defRPr>
            </a:lvl3pPr>
            <a:lvl4pPr>
              <a:defRPr sz="1400">
                <a:solidFill>
                  <a:srgbClr val="666666"/>
                </a:solidFill>
                <a:latin typeface="+mn-lt"/>
              </a:defRPr>
            </a:lvl4pPr>
            <a:lvl5pPr>
              <a:defRPr sz="1400">
                <a:solidFill>
                  <a:srgbClr val="666666"/>
                </a:solidFill>
                <a:latin typeface="+mn-lt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ipsum dolor sit amet, consectetuer adipiscing elit. Maecenas porttitor congue massa.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“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91200" y="4457198"/>
            <a:ext cx="2590800" cy="431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1" baseline="0">
                <a:solidFill>
                  <a:schemeClr val="bg1">
                    <a:lumMod val="75000"/>
                  </a:schemeClr>
                </a:solidFill>
                <a:latin typeface="Gill Sans MT"/>
                <a:cs typeface="Gill Sans MT"/>
              </a:defRPr>
            </a:lvl1pPr>
            <a:lvl2pPr>
              <a:defRPr sz="1400">
                <a:solidFill>
                  <a:srgbClr val="666666"/>
                </a:solidFill>
                <a:latin typeface="+mn-lt"/>
              </a:defRPr>
            </a:lvl2pPr>
            <a:lvl3pPr>
              <a:defRPr sz="1400">
                <a:solidFill>
                  <a:srgbClr val="666666"/>
                </a:solidFill>
                <a:latin typeface="+mn-lt"/>
              </a:defRPr>
            </a:lvl3pPr>
            <a:lvl4pPr>
              <a:defRPr sz="1400">
                <a:solidFill>
                  <a:srgbClr val="666666"/>
                </a:solidFill>
                <a:latin typeface="+mn-lt"/>
              </a:defRPr>
            </a:lvl4pPr>
            <a:lvl5pPr>
              <a:defRPr sz="1400">
                <a:solidFill>
                  <a:srgbClr val="666666"/>
                </a:solidFill>
                <a:latin typeface="+mn-lt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 - </a:t>
            </a:r>
            <a:r>
              <a:rPr lang="en-US" dirty="0" err="1" smtClean="0"/>
              <a:t>Lorem</a:t>
            </a:r>
            <a:r>
              <a:rPr lang="en-US" dirty="0" smtClean="0"/>
              <a:t>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pic>
        <p:nvPicPr>
          <p:cNvPr id="6" name="Picture 5" descr="circles_line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665409" y="2449679"/>
            <a:ext cx="6191212" cy="486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8196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/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8" y="0"/>
            <a:ext cx="9130473" cy="6858000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080490" y="2108200"/>
            <a:ext cx="6336146" cy="23489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baseline="0">
                <a:solidFill>
                  <a:schemeClr val="tx1"/>
                </a:solidFill>
                <a:latin typeface="Gill Sans MT"/>
                <a:cs typeface="Gill Sans MT"/>
              </a:defRPr>
            </a:lvl1pPr>
            <a:lvl2pPr>
              <a:defRPr sz="1400">
                <a:solidFill>
                  <a:srgbClr val="666666"/>
                </a:solidFill>
                <a:latin typeface="+mn-lt"/>
              </a:defRPr>
            </a:lvl2pPr>
            <a:lvl3pPr>
              <a:defRPr sz="1400">
                <a:solidFill>
                  <a:srgbClr val="666666"/>
                </a:solidFill>
                <a:latin typeface="+mn-lt"/>
              </a:defRPr>
            </a:lvl3pPr>
            <a:lvl4pPr>
              <a:defRPr sz="1400">
                <a:solidFill>
                  <a:srgbClr val="666666"/>
                </a:solidFill>
                <a:latin typeface="+mn-lt"/>
              </a:defRPr>
            </a:lvl4pPr>
            <a:lvl5pPr>
              <a:defRPr sz="1400">
                <a:solidFill>
                  <a:srgbClr val="666666"/>
                </a:solidFill>
                <a:latin typeface="+mn-lt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ipsum dolor sit amet, consectetuer adipiscing elit. Maecenas porttitor congue massa.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“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91200" y="4457198"/>
            <a:ext cx="2590800" cy="431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1" baseline="0">
                <a:solidFill>
                  <a:schemeClr val="bg1">
                    <a:lumMod val="75000"/>
                  </a:schemeClr>
                </a:solidFill>
                <a:latin typeface="Gill Sans MT"/>
                <a:cs typeface="Gill Sans MT"/>
              </a:defRPr>
            </a:lvl1pPr>
            <a:lvl2pPr>
              <a:defRPr sz="1400">
                <a:solidFill>
                  <a:srgbClr val="666666"/>
                </a:solidFill>
                <a:latin typeface="+mn-lt"/>
              </a:defRPr>
            </a:lvl2pPr>
            <a:lvl3pPr>
              <a:defRPr sz="1400">
                <a:solidFill>
                  <a:srgbClr val="666666"/>
                </a:solidFill>
                <a:latin typeface="+mn-lt"/>
              </a:defRPr>
            </a:lvl3pPr>
            <a:lvl4pPr>
              <a:defRPr sz="1400">
                <a:solidFill>
                  <a:srgbClr val="666666"/>
                </a:solidFill>
                <a:latin typeface="+mn-lt"/>
              </a:defRPr>
            </a:lvl4pPr>
            <a:lvl5pPr>
              <a:defRPr sz="1400">
                <a:solidFill>
                  <a:srgbClr val="666666"/>
                </a:solidFill>
                <a:latin typeface="+mn-lt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 - </a:t>
            </a:r>
            <a:r>
              <a:rPr lang="en-US" dirty="0" err="1" smtClean="0"/>
              <a:t>Lorem</a:t>
            </a:r>
            <a:r>
              <a:rPr lang="en-US" dirty="0" smtClean="0"/>
              <a:t>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pic>
        <p:nvPicPr>
          <p:cNvPr id="6" name="Picture 5" descr="lines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5" y="5251528"/>
            <a:ext cx="9277315" cy="160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6962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Quote/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8" y="0"/>
            <a:ext cx="9130473" cy="6858000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080490" y="2108200"/>
            <a:ext cx="6336146" cy="23489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baseline="0">
                <a:solidFill>
                  <a:schemeClr val="tx1"/>
                </a:solidFill>
                <a:latin typeface="Gill Sans MT"/>
                <a:cs typeface="Gill Sans MT"/>
              </a:defRPr>
            </a:lvl1pPr>
            <a:lvl2pPr>
              <a:defRPr sz="1400">
                <a:solidFill>
                  <a:srgbClr val="666666"/>
                </a:solidFill>
                <a:latin typeface="+mn-lt"/>
              </a:defRPr>
            </a:lvl2pPr>
            <a:lvl3pPr>
              <a:defRPr sz="1400">
                <a:solidFill>
                  <a:srgbClr val="666666"/>
                </a:solidFill>
                <a:latin typeface="+mn-lt"/>
              </a:defRPr>
            </a:lvl3pPr>
            <a:lvl4pPr>
              <a:defRPr sz="1400">
                <a:solidFill>
                  <a:srgbClr val="666666"/>
                </a:solidFill>
                <a:latin typeface="+mn-lt"/>
              </a:defRPr>
            </a:lvl4pPr>
            <a:lvl5pPr>
              <a:defRPr sz="1400">
                <a:solidFill>
                  <a:srgbClr val="666666"/>
                </a:solidFill>
                <a:latin typeface="+mn-lt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ipsum dolor sit amet, consectetuer adipiscing elit. Maecenas porttitor congue massa.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“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91200" y="4457198"/>
            <a:ext cx="2590800" cy="431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1" baseline="0">
                <a:solidFill>
                  <a:schemeClr val="bg1">
                    <a:lumMod val="75000"/>
                  </a:schemeClr>
                </a:solidFill>
                <a:latin typeface="Gill Sans MT"/>
                <a:cs typeface="Gill Sans MT"/>
              </a:defRPr>
            </a:lvl1pPr>
            <a:lvl2pPr>
              <a:defRPr sz="1400">
                <a:solidFill>
                  <a:srgbClr val="666666"/>
                </a:solidFill>
                <a:latin typeface="+mn-lt"/>
              </a:defRPr>
            </a:lvl2pPr>
            <a:lvl3pPr>
              <a:defRPr sz="1400">
                <a:solidFill>
                  <a:srgbClr val="666666"/>
                </a:solidFill>
                <a:latin typeface="+mn-lt"/>
              </a:defRPr>
            </a:lvl3pPr>
            <a:lvl4pPr>
              <a:defRPr sz="1400">
                <a:solidFill>
                  <a:srgbClr val="666666"/>
                </a:solidFill>
                <a:latin typeface="+mn-lt"/>
              </a:defRPr>
            </a:lvl4pPr>
            <a:lvl5pPr>
              <a:defRPr sz="1400">
                <a:solidFill>
                  <a:srgbClr val="666666"/>
                </a:solidFill>
                <a:latin typeface="+mn-lt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 - </a:t>
            </a:r>
            <a:r>
              <a:rPr lang="en-US" dirty="0" err="1" smtClean="0"/>
              <a:t>Lorem</a:t>
            </a:r>
            <a:r>
              <a:rPr lang="en-US" dirty="0" smtClean="0"/>
              <a:t>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pic>
        <p:nvPicPr>
          <p:cNvPr id="6" name="Picture 5" descr="circl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-885467" y="3950357"/>
            <a:ext cx="3204408" cy="349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6962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/>
        <p:txBody>
          <a:bodyPr/>
          <a:lstStyle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" y="994152"/>
            <a:ext cx="4227871" cy="0"/>
          </a:xfrm>
          <a:prstGeom prst="line">
            <a:avLst/>
          </a:prstGeom>
          <a:ln>
            <a:solidFill>
              <a:srgbClr val="FFFFFF"/>
            </a:solidFill>
          </a:ln>
          <a:effectLst>
            <a:outerShdw blurRad="12700" dist="19939" dir="5400000" algn="tl" rotWithShape="0">
              <a:srgbClr val="000000">
                <a:alpha val="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292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51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343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FED2C8B-42A5-47E7-B775-2F50DF726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958138" cy="896907"/>
          </a:xfrm>
        </p:spPr>
        <p:txBody>
          <a:bodyPr anchor="b"/>
          <a:lstStyle>
            <a:lvl1pPr>
              <a:defRPr>
                <a:latin typeface="Univers LT Std 55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2724"/>
            <a:ext cx="7772400" cy="4337076"/>
          </a:xfrm>
        </p:spPr>
        <p:txBody>
          <a:bodyPr/>
          <a:lstStyle>
            <a:lvl1pPr marL="225425" indent="-225425">
              <a:buFont typeface="Wingdings" pitchFamily="2" charset="2"/>
              <a:buChar char="§"/>
              <a:defRPr sz="2800">
                <a:latin typeface="Arial" pitchFamily="34" charset="0"/>
                <a:cs typeface="Arial" pitchFamily="34" charset="0"/>
              </a:defRPr>
            </a:lvl1pPr>
            <a:lvl2pPr marL="688975" indent="-225425"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 marL="1139825" indent="-225425">
              <a:buFont typeface="Wingdings" pitchFamily="2" charset="2"/>
              <a:buChar char="§"/>
              <a:defRPr/>
            </a:lvl4pPr>
            <a:lvl5pPr marL="1603375" indent="-225425">
              <a:buFont typeface="Wingdings" pitchFamily="2" charset="2"/>
              <a:buChar char="§"/>
              <a:defRPr sz="1800" baseline="0">
                <a:latin typeface="Arial" pitchFamily="34" charset="0"/>
                <a:cs typeface="Arial" pitchFamily="34" charset="0"/>
              </a:defRPr>
            </a:lvl5pPr>
            <a:lvl6pPr marL="2051050" indent="-228600">
              <a:buFont typeface="Wingdings" pitchFamily="2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01625" y="6500813"/>
            <a:ext cx="2289175" cy="2508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0813"/>
            <a:ext cx="2895600" cy="250825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0813"/>
            <a:ext cx="2289175" cy="250825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pPr>
              <a:defRPr/>
            </a:pPr>
            <a:fld id="{CC945F36-6B5D-4351-86C9-3BBE94C85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latin typeface="Univers LT Std 85 XBl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343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E2B64C-E34D-46DA-ADA7-708D834FC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_SolidWHT.psd"/>
          <p:cNvPicPr>
            <a:picLocks/>
          </p:cNvPicPr>
          <p:nvPr userDrawn="1"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958138" cy="914400"/>
          </a:xfrm>
        </p:spPr>
        <p:txBody>
          <a:bodyPr anchor="b" anchorCtr="0"/>
          <a:lstStyle>
            <a:lvl1pPr>
              <a:defRPr>
                <a:latin typeface="Univers LT Std 55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bered Body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84338"/>
            <a:ext cx="777240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227013" indent="-227013">
              <a:buFont typeface="+mj-lt"/>
              <a:buAutoNum type="arabicPeriod"/>
              <a:defRPr sz="20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958138" cy="914400"/>
          </a:xfrm>
        </p:spPr>
        <p:txBody>
          <a:bodyPr anchor="b" anchorCtr="0"/>
          <a:lstStyle>
            <a:lvl1pPr>
              <a:defRPr>
                <a:latin typeface="Univers LT Std 55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50025"/>
            <a:ext cx="2133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z="1100" b="0"/>
            </a:lvl1pPr>
          </a:lstStyle>
          <a:p>
            <a:fld id="{4A8785A8-5E7E-4183-9CFB-D114D491C6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33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ed Body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84338"/>
            <a:ext cx="777240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117475" indent="-117475">
              <a:buFont typeface="Arial" pitchFamily="34" charset="0"/>
              <a:buChar char="•"/>
              <a:defRPr sz="2000" b="0" baseline="0">
                <a:solidFill>
                  <a:schemeClr val="tx1"/>
                </a:solidFill>
                <a:latin typeface="+mn-lt"/>
              </a:defRPr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	           </a:t>
            </a:r>
            <a:fld id="{2E97F534-700E-4A65-82EA-5D3A9715280D}" type="slidenum">
              <a:rPr lang="en-US" sz="1100" smtClean="0">
                <a:solidFill>
                  <a:schemeClr val="bg2">
                    <a:lumMod val="50000"/>
                  </a:schemeClr>
                </a:solidFill>
              </a:rPr>
              <a:pPr/>
              <a:t>‹#›</a:t>
            </a:fld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82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5969" y="1600201"/>
            <a:ext cx="8212065" cy="4687359"/>
          </a:xfrm>
          <a:ln w="6350" cmpd="sng">
            <a:solidFill>
              <a:schemeClr val="bg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" y="994152"/>
            <a:ext cx="4227871" cy="0"/>
          </a:xfrm>
          <a:prstGeom prst="line">
            <a:avLst/>
          </a:prstGeom>
          <a:ln>
            <a:solidFill>
              <a:srgbClr val="FFFFFF"/>
            </a:solidFill>
          </a:ln>
          <a:effectLst>
            <a:outerShdw blurRad="12700" dist="19939" dir="5400000" algn="tl" rotWithShape="0">
              <a:srgbClr val="000000">
                <a:alpha val="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5168"/>
            <a:ext cx="8229600" cy="8735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006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7201" y="1600201"/>
            <a:ext cx="3933707" cy="4525433"/>
          </a:xfrm>
        </p:spPr>
        <p:txBody>
          <a:bodyPr/>
          <a:lstStyle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" y="994152"/>
            <a:ext cx="4227871" cy="0"/>
          </a:xfrm>
          <a:prstGeom prst="line">
            <a:avLst/>
          </a:prstGeom>
          <a:ln>
            <a:solidFill>
              <a:srgbClr val="FFFFFF"/>
            </a:solidFill>
          </a:ln>
          <a:effectLst>
            <a:outerShdw blurRad="12700" dist="19939" dir="5400000" algn="tl" rotWithShape="0">
              <a:srgbClr val="000000">
                <a:alpha val="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4753094" y="1600201"/>
            <a:ext cx="3933707" cy="4525433"/>
          </a:xfrm>
        </p:spPr>
        <p:txBody>
          <a:bodyPr/>
          <a:lstStyle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54449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-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8" y="0"/>
            <a:ext cx="9130473" cy="6858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994152"/>
            <a:ext cx="4227871" cy="0"/>
          </a:xfrm>
          <a:prstGeom prst="line">
            <a:avLst/>
          </a:prstGeom>
          <a:ln>
            <a:solidFill>
              <a:srgbClr val="FFFFFF"/>
            </a:solidFill>
          </a:ln>
          <a:effectLst>
            <a:outerShdw blurRad="12700" dist="19939" dir="5400000" algn="tl" rotWithShape="0">
              <a:srgbClr val="000000">
                <a:alpha val="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57201" y="1600201"/>
            <a:ext cx="3953164" cy="4022663"/>
          </a:xfrm>
          <a:prstGeom prst="rect">
            <a:avLst/>
          </a:prstGeom>
          <a:ln>
            <a:solidFill>
              <a:srgbClr val="E2E2E2"/>
            </a:solidFill>
          </a:ln>
        </p:spPr>
        <p:txBody>
          <a:bodyPr/>
          <a:lstStyle>
            <a:lvl1pPr>
              <a:buNone/>
              <a:defRPr sz="24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insert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2"/>
          </p:nvPr>
        </p:nvSpPr>
        <p:spPr>
          <a:xfrm>
            <a:off x="4753094" y="1600201"/>
            <a:ext cx="3933707" cy="4525433"/>
          </a:xfrm>
        </p:spPr>
        <p:txBody>
          <a:bodyPr/>
          <a:lstStyle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823003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8" y="0"/>
            <a:ext cx="9130473" cy="6858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994152"/>
            <a:ext cx="4227871" cy="0"/>
          </a:xfrm>
          <a:prstGeom prst="line">
            <a:avLst/>
          </a:prstGeom>
          <a:ln>
            <a:solidFill>
              <a:srgbClr val="FFFFFF"/>
            </a:solidFill>
          </a:ln>
          <a:effectLst>
            <a:outerShdw blurRad="12700" dist="19939" dir="5400000" algn="tl" rotWithShape="0">
              <a:srgbClr val="000000">
                <a:alpha val="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753094" y="1600201"/>
            <a:ext cx="3933707" cy="4022663"/>
          </a:xfrm>
          <a:prstGeom prst="rect">
            <a:avLst/>
          </a:prstGeom>
          <a:ln>
            <a:solidFill>
              <a:srgbClr val="E2E2E2"/>
            </a:solidFill>
          </a:ln>
        </p:spPr>
        <p:txBody>
          <a:bodyPr/>
          <a:lstStyle>
            <a:lvl1pPr>
              <a:buNone/>
              <a:defRPr sz="24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insert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7201" y="1600201"/>
            <a:ext cx="3933707" cy="4525433"/>
          </a:xfrm>
        </p:spPr>
        <p:txBody>
          <a:bodyPr/>
          <a:lstStyle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247641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30473" cy="6857999"/>
          </a:xfrm>
          <a:prstGeom prst="rect">
            <a:avLst/>
          </a:prstGeom>
        </p:spPr>
      </p:pic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25723" y="307345"/>
            <a:ext cx="8292271" cy="103928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3400" b="0" i="0" baseline="0">
                <a:solidFill>
                  <a:srgbClr val="1F447D"/>
                </a:solidFill>
                <a:latin typeface="Gill Sans MT"/>
                <a:cs typeface="Gill Sans MT"/>
              </a:defRPr>
            </a:lvl1pPr>
          </a:lstStyle>
          <a:p>
            <a:pPr lvl="0"/>
            <a:r>
              <a:rPr lang="en-US" dirty="0" smtClean="0"/>
              <a:t>Timeline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75417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ction-b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8006"/>
            <a:ext cx="9177503" cy="516999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63757" y="2810929"/>
            <a:ext cx="4799584" cy="103928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4400" b="0" i="0" baseline="0">
                <a:solidFill>
                  <a:srgbClr val="1F447D"/>
                </a:solidFill>
                <a:latin typeface="Gill Sans MT"/>
                <a:cs typeface="Gill Sans MT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" y="3748543"/>
            <a:ext cx="4227871" cy="0"/>
          </a:xfrm>
          <a:prstGeom prst="line">
            <a:avLst/>
          </a:prstGeom>
          <a:ln>
            <a:solidFill>
              <a:srgbClr val="FFFFFF"/>
            </a:solidFill>
          </a:ln>
          <a:effectLst>
            <a:outerShdw blurRad="12700" dist="19939" dir="5400000" algn="tl" rotWithShape="0">
              <a:srgbClr val="000000">
                <a:alpha val="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9717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30473" cy="685799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63757" y="2810929"/>
            <a:ext cx="4799584" cy="103928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4400" b="0" i="0" baseline="0">
                <a:solidFill>
                  <a:srgbClr val="1F447D"/>
                </a:solidFill>
                <a:latin typeface="Gill Sans MT"/>
                <a:cs typeface="Gill Sans MT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" y="3748543"/>
            <a:ext cx="4227871" cy="0"/>
          </a:xfrm>
          <a:prstGeom prst="line">
            <a:avLst/>
          </a:prstGeom>
          <a:ln>
            <a:solidFill>
              <a:srgbClr val="FFFFFF"/>
            </a:solidFill>
          </a:ln>
          <a:effectLst>
            <a:outerShdw blurRad="12700" dist="19939" dir="5400000" algn="tl" rotWithShape="0">
              <a:srgbClr val="000000">
                <a:alpha val="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in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46736">
            <a:off x="-135151" y="4119700"/>
            <a:ext cx="9446564" cy="314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646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2.jp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8" y="0"/>
            <a:ext cx="9130473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57200" y="275168"/>
            <a:ext cx="8229600" cy="873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8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700" r:id="rId20"/>
    <p:sldLayoutId id="2147483701" r:id="rId21"/>
    <p:sldLayoutId id="2147483702" r:id="rId22"/>
    <p:sldLayoutId id="2147483677" r:id="rId23"/>
    <p:sldLayoutId id="2147483678" r:id="rId24"/>
    <p:sldLayoutId id="2147483703" r:id="rId25"/>
    <p:sldLayoutId id="2147483705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400" b="0" i="0" kern="1200">
          <a:solidFill>
            <a:schemeClr val="tx1"/>
          </a:solidFill>
          <a:latin typeface="+mj-lt"/>
          <a:ea typeface="+mj-ea"/>
          <a:cs typeface="Gill Sans M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700" b="0" i="0" kern="1200">
          <a:solidFill>
            <a:schemeClr val="bg1">
              <a:lumMod val="10000"/>
            </a:schemeClr>
          </a:solidFill>
          <a:latin typeface="Gill Sans MT"/>
          <a:ea typeface="+mn-ea"/>
          <a:cs typeface="Gill Sans MT"/>
        </a:defRPr>
      </a:lvl1pPr>
      <a:lvl2pPr marL="548640" indent="-285750" algn="l" defTabSz="457200" rtl="0" eaLnBrk="1" latinLnBrk="0" hangingPunct="1">
        <a:spcBef>
          <a:spcPts val="600"/>
        </a:spcBef>
        <a:buClr>
          <a:schemeClr val="accent3"/>
        </a:buClr>
        <a:buFont typeface="Arial"/>
        <a:buChar char="•"/>
        <a:defRPr sz="13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Gill Sans MT"/>
        </a:defRPr>
      </a:lvl2pPr>
      <a:lvl3pPr marL="822960" indent="-228600" algn="l" defTabSz="457200" rtl="0" eaLnBrk="1" latinLnBrk="0" hangingPunct="1">
        <a:spcBef>
          <a:spcPts val="600"/>
        </a:spcBef>
        <a:buFont typeface="Lucida Grande"/>
        <a:buChar char="–"/>
        <a:defRPr sz="1300" b="0" i="0" kern="1200">
          <a:solidFill>
            <a:schemeClr val="bg2">
              <a:lumMod val="50000"/>
            </a:schemeClr>
          </a:solidFill>
          <a:latin typeface="+mn-lt"/>
          <a:ea typeface="+mn-ea"/>
          <a:cs typeface="Gill Sans M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 bwMode="auto">
          <a:xfrm>
            <a:off x="520700" y="4114800"/>
            <a:ext cx="81534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3400" kern="0" spc="100" dirty="0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Data </a:t>
            </a:r>
            <a:r>
              <a:rPr lang="en-US" sz="3400" kern="0" spc="100" dirty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Visualization and Discovery for Better Business </a:t>
            </a:r>
            <a:r>
              <a:rPr lang="en-US" sz="3400" kern="0" spc="100" dirty="0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Decisions</a:t>
            </a:r>
            <a:r>
              <a:rPr kumimoji="0" lang="en-US" sz="1600" b="0" i="0" u="none" strike="noStrike" kern="0" cap="none" spc="10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kern="0" spc="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Mike Klaczynski</a:t>
            </a:r>
            <a:endParaRPr lang="en-US" sz="1600" kern="0" spc="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mklaczynski@tableausoftware.com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@</a:t>
            </a:r>
            <a:r>
              <a:rPr kumimoji="0" lang="en-US" sz="1600" b="0" i="0" u="none" strike="noStrike" kern="0" cap="none" spc="1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mikeklacy</a:t>
            </a:r>
            <a:endParaRPr kumimoji="0" lang="en-US" sz="1600" b="0" i="0" u="none" strike="noStrike" kern="0" cap="none" spc="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102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the Cycle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0780" y="1475715"/>
            <a:ext cx="8003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i="1" dirty="0" smtClean="0"/>
              <a:t>Incremental</a:t>
            </a:r>
            <a:r>
              <a:rPr lang="en-US" dirty="0" smtClean="0"/>
              <a:t>:  allow people to easily and incrementally </a:t>
            </a:r>
            <a:r>
              <a:rPr lang="en-US" b="1" dirty="0" smtClean="0">
                <a:solidFill>
                  <a:schemeClr val="accent3"/>
                </a:solidFill>
              </a:rPr>
              <a:t>change the data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accent3"/>
                </a:solidFill>
              </a:rPr>
              <a:t>how they are looking at it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 smtClean="0"/>
              <a:t>Expressive:  </a:t>
            </a:r>
            <a:r>
              <a:rPr lang="en-US" dirty="0" smtClean="0"/>
              <a:t>there is </a:t>
            </a:r>
            <a:r>
              <a:rPr lang="en-US" b="1" dirty="0" smtClean="0">
                <a:solidFill>
                  <a:schemeClr val="accent3"/>
                </a:solidFill>
              </a:rPr>
              <a:t>no single view</a:t>
            </a:r>
            <a:r>
              <a:rPr lang="en-US" dirty="0" smtClean="0"/>
              <a:t> for all tasks and all data 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 smtClean="0"/>
              <a:t>Unified</a:t>
            </a:r>
            <a:r>
              <a:rPr lang="en-US" dirty="0" smtClean="0"/>
              <a:t>:  leverage the </a:t>
            </a:r>
            <a:r>
              <a:rPr lang="en-US" b="1" dirty="0" smtClean="0">
                <a:solidFill>
                  <a:schemeClr val="accent3"/>
                </a:solidFill>
              </a:rPr>
              <a:t>revolutionary changes </a:t>
            </a:r>
            <a:r>
              <a:rPr lang="en-US" dirty="0" smtClean="0"/>
              <a:t>in database technology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 smtClean="0"/>
              <a:t>Direct</a:t>
            </a:r>
            <a:r>
              <a:rPr lang="en-US" dirty="0" smtClean="0"/>
              <a:t>:  </a:t>
            </a:r>
            <a:r>
              <a:rPr lang="en-US" b="1" dirty="0" smtClean="0">
                <a:solidFill>
                  <a:schemeClr val="accent3"/>
                </a:solidFill>
              </a:rPr>
              <a:t>make the tool disappear </a:t>
            </a:r>
            <a:r>
              <a:rPr lang="en-US" dirty="0" smtClean="0"/>
              <a:t>so the user can </a:t>
            </a:r>
            <a:r>
              <a:rPr lang="en-US" b="1" dirty="0" smtClean="0">
                <a:solidFill>
                  <a:schemeClr val="accent3"/>
                </a:solidFill>
              </a:rPr>
              <a:t>directly interact </a:t>
            </a:r>
            <a:r>
              <a:rPr lang="en-US" dirty="0" smtClean="0"/>
              <a:t>with the data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208" y="4240243"/>
            <a:ext cx="1330466" cy="213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9903" y="4238145"/>
            <a:ext cx="1303989" cy="209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7181" y="4186916"/>
            <a:ext cx="2440181" cy="207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154925" y="4975631"/>
            <a:ext cx="621185" cy="372841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DA4B5"/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275045" y="4479852"/>
            <a:ext cx="6492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DA4B5"/>
                </a:solidFill>
              </a:rPr>
              <a:t>click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2275045" y="5036366"/>
            <a:ext cx="621185" cy="372841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DA4B5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44581" y="4479852"/>
            <a:ext cx="6492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DA4B5"/>
                </a:solidFill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222939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5" y="284188"/>
            <a:ext cx="9143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kern="0" dirty="0" smtClean="0">
                <a:solidFill>
                  <a:srgbClr val="1C447E"/>
                </a:solidFill>
                <a:latin typeface="Gill Sans MT"/>
                <a:cs typeface="Gill Sans MT"/>
              </a:rPr>
              <a:t>The Tableau Revolution</a:t>
            </a:r>
            <a:endParaRPr lang="en-US" sz="4800" kern="0" dirty="0">
              <a:solidFill>
                <a:srgbClr val="1C447E"/>
              </a:solidFill>
              <a:latin typeface="Gill Sans MT"/>
              <a:cs typeface="Gill Sans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894" y="1015090"/>
            <a:ext cx="91477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6600"/>
              </a:buClr>
            </a:pPr>
            <a:r>
              <a:rPr lang="en-US" sz="1600" dirty="0" smtClean="0">
                <a:solidFill>
                  <a:srgbClr val="8D8F98"/>
                </a:solidFill>
                <a:latin typeface="Gill Sans MT"/>
              </a:rPr>
              <a:t>Fast and easy analytics for everyone</a:t>
            </a:r>
            <a:endParaRPr lang="en-US" sz="1600" dirty="0">
              <a:solidFill>
                <a:srgbClr val="8D8F98"/>
              </a:solidFill>
              <a:latin typeface="GillSans-Italic"/>
            </a:endParaRPr>
          </a:p>
        </p:txBody>
      </p:sp>
      <p:pic>
        <p:nvPicPr>
          <p:cNvPr id="5" name="Picture 4" descr="Slides7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81132"/>
            <a:ext cx="9144000" cy="117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4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ChangeArrowheads="1"/>
          </p:cNvSpPr>
          <p:nvPr/>
        </p:nvSpPr>
        <p:spPr bwMode="auto">
          <a:xfrm>
            <a:off x="533400" y="1295400"/>
            <a:ext cx="1927521" cy="841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0" hangingPunct="0">
              <a:spcBef>
                <a:spcPct val="20000"/>
              </a:spcBef>
              <a:spcAft>
                <a:spcPct val="5000"/>
              </a:spcAft>
              <a:buClr>
                <a:srgbClr val="6D9AD1"/>
              </a:buClr>
              <a:buSzPct val="120000"/>
            </a:pPr>
            <a:endParaRPr lang="en-US" sz="1400" dirty="0">
              <a:latin typeface="Trebuchet MS" pitchFamily="34" charset="0"/>
            </a:endParaRPr>
          </a:p>
        </p:txBody>
      </p:sp>
      <p:sp>
        <p:nvSpPr>
          <p:cNvPr id="6164" name="Line 21"/>
          <p:cNvSpPr>
            <a:spLocks noChangeShapeType="1"/>
          </p:cNvSpPr>
          <p:nvPr/>
        </p:nvSpPr>
        <p:spPr bwMode="auto">
          <a:xfrm>
            <a:off x="533400" y="1295400"/>
            <a:ext cx="1927521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/>
          <a:lstStyle/>
          <a:p>
            <a:endParaRPr lang="en-US" dirty="0"/>
          </a:p>
        </p:txBody>
      </p:sp>
      <p:sp>
        <p:nvSpPr>
          <p:cNvPr id="6165" name="Line 23"/>
          <p:cNvSpPr>
            <a:spLocks noChangeShapeType="1"/>
          </p:cNvSpPr>
          <p:nvPr/>
        </p:nvSpPr>
        <p:spPr bwMode="auto">
          <a:xfrm>
            <a:off x="533400" y="1295400"/>
            <a:ext cx="0" cy="84137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People Work with Tableau?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98" y="4343400"/>
            <a:ext cx="2610724" cy="1663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113" y="4343400"/>
            <a:ext cx="2367774" cy="1642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4322504"/>
            <a:ext cx="2062628" cy="1663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486" y="1905000"/>
            <a:ext cx="8311028" cy="1831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142021"/>
            <a:ext cx="6772275" cy="56876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969" y="-11858"/>
            <a:ext cx="7577136" cy="115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s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5" y="284188"/>
            <a:ext cx="9143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kern="0" dirty="0" smtClean="0">
                <a:solidFill>
                  <a:srgbClr val="1C447E"/>
                </a:solidFill>
                <a:latin typeface="Gill Sans MT"/>
                <a:cs typeface="Gill Sans MT"/>
              </a:rPr>
              <a:t>For Everyone</a:t>
            </a:r>
            <a:endParaRPr lang="en-US" sz="4800" kern="0" dirty="0">
              <a:solidFill>
                <a:srgbClr val="1C447E"/>
              </a:solidFill>
              <a:latin typeface="Gill Sans MT"/>
              <a:cs typeface="Gill Sans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894" y="1065890"/>
            <a:ext cx="91477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6600"/>
              </a:buClr>
            </a:pPr>
            <a:r>
              <a:rPr lang="en-US" sz="1600" dirty="0" smtClean="0">
                <a:solidFill>
                  <a:srgbClr val="8D8F98"/>
                </a:solidFill>
                <a:latin typeface="Gill Sans MT"/>
              </a:rPr>
              <a:t>Ease of use leads to adoption across all departments and use cases</a:t>
            </a:r>
            <a:endParaRPr lang="en-US" sz="1600" dirty="0">
              <a:solidFill>
                <a:srgbClr val="8D8F98"/>
              </a:solidFill>
              <a:latin typeface="GillSans-Italic"/>
            </a:endParaRPr>
          </a:p>
        </p:txBody>
      </p:sp>
    </p:spTree>
    <p:extLst>
      <p:ext uri="{BB962C8B-B14F-4D97-AF65-F5344CB8AC3E}">
        <p14:creationId xmlns:p14="http://schemas.microsoft.com/office/powerpoint/2010/main" val="10209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200" y="3200400"/>
            <a:ext cx="4799584" cy="1039283"/>
          </a:xfrm>
        </p:spPr>
        <p:txBody>
          <a:bodyPr>
            <a:normAutofit/>
          </a:bodyPr>
          <a:lstStyle/>
          <a:p>
            <a:pPr algn="ctr"/>
            <a:r>
              <a:rPr lang="en-US" sz="3400" dirty="0" smtClean="0"/>
              <a:t>Let’s analyze some data!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03642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Tableau Software, Inc.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57201" y="1219200"/>
            <a:ext cx="5333999" cy="483446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latin typeface="+mj-lt"/>
                <a:cs typeface="Arial" pitchFamily="34" charset="0"/>
              </a:rPr>
              <a:t>We make </a:t>
            </a:r>
            <a:r>
              <a:rPr lang="en-US" sz="2000" dirty="0">
                <a:latin typeface="+mj-lt"/>
              </a:rPr>
              <a:t>rapid-fire</a:t>
            </a:r>
            <a:r>
              <a:rPr lang="en-US" sz="2000" dirty="0" smtClean="0">
                <a:latin typeface="+mj-lt"/>
                <a:cs typeface="Arial" pitchFamily="34" charset="0"/>
              </a:rPr>
              <a:t> business intelligence software.</a:t>
            </a:r>
          </a:p>
          <a:p>
            <a:pPr marL="0" indent="0">
              <a:spcAft>
                <a:spcPts val="600"/>
              </a:spcAft>
              <a:buNone/>
            </a:pPr>
            <a:endParaRPr lang="en-US" sz="900" dirty="0" smtClean="0">
              <a:solidFill>
                <a:srgbClr val="1F497D"/>
              </a:solidFill>
              <a:cs typeface="Arial" pitchFamily="34" charset="0"/>
            </a:endParaRP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Fastest growing business intelligence </a:t>
            </a:r>
            <a:r>
              <a:rPr lang="en-US" sz="2000" dirty="0" smtClean="0"/>
              <a:t>company in </a:t>
            </a:r>
            <a:r>
              <a:rPr lang="en-US" sz="2000" dirty="0"/>
              <a:t>the world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Stanford Professor Pat Hanrahan and Dr. Chris Stolte re-invented data visualization technology 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Patented products are in use by </a:t>
            </a:r>
            <a:r>
              <a:rPr lang="en-US" sz="2000" dirty="0" smtClean="0"/>
              <a:t>1,000’s </a:t>
            </a:r>
            <a:r>
              <a:rPr lang="en-US" sz="2000" dirty="0"/>
              <a:t>of customers 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Headquartered in Seattle, WA </a:t>
            </a:r>
            <a:endParaRPr lang="en-US" sz="2000" dirty="0" smtClean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Publicly traded as of May 2013</a:t>
            </a:r>
            <a:endParaRPr lang="en-US" sz="20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6781800" y="1227138"/>
            <a:ext cx="228600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7475" marR="0" lvl="0" indent="-1174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kern="0" dirty="0" smtClean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Customers:</a:t>
            </a:r>
            <a:endParaRPr kumimoji="0" lang="en-US" sz="8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cs typeface="Arial" pitchFamily="34" charset="0"/>
            </a:endParaRPr>
          </a:p>
          <a:p>
            <a:pPr marL="403225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eBay</a:t>
            </a:r>
          </a:p>
          <a:p>
            <a:pPr marL="403225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Wells Fargo</a:t>
            </a:r>
          </a:p>
          <a:p>
            <a:pPr marL="403225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dirty="0" smtClean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Bank of America</a:t>
            </a:r>
          </a:p>
          <a:p>
            <a:pPr marL="403225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Wal</a:t>
            </a:r>
            <a:r>
              <a:rPr lang="en-US" sz="1600" kern="0" dirty="0" smtClean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mart</a:t>
            </a:r>
          </a:p>
          <a:p>
            <a:pPr marL="403225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Safeway</a:t>
            </a:r>
          </a:p>
          <a:p>
            <a:pPr marL="403225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dirty="0" smtClean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GM</a:t>
            </a:r>
          </a:p>
          <a:p>
            <a:pPr marL="403225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dirty="0" smtClean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Pfizer</a:t>
            </a:r>
          </a:p>
          <a:p>
            <a:pPr marL="403225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dirty="0" smtClean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The Hartford</a:t>
            </a:r>
          </a:p>
          <a:p>
            <a:pPr marL="403225" lvl="1" indent="-180975" eaLnBrk="0" hangingPunct="0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Microsoft</a:t>
            </a:r>
          </a:p>
          <a:p>
            <a:pPr marL="403225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cs typeface="Arial" pitchFamily="34" charset="0"/>
              </a:rPr>
              <a:t>Merck</a:t>
            </a:r>
          </a:p>
          <a:p>
            <a:pPr marL="403225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dirty="0" smtClean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Ferrari</a:t>
            </a:r>
          </a:p>
          <a:p>
            <a:pPr marL="50800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600" kern="0" dirty="0" smtClean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+ </a:t>
            </a:r>
            <a:r>
              <a:rPr lang="en-US" sz="1600" b="1" kern="0" dirty="0" smtClean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10,000’s</a:t>
            </a:r>
            <a:r>
              <a:rPr lang="en-US" sz="1600" kern="0" dirty="0" smtClean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 more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rot="5400000">
            <a:off x="5410200" y="3268662"/>
            <a:ext cx="25908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6427"/>
            <a:ext cx="9144000" cy="515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1143000"/>
          </a:xfrm>
          <a:effectLst>
            <a:outerShdw blurRad="50800" dist="38100" dir="2700000" algn="tl" rotWithShape="0">
              <a:prstClr val="black">
                <a:alpha val="17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9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Help</a:t>
            </a:r>
            <a:r>
              <a:rPr lang="en-US" sz="54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6000" b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people</a:t>
            </a:r>
            <a:endParaRPr lang="en-US" sz="5400" b="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13461" y="1433967"/>
            <a:ext cx="2696572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7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3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their</a:t>
            </a:r>
            <a:r>
              <a:rPr lang="en-US" sz="40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 </a:t>
            </a:r>
            <a:r>
              <a:rPr lang="en-US" sz="6000" dirty="0">
                <a:solidFill>
                  <a:srgbClr val="1F497D">
                    <a:lumMod val="40000"/>
                    <a:lumOff val="60000"/>
                  </a:srgbClr>
                </a:solidFill>
                <a:latin typeface="+mj-lt"/>
              </a:rPr>
              <a:t>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6861" y="824367"/>
            <a:ext cx="5949064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7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solidFill>
                  <a:srgbClr val="1F497D">
                    <a:lumMod val="40000"/>
                    <a:lumOff val="60000"/>
                  </a:srgbClr>
                </a:solidFill>
                <a:latin typeface="+mj-lt"/>
              </a:rPr>
              <a:t>see</a:t>
            </a:r>
            <a:r>
              <a:rPr lang="en-US" sz="6000" dirty="0">
                <a:solidFill>
                  <a:srgbClr val="4F81BD">
                    <a:lumMod val="40000"/>
                    <a:lumOff val="60000"/>
                  </a:srgbClr>
                </a:solidFill>
                <a:latin typeface="+mj-lt"/>
              </a:rPr>
              <a:t> </a:t>
            </a:r>
            <a:r>
              <a:rPr lang="en-US" sz="44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and</a:t>
            </a:r>
            <a:r>
              <a:rPr lang="en-US" sz="60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 </a:t>
            </a:r>
            <a:r>
              <a:rPr lang="en-US" sz="6000" dirty="0">
                <a:solidFill>
                  <a:srgbClr val="1F497D">
                    <a:lumMod val="40000"/>
                    <a:lumOff val="60000"/>
                  </a:srgbClr>
                </a:solidFill>
                <a:latin typeface="+mj-lt"/>
              </a:rPr>
              <a:t>understand</a:t>
            </a:r>
          </a:p>
        </p:txBody>
      </p:sp>
    </p:spTree>
    <p:extLst>
      <p:ext uri="{BB962C8B-B14F-4D97-AF65-F5344CB8AC3E}">
        <p14:creationId xmlns:p14="http://schemas.microsoft.com/office/powerpoint/2010/main" val="39599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grid n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63" y="381000"/>
            <a:ext cx="82867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94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gri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63" y="381000"/>
            <a:ext cx="82867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85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9026775" cy="442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7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port tex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79023"/>
            <a:ext cx="8839200" cy="541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0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port ba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348" y="749724"/>
            <a:ext cx="8946452" cy="519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Cycle of Visual Analysis</a:t>
            </a:r>
            <a:endParaRPr lang="en-US" dirty="0"/>
          </a:p>
        </p:txBody>
      </p:sp>
      <p:pic>
        <p:nvPicPr>
          <p:cNvPr id="4" name="Picture 2" descr="C:\Users\efields\Documents\Content\Product Conceptual Diagrams\Cycle-of-Viz-Analy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5397" y="1236551"/>
            <a:ext cx="4971861" cy="4847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676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3_Tableau_Template_4">
  <a:themeElements>
    <a:clrScheme name="Tableau">
      <a:dk1>
        <a:srgbClr val="1F447D"/>
      </a:dk1>
      <a:lt1>
        <a:srgbClr val="E2E2E2"/>
      </a:lt1>
      <a:dk2>
        <a:srgbClr val="1F447D"/>
      </a:dk2>
      <a:lt2>
        <a:srgbClr val="E2E2E2"/>
      </a:lt2>
      <a:accent1>
        <a:srgbClr val="1F447D"/>
      </a:accent1>
      <a:accent2>
        <a:srgbClr val="5B6591"/>
      </a:accent2>
      <a:accent3>
        <a:srgbClr val="E8762C"/>
      </a:accent3>
      <a:accent4>
        <a:srgbClr val="59879B"/>
      </a:accent4>
      <a:accent5>
        <a:srgbClr val="EB912C"/>
      </a:accent5>
      <a:accent6>
        <a:srgbClr val="C72035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ableau">
        <a:dk1>
          <a:srgbClr val="1F447D"/>
        </a:dk1>
        <a:lt1>
          <a:srgbClr val="E2E2E2"/>
        </a:lt1>
        <a:dk2>
          <a:srgbClr val="1F447D"/>
        </a:dk2>
        <a:lt2>
          <a:srgbClr val="E2E2E2"/>
        </a:lt2>
        <a:accent1>
          <a:srgbClr val="1F447D"/>
        </a:accent1>
        <a:accent2>
          <a:srgbClr val="5B6591"/>
        </a:accent2>
        <a:accent3>
          <a:srgbClr val="E8762C"/>
        </a:accent3>
        <a:accent4>
          <a:srgbClr val="59879B"/>
        </a:accent4>
        <a:accent5>
          <a:srgbClr val="EB912C"/>
        </a:accent5>
        <a:accent6>
          <a:srgbClr val="C72035"/>
        </a:accent6>
        <a:hlink>
          <a:srgbClr val="0000FF"/>
        </a:hlink>
        <a:folHlink>
          <a:srgbClr val="800080"/>
        </a:folHlink>
      </a:clrScheme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TabelauPPTTemplate-Standard</Template>
  <TotalTime>14593</TotalTime>
  <Words>202</Words>
  <Application>Microsoft Office PowerPoint</Application>
  <PresentationFormat>On-screen Show (4:3)</PresentationFormat>
  <Paragraphs>61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Gill Sans MT</vt:lpstr>
      <vt:lpstr>GillSans-Italic</vt:lpstr>
      <vt:lpstr>Lucida Grande</vt:lpstr>
      <vt:lpstr>Trebuchet MS</vt:lpstr>
      <vt:lpstr>Univers LT Std 55</vt:lpstr>
      <vt:lpstr>Univers LT Std 85 XBlk</vt:lpstr>
      <vt:lpstr>Wingdings</vt:lpstr>
      <vt:lpstr>e3_Tableau_Template_4</vt:lpstr>
      <vt:lpstr>PowerPoint Presentation</vt:lpstr>
      <vt:lpstr>Tableau Software, Inc.</vt:lpstr>
      <vt:lpstr>Help people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Cycle of Visual Analysis</vt:lpstr>
      <vt:lpstr>Supporting the Cycle</vt:lpstr>
      <vt:lpstr>PowerPoint Presentation</vt:lpstr>
      <vt:lpstr>How Do People Work with Tableau?</vt:lpstr>
      <vt:lpstr>PowerPoint Presentation</vt:lpstr>
      <vt:lpstr>PowerPoint Presentation</vt:lpstr>
      <vt:lpstr>PowerPoint Presentation</vt:lpstr>
    </vt:vector>
  </TitlesOfParts>
  <Company>Tableau Software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Schumacher</dc:creator>
  <cp:lastModifiedBy>Mike Klaczynski</cp:lastModifiedBy>
  <cp:revision>1011</cp:revision>
  <dcterms:created xsi:type="dcterms:W3CDTF">2007-10-05T18:43:09Z</dcterms:created>
  <dcterms:modified xsi:type="dcterms:W3CDTF">2014-09-12T22:38:09Z</dcterms:modified>
</cp:coreProperties>
</file>